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327" r:id="rId3"/>
    <p:sldId id="258" r:id="rId4"/>
    <p:sldId id="257" r:id="rId5"/>
    <p:sldId id="259" r:id="rId6"/>
    <p:sldId id="328" r:id="rId7"/>
    <p:sldId id="329" r:id="rId8"/>
    <p:sldId id="330" r:id="rId9"/>
    <p:sldId id="26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leen Quek" initials="JQ" lastIdx="1" clrIdx="0">
    <p:extLst>
      <p:ext uri="{19B8F6BF-5375-455C-9EA6-DF929625EA0E}">
        <p15:presenceInfo xmlns:p15="http://schemas.microsoft.com/office/powerpoint/2012/main" userId="S::joleenq@lighthousemedia.com.sg::0a6969d8-a763-4af7-8a7c-f617132cae6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52F8E"/>
    <a:srgbClr val="9E3344"/>
    <a:srgbClr val="1E0046"/>
    <a:srgbClr val="3432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0EA3D4-C01E-4F4A-B2CF-E6554608DD73}"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272341-8F13-485F-98AC-9D0170D9128F}" type="slidenum">
              <a:rPr lang="en-GB" smtClean="0"/>
              <a:t>‹#›</a:t>
            </a:fld>
            <a:endParaRPr lang="en-GB"/>
          </a:p>
        </p:txBody>
      </p:sp>
    </p:spTree>
    <p:extLst>
      <p:ext uri="{BB962C8B-B14F-4D97-AF65-F5344CB8AC3E}">
        <p14:creationId xmlns:p14="http://schemas.microsoft.com/office/powerpoint/2010/main" val="2123183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812D0-E3B3-4866-F923-4D69B11D25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91A65-F585-CB0F-A626-5617D153A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896335-C207-8258-9BD0-AC9BBAAEB0FC}"/>
              </a:ext>
            </a:extLst>
          </p:cNvPr>
          <p:cNvSpPr>
            <a:spLocks noGrp="1"/>
          </p:cNvSpPr>
          <p:nvPr>
            <p:ph type="body" idx="1"/>
          </p:nvPr>
        </p:nvSpPr>
        <p:spPr/>
        <p:txBody>
          <a:bodyPr/>
          <a:lstStyle/>
          <a:p>
            <a:endParaRPr lang="en-HK" dirty="0"/>
          </a:p>
        </p:txBody>
      </p:sp>
      <p:sp>
        <p:nvSpPr>
          <p:cNvPr id="4" name="Slide Number Placeholder 3">
            <a:extLst>
              <a:ext uri="{FF2B5EF4-FFF2-40B4-BE49-F238E27FC236}">
                <a16:creationId xmlns:a16="http://schemas.microsoft.com/office/drawing/2014/main" id="{9162FE69-4425-F2FC-7C1D-334C7C235B3D}"/>
              </a:ext>
            </a:extLst>
          </p:cNvPr>
          <p:cNvSpPr>
            <a:spLocks noGrp="1"/>
          </p:cNvSpPr>
          <p:nvPr>
            <p:ph type="sldNum" sz="quarter" idx="5"/>
          </p:nvPr>
        </p:nvSpPr>
        <p:spPr/>
        <p:txBody>
          <a:bodyPr/>
          <a:lstStyle/>
          <a:p>
            <a:pPr>
              <a:defRPr/>
            </a:pPr>
            <a:fld id="{280B6A6A-86BF-43A6-AA2B-529D836253DB}" type="slidenum">
              <a:rPr lang="zh-TW" altLang="en-US" smtClean="0"/>
              <a:pPr>
                <a:defRPr/>
              </a:pPr>
              <a:t>2</a:t>
            </a:fld>
            <a:endParaRPr lang="zh-TW" altLang="en-US"/>
          </a:p>
        </p:txBody>
      </p:sp>
    </p:spTree>
    <p:extLst>
      <p:ext uri="{BB962C8B-B14F-4D97-AF65-F5344CB8AC3E}">
        <p14:creationId xmlns:p14="http://schemas.microsoft.com/office/powerpoint/2010/main" val="2431352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C2F22-ADE0-63FD-5D0A-771B64C4B3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0B4EFB15-2A68-12FB-D244-4318204A7D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82722ADE-4A2F-F4BF-F666-25AD469BB0AD}"/>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6478B284-A563-EF4F-D09E-4828E07C14B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9A05C88A-8B4D-59CA-52CE-39D2C5CDA828}"/>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551607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7A6D2-7656-4EA2-E04F-FF6CF850E42C}"/>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4B92301B-D52B-EE86-F68C-61E0C2635E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65BC5612-8921-30C7-9E17-9B91661445F8}"/>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AD74FE97-A60C-C39B-1A1A-59B60359F1DF}"/>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34995840-19F1-FC1C-EB6B-BAD55925C134}"/>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445804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577F24-E0F2-3735-8486-49019606ADA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60FC5FE1-BE7B-883F-DCC0-4DE3C50221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FC662272-0F43-1315-0BF6-5B74DA7CE527}"/>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A25B078B-3653-F7B5-CD67-C55712D4EEF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23B60E1B-92EE-DD21-A0E5-A6222F019C81}"/>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91872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B48E2-0AF2-799C-55EA-76AB78B4767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E9E52F45-85D3-5610-E215-F317D5C9EB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C1DB3885-8C5A-5A0C-B428-DACBE1A2F490}"/>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BB815E42-57B4-EDF3-5F57-2F91452FB9C7}"/>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A1E3123-6707-E84B-A86C-95386CFAB2FC}"/>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816399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E3840-AD75-AEC2-C7BB-AB9855D264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890C52E1-01EF-64B8-99C2-212A77A7D7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C40C47-06C7-2A47-1B55-F01470A5E1D7}"/>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8C39B100-099D-D500-DC81-A8A9938F046C}"/>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C37B992-6F17-C7AD-50F9-DE395647A7D7}"/>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921552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8D82-5123-3036-34C4-4F06A610FEA9}"/>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9B0107C2-B039-96D6-1F80-3DC333912C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1EC89E14-FFED-7469-8370-A30097F02B0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8E12D94A-69CB-BE83-1DCD-78F84F8088C0}"/>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79F3F1CD-5B31-D0F1-30C5-A54F1992752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AFAF90F5-ABDE-7FD5-256B-CDB4742C922F}"/>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606814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DB3EF-A93C-7D07-327B-7981362C26B8}"/>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BC097513-93AA-1764-076B-98553F51EF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FF0A74D-7054-8396-C9FA-ACD7A0D529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FBBA5DCE-7F6A-5243-0B41-033EBCB716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C77561-7924-E11E-F2FB-9F3E82F507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32611FE-9EA7-35CA-5824-50E9A3AD48DD}"/>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8" name="Footer Placeholder 7">
            <a:extLst>
              <a:ext uri="{FF2B5EF4-FFF2-40B4-BE49-F238E27FC236}">
                <a16:creationId xmlns:a16="http://schemas.microsoft.com/office/drawing/2014/main" id="{0A37B897-8E2C-6446-DACE-41A8EFF203C0}"/>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941D28A7-F3E6-646F-41D8-D465AF1997DC}"/>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625924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7FA45-CDF4-C2F6-A31E-0D7F87F0A0A4}"/>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C95B5480-4022-4F07-9669-D22E89002952}"/>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4" name="Footer Placeholder 3">
            <a:extLst>
              <a:ext uri="{FF2B5EF4-FFF2-40B4-BE49-F238E27FC236}">
                <a16:creationId xmlns:a16="http://schemas.microsoft.com/office/drawing/2014/main" id="{323B17DC-7E3B-C0AD-82EC-075F37753CBD}"/>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595E84C3-855B-9233-6062-681F128B35D2}"/>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650744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74E7A4-6B89-1832-9B00-A98418A37B18}"/>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3" name="Footer Placeholder 2">
            <a:extLst>
              <a:ext uri="{FF2B5EF4-FFF2-40B4-BE49-F238E27FC236}">
                <a16:creationId xmlns:a16="http://schemas.microsoft.com/office/drawing/2014/main" id="{0E87825B-772D-EE11-DD42-BAA0E496696F}"/>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06D9350C-26CA-BB30-0309-2A01A766E0C8}"/>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830804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3E6FA-4A0F-9603-C861-3D40B29C7E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CFAE35F7-A487-253E-E7A4-1ED172134E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A4915E0C-D8ED-DB24-F772-5716B63398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22E52A-CC73-FB48-77E5-26E681D465C9}"/>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DBAA3EC8-586A-8D3F-24D5-B1FCF9B6406E}"/>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378EC2DF-B861-3A29-83A1-8392A231F37E}"/>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62332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C76D8-94A8-5D48-8F03-41AE7F0BD8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013D6560-BB6A-995B-5E3E-7AAD90D69A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7961602A-A57E-B9BF-C18F-0C93A8879C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0D27F1-2CEB-AFFD-7779-76172B9211F3}"/>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8DB195B9-AEAF-B362-AD6B-E21CC0B4752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EAAA9FC6-6D65-92DA-B427-8C65105A2776}"/>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829804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0349A-BAE3-0276-B1BC-64997B4423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DA2583BC-E606-4BD3-9D26-4A5244070A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E83E83A-B044-58DD-0E06-DE7D0D6E27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0F957824-AD7F-0AE0-649F-16048A10DA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7D2E6326-4045-88E8-C435-581E799BF0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13977-5743-412C-9FF5-755474A5179A}" type="slidenum">
              <a:rPr lang="en-SG" smtClean="0"/>
              <a:t>‹#›</a:t>
            </a:fld>
            <a:endParaRPr lang="en-SG"/>
          </a:p>
        </p:txBody>
      </p:sp>
    </p:spTree>
    <p:extLst>
      <p:ext uri="{BB962C8B-B14F-4D97-AF65-F5344CB8AC3E}">
        <p14:creationId xmlns:p14="http://schemas.microsoft.com/office/powerpoint/2010/main" val="28100025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awards.marketing-interactive.com/spark-awards-sea/entry-submission/"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817B28-5907-DADE-8D8B-2BC72D5BABF1}"/>
              </a:ext>
            </a:extLst>
          </p:cNvPr>
          <p:cNvSpPr txBox="1"/>
          <p:nvPr/>
        </p:nvSpPr>
        <p:spPr>
          <a:xfrm>
            <a:off x="360218" y="5440939"/>
            <a:ext cx="12192000" cy="707886"/>
          </a:xfrm>
          <a:prstGeom prst="rect">
            <a:avLst/>
          </a:prstGeom>
          <a:noFill/>
        </p:spPr>
        <p:txBody>
          <a:bodyPr wrap="square">
            <a:spAutoFit/>
          </a:bodyPr>
          <a:lstStyle/>
          <a:p>
            <a:pPr algn="ctr"/>
            <a:r>
              <a:rPr lang="en-SG" sz="2000" dirty="0">
                <a:solidFill>
                  <a:schemeClr val="bg1"/>
                </a:solidFill>
                <a:effectLst>
                  <a:outerShdw blurRad="38100" dist="38100" dir="2700000" algn="tl">
                    <a:srgbClr val="000000">
                      <a:alpha val="43137"/>
                    </a:srgbClr>
                  </a:outerShdw>
                </a:effectLst>
                <a:latin typeface="Helvetica Neue CE 55 Roman" pitchFamily="82" charset="0"/>
              </a:rPr>
              <a:t>CORE SUBMISSION DOCUMENT </a:t>
            </a:r>
            <a:br>
              <a:rPr lang="en-SG" sz="2000" dirty="0">
                <a:solidFill>
                  <a:schemeClr val="bg1"/>
                </a:solidFill>
                <a:effectLst>
                  <a:outerShdw blurRad="38100" dist="38100" dir="2700000" algn="tl">
                    <a:srgbClr val="000000">
                      <a:alpha val="43137"/>
                    </a:srgbClr>
                  </a:outerShdw>
                </a:effectLst>
                <a:latin typeface="Helvetica Neue CE 55 Roman" pitchFamily="82" charset="0"/>
              </a:rPr>
            </a:br>
            <a:r>
              <a:rPr lang="en-SG" sz="2000" b="1" dirty="0">
                <a:solidFill>
                  <a:schemeClr val="bg1"/>
                </a:solidFill>
                <a:effectLst>
                  <a:outerShdw blurRad="38100" dist="38100" dir="2700000" algn="tl">
                    <a:srgbClr val="000000">
                      <a:alpha val="43137"/>
                    </a:srgbClr>
                  </a:outerShdw>
                </a:effectLst>
                <a:latin typeface="Helvetica Neue CE 55 Roman" pitchFamily="82" charset="0"/>
              </a:rPr>
              <a:t>Track 3: </a:t>
            </a:r>
            <a:r>
              <a:rPr lang="en-US" sz="2000" b="1" dirty="0">
                <a:solidFill>
                  <a:schemeClr val="bg1"/>
                </a:solidFill>
                <a:effectLst>
                  <a:outerShdw blurRad="38100" dist="38100" dir="2700000" algn="tl">
                    <a:srgbClr val="000000">
                      <a:alpha val="43137"/>
                    </a:srgbClr>
                  </a:outerShdw>
                </a:effectLst>
                <a:latin typeface="Helvetica CE 55 Roman" panose="02000503040000020004" pitchFamily="2" charset="0"/>
                <a:cs typeface="Times New Roman" panose="02020603050405020304" pitchFamily="18" charset="0"/>
              </a:rPr>
              <a:t>Technology</a:t>
            </a:r>
          </a:p>
        </p:txBody>
      </p:sp>
    </p:spTree>
    <p:extLst>
      <p:ext uri="{BB962C8B-B14F-4D97-AF65-F5344CB8AC3E}">
        <p14:creationId xmlns:p14="http://schemas.microsoft.com/office/powerpoint/2010/main" val="2948719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15D5B-0635-2314-F852-0EEA0B6FE76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2E23F18-ED6A-FCB2-0C56-633898CE1932}"/>
              </a:ext>
            </a:extLst>
          </p:cNvPr>
          <p:cNvSpPr txBox="1"/>
          <p:nvPr/>
        </p:nvSpPr>
        <p:spPr>
          <a:xfrm>
            <a:off x="169964" y="1610393"/>
            <a:ext cx="11852071" cy="805285"/>
          </a:xfrm>
          <a:prstGeom prst="rect">
            <a:avLst/>
          </a:prstGeom>
          <a:noFill/>
        </p:spPr>
        <p:txBody>
          <a:bodyPr wrap="square">
            <a:spAutoFit/>
          </a:bodyPr>
          <a:lstStyle/>
          <a:p>
            <a:r>
              <a:rPr lang="en-US" sz="1050" dirty="0">
                <a:latin typeface="Arial" panose="020B0604020202020204" pitchFamily="34" charset="0"/>
                <a:cs typeface="Arial" panose="020B0604020202020204" pitchFamily="34" charset="0"/>
              </a:rPr>
              <a:t>Your entry will be evaluated on the following four key areas: </a:t>
            </a:r>
            <a:r>
              <a:rPr lang="en-US" sz="1050" b="1" dirty="0">
                <a:latin typeface="Arial" panose="020B0604020202020204" pitchFamily="34" charset="0"/>
                <a:cs typeface="Arial" panose="020B0604020202020204" pitchFamily="34" charset="0"/>
              </a:rPr>
              <a:t>Challenge &amp; Objective, Strategic Insight &amp; Planning , Execution &amp; Optimisation, Impact &amp; Business Value</a:t>
            </a:r>
            <a:r>
              <a:rPr lang="en-US" sz="1050" dirty="0">
                <a:latin typeface="Arial" panose="020B0604020202020204" pitchFamily="34" charset="0"/>
                <a:cs typeface="Arial" panose="020B0604020202020204" pitchFamily="34" charset="0"/>
              </a:rPr>
              <a:t>.</a:t>
            </a:r>
          </a:p>
          <a:p>
            <a:r>
              <a:rPr lang="en-US" sz="1050" dirty="0">
                <a:latin typeface="Arial" panose="020B0604020202020204" pitchFamily="34"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a:t>
            </a:r>
            <a:br>
              <a:rPr lang="en-US" sz="1333" dirty="0"/>
            </a:br>
            <a:endParaRPr lang="en-US" sz="1333" dirty="0"/>
          </a:p>
        </p:txBody>
      </p:sp>
      <p:graphicFrame>
        <p:nvGraphicFramePr>
          <p:cNvPr id="6" name="Table 5">
            <a:extLst>
              <a:ext uri="{FF2B5EF4-FFF2-40B4-BE49-F238E27FC236}">
                <a16:creationId xmlns:a16="http://schemas.microsoft.com/office/drawing/2014/main" id="{010BEA04-E0C5-5954-1B2B-117A8D8876F8}"/>
              </a:ext>
            </a:extLst>
          </p:cNvPr>
          <p:cNvGraphicFramePr>
            <a:graphicFrameLocks noGrp="1"/>
          </p:cNvGraphicFramePr>
          <p:nvPr>
            <p:extLst>
              <p:ext uri="{D42A27DB-BD31-4B8C-83A1-F6EECF244321}">
                <p14:modId xmlns:p14="http://schemas.microsoft.com/office/powerpoint/2010/main" val="2049635383"/>
              </p:ext>
            </p:extLst>
          </p:nvPr>
        </p:nvGraphicFramePr>
        <p:xfrm>
          <a:off x="191343" y="2415678"/>
          <a:ext cx="11809312" cy="3349660"/>
        </p:xfrm>
        <a:graphic>
          <a:graphicData uri="http://schemas.openxmlformats.org/drawingml/2006/table">
            <a:tbl>
              <a:tblPr firstRow="1" bandRow="1">
                <a:tableStyleId>{5940675A-B579-460E-94D1-54222C63F5DA}</a:tableStyleId>
              </a:tblPr>
              <a:tblGrid>
                <a:gridCol w="5887987">
                  <a:extLst>
                    <a:ext uri="{9D8B030D-6E8A-4147-A177-3AD203B41FA5}">
                      <a16:colId xmlns:a16="http://schemas.microsoft.com/office/drawing/2014/main" val="3076171189"/>
                    </a:ext>
                  </a:extLst>
                </a:gridCol>
                <a:gridCol w="5921325">
                  <a:extLst>
                    <a:ext uri="{9D8B030D-6E8A-4147-A177-3AD203B41FA5}">
                      <a16:colId xmlns:a16="http://schemas.microsoft.com/office/drawing/2014/main" val="876979760"/>
                    </a:ext>
                  </a:extLst>
                </a:gridCol>
              </a:tblGrid>
              <a:tr h="243317">
                <a:tc>
                  <a:txBody>
                    <a:bodyPr/>
                    <a:lstStyle/>
                    <a:p>
                      <a:r>
                        <a:rPr lang="en-HK" sz="1000" b="1" dirty="0">
                          <a:latin typeface="Arial" panose="020B0604020202020204" pitchFamily="34" charset="0"/>
                          <a:cs typeface="Arial" panose="020B0604020202020204" pitchFamily="34" charset="0"/>
                        </a:rPr>
                        <a:t>CHALLENGE &amp; OBJECTIVE – 10% </a:t>
                      </a:r>
                      <a:r>
                        <a:rPr lang="en-HK" sz="1000" dirty="0">
                          <a:latin typeface="Arial" panose="020B0604020202020204" pitchFamily="34" charset="0"/>
                          <a:cs typeface="Arial" panose="020B0604020202020204" pitchFamily="34" charset="0"/>
                        </a:rPr>
                        <a:t>(Max. 500 words)</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000" b="1" dirty="0">
                          <a:latin typeface="Arial" panose="020B0604020202020204" pitchFamily="34" charset="0"/>
                          <a:cs typeface="Arial" panose="020B0604020202020204" pitchFamily="34" charset="0"/>
                        </a:rPr>
                        <a:t>STRATEGIC INSIGHT &amp; PLANNING– 30% </a:t>
                      </a:r>
                      <a:r>
                        <a:rPr lang="en-HK" sz="1000" dirty="0">
                          <a:latin typeface="Arial" panose="020B0604020202020204" pitchFamily="34" charset="0"/>
                          <a:cs typeface="Arial" panose="020B0604020202020204" pitchFamily="34" charset="0"/>
                        </a:rPr>
                        <a:t>(Max. 500 words)</a:t>
                      </a:r>
                    </a:p>
                  </a:txBody>
                  <a:tcPr marL="121920" marR="121920" marT="60960" marB="60960"/>
                </a:tc>
                <a:extLst>
                  <a:ext uri="{0D108BD9-81ED-4DB2-BD59-A6C34878D82A}">
                    <a16:rowId xmlns:a16="http://schemas.microsoft.com/office/drawing/2014/main" val="1450760976"/>
                  </a:ext>
                </a:extLst>
              </a:tr>
              <a:tr h="821194">
                <a:tc>
                  <a:txBody>
                    <a:bodyPr/>
                    <a:lstStyle/>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What specific campaign, measurement, creative, or operational hurdle required a technological solution (e.g., signal loss, frequency waste, slow </a:t>
                      </a:r>
                      <a:r>
                        <a:rPr lang="en-US" sz="1000" dirty="0" err="1">
                          <a:latin typeface="Arial" panose="020B0604020202020204" pitchFamily="34" charset="0"/>
                          <a:cs typeface="Arial" panose="020B0604020202020204" pitchFamily="34" charset="0"/>
                        </a:rPr>
                        <a:t>optimisation</a:t>
                      </a:r>
                      <a:r>
                        <a:rPr lang="en-US" sz="1000" dirty="0">
                          <a:latin typeface="Arial" panose="020B0604020202020204" pitchFamily="34" charset="0"/>
                          <a:cs typeface="Arial" panose="020B0604020202020204" pitchFamily="34" charset="0"/>
                        </a:rPr>
                        <a:t> cycles, fragmented reporting, low-quality leads)?</a:t>
                      </a:r>
                    </a:p>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What was the context and constraint (budget, timeline, channels, privacy / compliance limits, platform restrictions)?</a:t>
                      </a:r>
                    </a:p>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What were the defined objectives and success KPIs, and what baseline or “business-as-usual” approach would this replace?</a:t>
                      </a:r>
                    </a:p>
                  </a:txBody>
                  <a:tcPr marL="121920" marR="121920" marT="60960" marB="60960"/>
                </a:tc>
                <a:tc>
                  <a:txBody>
                    <a:bodyPr/>
                    <a:lstStyle/>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Why was this specific platform, tool, data set, or technical approach chosen over alternatives (build vs buy, platform A vs platform B, first-party vs contextual vs modeled signals)?</a:t>
                      </a:r>
                    </a:p>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How did the technology choice shape the broader campaign strategy (audience approach, channel mix, sequencing, creative versioning, bidding / optimisation logic)?</a:t>
                      </a:r>
                    </a:p>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What role did data play (inputs, quality, governance / consent, refresh cadence), and how did it improve decision-making?</a:t>
                      </a:r>
                    </a:p>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How did the approach account for current industry realities (privacy changes, cookie deprecation, identity constraints, brand safety, fraud, walled-garden measurement)?</a:t>
                      </a:r>
                    </a:p>
                  </a:txBody>
                  <a:tcPr marL="121920" marR="121920" marT="60960" marB="60960"/>
                </a:tc>
                <a:extLst>
                  <a:ext uri="{0D108BD9-81ED-4DB2-BD59-A6C34878D82A}">
                    <a16:rowId xmlns:a16="http://schemas.microsoft.com/office/drawing/2014/main" val="3090539130"/>
                  </a:ext>
                </a:extLst>
              </a:tr>
              <a:tr h="2433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000" b="1" dirty="0">
                          <a:latin typeface="Arial" panose="020B0604020202020204" pitchFamily="34" charset="0"/>
                          <a:cs typeface="Arial" panose="020B0604020202020204" pitchFamily="34" charset="0"/>
                        </a:rPr>
                        <a:t>EXECUTION &amp; OPTIMISATION – 30% </a:t>
                      </a:r>
                      <a:r>
                        <a:rPr lang="en-HK" sz="1000" dirty="0">
                          <a:latin typeface="Arial" panose="020B0604020202020204" pitchFamily="34" charset="0"/>
                          <a:cs typeface="Arial" panose="020B0604020202020204" pitchFamily="34" charset="0"/>
                        </a:rPr>
                        <a:t>(Max. 500 words)</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000" b="1" dirty="0">
                          <a:latin typeface="Arial" panose="020B0604020202020204" pitchFamily="34" charset="0"/>
                          <a:cs typeface="Arial" panose="020B0604020202020204" pitchFamily="34" charset="0"/>
                        </a:rPr>
                        <a:t>IMPACT &amp; BUSINESS VALUE – 30% </a:t>
                      </a:r>
                      <a:r>
                        <a:rPr lang="en-HK" sz="1000" dirty="0">
                          <a:latin typeface="Arial" panose="020B0604020202020204" pitchFamily="34" charset="0"/>
                          <a:cs typeface="Arial" panose="020B0604020202020204" pitchFamily="34" charset="0"/>
                        </a:rPr>
                        <a:t>(Max. 500 words)</a:t>
                      </a:r>
                    </a:p>
                  </a:txBody>
                  <a:tcPr marL="121920" marR="121920" marT="60960" marB="60960"/>
                </a:tc>
                <a:extLst>
                  <a:ext uri="{0D108BD9-81ED-4DB2-BD59-A6C34878D82A}">
                    <a16:rowId xmlns:a16="http://schemas.microsoft.com/office/drawing/2014/main" val="1876775309"/>
                  </a:ext>
                </a:extLst>
              </a:tr>
              <a:tr h="145990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How was the technology deployed in practice (setup steps, tagging, integrations, workflows, timelines, team roles, governance)?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How did it integrate with the media buy and / or creative delivery (DSP / ad server / CDP / clean room, dynamic creative, automation rules, deal IDs / PMPs, measurement pipelines)?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What operational excellence was demonstrated (QA, monitoring, optimisation cadence, troubleshooting, documentation, training / onboarding)?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What challenges were encountered during deployment (data matching, latency, creative approvals, API limits, reporting inconsistencies), and how were they resolved?</a:t>
                      </a:r>
                    </a:p>
                  </a:txBody>
                  <a:tcPr marL="121920" marR="121920" marT="60960" marB="60960"/>
                </a:tc>
                <a:tc>
                  <a:txBody>
                    <a:bodyPr/>
                    <a:lstStyle/>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What tangible business value did this provide to its users during the eligibility period?</a:t>
                      </a:r>
                    </a:p>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Provide evidence of impact using a specific client case study or aggregated platform data (e.g., workflow efficiency gains, improved match rates, yield uplift, or verifiable ROI).</a:t>
                      </a:r>
                    </a:p>
                    <a:p>
                      <a:pPr marL="285750" indent="-285750">
                        <a:buFont typeface="Arial" panose="020B0604020202020204" pitchFamily="34" charset="0"/>
                        <a:buChar char="•"/>
                      </a:pPr>
                      <a:r>
                        <a:rPr lang="en-US" sz="1000" dirty="0">
                          <a:latin typeface="Arial" panose="020B0604020202020204" pitchFamily="34" charset="0"/>
                          <a:cs typeface="Arial" panose="020B0604020202020204" pitchFamily="34" charset="0"/>
                        </a:rPr>
                        <a:t>How has the adoption or scale of the product grown?</a:t>
                      </a:r>
                      <a:endParaRPr lang="en-HK" sz="1000" dirty="0">
                        <a:latin typeface="Arial" panose="020B0604020202020204" pitchFamily="34" charset="0"/>
                        <a:cs typeface="Arial" panose="020B0604020202020204" pitchFamily="34" charset="0"/>
                      </a:endParaRPr>
                    </a:p>
                  </a:txBody>
                  <a:tcPr marL="121920" marR="121920" marT="60960" marB="60960"/>
                </a:tc>
                <a:extLst>
                  <a:ext uri="{0D108BD9-81ED-4DB2-BD59-A6C34878D82A}">
                    <a16:rowId xmlns:a16="http://schemas.microsoft.com/office/drawing/2014/main" val="160702700"/>
                  </a:ext>
                </a:extLst>
              </a:tr>
            </a:tbl>
          </a:graphicData>
        </a:graphic>
      </p:graphicFrame>
      <p:sp>
        <p:nvSpPr>
          <p:cNvPr id="4" name="TextBox 3">
            <a:extLst>
              <a:ext uri="{FF2B5EF4-FFF2-40B4-BE49-F238E27FC236}">
                <a16:creationId xmlns:a16="http://schemas.microsoft.com/office/drawing/2014/main" id="{8C23F264-3BB5-30DA-CC1D-1D10AA6EE3C3}"/>
              </a:ext>
            </a:extLst>
          </p:cNvPr>
          <p:cNvSpPr txBox="1"/>
          <p:nvPr/>
        </p:nvSpPr>
        <p:spPr>
          <a:xfrm>
            <a:off x="169964" y="5943100"/>
            <a:ext cx="11862625" cy="430887"/>
          </a:xfrm>
          <a:prstGeom prst="rect">
            <a:avLst/>
          </a:prstGeom>
          <a:noFill/>
        </p:spPr>
        <p:txBody>
          <a:bodyPr wrap="square">
            <a:spAutoFit/>
          </a:bodyPr>
          <a:lstStyle/>
          <a:p>
            <a:r>
              <a:rPr lang="en-HK" sz="1050" dirty="0">
                <a:latin typeface="Arial" panose="020B0604020202020204" pitchFamily="34" charset="0"/>
                <a:cs typeface="Arial" panose="020B0604020202020204" pitchFamily="34" charset="0"/>
              </a:rPr>
              <a:t>ATTENTION: Any specific information or content intended for judging purposes only must be clearly indicated in </a:t>
            </a:r>
            <a:r>
              <a:rPr lang="en-HK" sz="1050" dirty="0">
                <a:solidFill>
                  <a:srgbClr val="FF0000"/>
                </a:solidFill>
                <a:latin typeface="Arial" panose="020B0604020202020204" pitchFamily="34" charset="0"/>
                <a:cs typeface="Arial" panose="020B0604020202020204" pitchFamily="34" charset="0"/>
              </a:rPr>
              <a:t>Red</a:t>
            </a:r>
            <a:r>
              <a:rPr lang="en-HK" sz="1050" dirty="0">
                <a:latin typeface="Arial" panose="020B0604020202020204" pitchFamily="34" charset="0"/>
                <a:cs typeface="Arial" panose="020B0604020202020204" pitchFamily="34" charset="0"/>
              </a:rPr>
              <a:t>, or </a:t>
            </a:r>
            <a:r>
              <a:rPr lang="en-HK" sz="1050" dirty="0">
                <a:solidFill>
                  <a:schemeClr val="bg1"/>
                </a:solidFill>
                <a:highlight>
                  <a:srgbClr val="FF0000"/>
                </a:highlight>
                <a:latin typeface="Arial" panose="020B0604020202020204" pitchFamily="34" charset="0"/>
                <a:cs typeface="Arial" panose="020B0604020202020204" pitchFamily="34" charset="0"/>
              </a:rPr>
              <a:t>highlighted in Red</a:t>
            </a:r>
            <a:r>
              <a:rPr lang="en-HK" sz="1050" dirty="0">
                <a:solidFill>
                  <a:schemeClr val="bg1"/>
                </a:solidFill>
                <a:latin typeface="Arial" panose="020B0604020202020204" pitchFamily="34" charset="0"/>
                <a:cs typeface="Arial" panose="020B0604020202020204" pitchFamily="34" charset="0"/>
              </a:rPr>
              <a:t>. </a:t>
            </a:r>
            <a:r>
              <a:rPr lang="en-HK" sz="1050" dirty="0">
                <a:latin typeface="Arial" panose="020B0604020202020204" pitchFamily="34" charset="0"/>
                <a:cs typeface="Arial" panose="020B0604020202020204" pitchFamily="34" charset="0"/>
              </a:rPr>
              <a:t>Marks will be deducted if the entry submission exceeds the outlined number of words allowed.</a:t>
            </a:r>
          </a:p>
        </p:txBody>
      </p:sp>
    </p:spTree>
    <p:extLst>
      <p:ext uri="{BB962C8B-B14F-4D97-AF65-F5344CB8AC3E}">
        <p14:creationId xmlns:p14="http://schemas.microsoft.com/office/powerpoint/2010/main" val="4137232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633B7E4-03C3-501A-A3B1-E38DD023DE0C}"/>
              </a:ext>
            </a:extLst>
          </p:cNvPr>
          <p:cNvSpPr txBox="1"/>
          <p:nvPr/>
        </p:nvSpPr>
        <p:spPr>
          <a:xfrm>
            <a:off x="1681017" y="1714440"/>
            <a:ext cx="9411855" cy="1154162"/>
          </a:xfrm>
          <a:prstGeom prst="rect">
            <a:avLst/>
          </a:prstGeom>
          <a:noFill/>
        </p:spPr>
        <p:txBody>
          <a:bodyPr wrap="square">
            <a:spAutoFit/>
          </a:bodyPr>
          <a:lstStyle/>
          <a:p>
            <a:pPr algn="ctr"/>
            <a:r>
              <a:rPr lang="en-US" sz="2400" b="1" dirty="0">
                <a:latin typeface="Arial" panose="020B0604020202020204" pitchFamily="34" charset="0"/>
                <a:ea typeface="Calibri" panose="020F0502020204030204" pitchFamily="34" charset="0"/>
                <a:cs typeface="Arial" panose="020B0604020202020204" pitchFamily="34" charset="0"/>
              </a:rPr>
              <a:t>The Spark Awards</a:t>
            </a:r>
            <a:r>
              <a:rPr lang="en-US" sz="2400" b="1" dirty="0">
                <a:effectLst/>
                <a:latin typeface="Arial" panose="020B0604020202020204" pitchFamily="34" charset="0"/>
                <a:ea typeface="Calibri" panose="020F0502020204030204" pitchFamily="34" charset="0"/>
                <a:cs typeface="Arial" panose="020B0604020202020204" pitchFamily="34" charset="0"/>
              </a:rPr>
              <a:t> 2027: Core Submission Document</a:t>
            </a:r>
            <a:endParaRPr lang="en-SG" sz="2400" dirty="0">
              <a:effectLst/>
              <a:latin typeface="Arial" panose="020B0604020202020204" pitchFamily="34" charset="0"/>
              <a:ea typeface="Calibri" panose="020F0502020204030204" pitchFamily="34" charset="0"/>
              <a:cs typeface="Arial" panose="020B0604020202020204" pitchFamily="34" charset="0"/>
            </a:endParaRPr>
          </a:p>
          <a:p>
            <a:pPr algn="ctr"/>
            <a:endParaRPr lang="en-US" sz="1600" b="1" dirty="0">
              <a:effectLst/>
              <a:latin typeface="Arial" panose="020B0604020202020204" pitchFamily="34" charset="0"/>
              <a:ea typeface="Calibri" panose="020F0502020204030204" pitchFamily="34" charset="0"/>
              <a:cs typeface="Arial" panose="020B0604020202020204" pitchFamily="34" charset="0"/>
            </a:endParaRPr>
          </a:p>
          <a:p>
            <a:pPr algn="ctr"/>
            <a:r>
              <a:rPr lang="en-US" b="1" dirty="0">
                <a:solidFill>
                  <a:srgbClr val="652F8E"/>
                </a:solidFill>
                <a:effectLst/>
                <a:latin typeface="Arial" panose="020B0604020202020204" pitchFamily="34" charset="0"/>
                <a:ea typeface="Calibri" panose="020F0502020204030204" pitchFamily="34" charset="0"/>
                <a:cs typeface="Arial" panose="020B0604020202020204" pitchFamily="34" charset="0"/>
              </a:rPr>
              <a:t>Track 3 - Technology (Category 36-42)</a:t>
            </a:r>
          </a:p>
          <a:p>
            <a:pPr algn="ctr"/>
            <a:r>
              <a:rPr lang="en-US" sz="1100" i="1" dirty="0">
                <a:latin typeface="Arial" panose="020B0604020202020204" pitchFamily="34" charset="0"/>
                <a:ea typeface="Calibri" panose="020F0502020204030204" pitchFamily="34" charset="0"/>
                <a:cs typeface="Arial" panose="020B0604020202020204" pitchFamily="34" charset="0"/>
              </a:rPr>
              <a:t>(**Please use the correct form as this form is strictly for above mentioned categories)</a:t>
            </a:r>
            <a:endParaRPr lang="en-SG" sz="11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1A65500F-27B5-4C4B-94B1-A5C5AF1D550A}"/>
              </a:ext>
            </a:extLst>
          </p:cNvPr>
          <p:cNvSpPr txBox="1"/>
          <p:nvPr/>
        </p:nvSpPr>
        <p:spPr>
          <a:xfrm>
            <a:off x="812800" y="5733950"/>
            <a:ext cx="10566400" cy="400110"/>
          </a:xfrm>
          <a:prstGeom prst="rect">
            <a:avLst/>
          </a:prstGeom>
          <a:noFill/>
        </p:spPr>
        <p:txBody>
          <a:bodyPr wrap="square">
            <a:spAutoFit/>
          </a:bodyPr>
          <a:lstStyle/>
          <a:p>
            <a:r>
              <a:rPr lang="en-GB" sz="1000" dirty="0">
                <a:latin typeface="Arial" panose="020B0604020202020204" pitchFamily="34" charset="0"/>
                <a:cs typeface="Arial" panose="020B0604020202020204" pitchFamily="34" charset="0"/>
              </a:rPr>
              <a:t>NOTE: Marks may be deducted if  the entry submission exceeds the maximum word count. </a:t>
            </a:r>
          </a:p>
          <a:p>
            <a:r>
              <a:rPr lang="en-GB" sz="1000" dirty="0">
                <a:latin typeface="Arial" panose="020B0604020202020204" pitchFamily="34" charset="0"/>
                <a:cs typeface="Arial" panose="020B0604020202020204" pitchFamily="34" charset="0"/>
              </a:rPr>
              <a:t>*Please take note that we will omit Inc, Corporation, </a:t>
            </a:r>
            <a:r>
              <a:rPr lang="en-GB" sz="1000" dirty="0" err="1">
                <a:latin typeface="Arial" panose="020B0604020202020204" pitchFamily="34" charset="0"/>
                <a:cs typeface="Arial" panose="020B0604020202020204" pitchFamily="34" charset="0"/>
              </a:rPr>
              <a:t>Pte.</a:t>
            </a:r>
            <a:r>
              <a:rPr lang="en-GB" sz="1000" dirty="0">
                <a:latin typeface="Arial" panose="020B0604020202020204" pitchFamily="34" charset="0"/>
                <a:cs typeface="Arial" panose="020B0604020202020204" pitchFamily="34" charset="0"/>
              </a:rPr>
              <a:t> Ltd, PT, </a:t>
            </a:r>
            <a:r>
              <a:rPr lang="en-GB" sz="1000" dirty="0" err="1">
                <a:latin typeface="Arial" panose="020B0604020202020204" pitchFamily="34" charset="0"/>
                <a:cs typeface="Arial" panose="020B0604020202020204" pitchFamily="34" charset="0"/>
              </a:rPr>
              <a:t>Berhad</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Sdn</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Bhd</a:t>
            </a:r>
            <a:r>
              <a:rPr lang="en-GB" sz="1000" dirty="0">
                <a:latin typeface="Arial" panose="020B0604020202020204" pitchFamily="34" charset="0"/>
                <a:cs typeface="Arial" panose="020B0604020202020204" pitchFamily="34" charset="0"/>
              </a:rPr>
              <a:t> and etc in order to follow our editorial design guidelines in all marketing collaterals including trophy.</a:t>
            </a:r>
          </a:p>
        </p:txBody>
      </p:sp>
      <p:graphicFrame>
        <p:nvGraphicFramePr>
          <p:cNvPr id="3" name="Table 6">
            <a:extLst>
              <a:ext uri="{FF2B5EF4-FFF2-40B4-BE49-F238E27FC236}">
                <a16:creationId xmlns:a16="http://schemas.microsoft.com/office/drawing/2014/main" id="{A9CACA03-9B6E-1C70-2BFC-C533C5C20632}"/>
              </a:ext>
            </a:extLst>
          </p:cNvPr>
          <p:cNvGraphicFramePr>
            <a:graphicFrameLocks noGrp="1"/>
          </p:cNvGraphicFramePr>
          <p:nvPr>
            <p:extLst>
              <p:ext uri="{D42A27DB-BD31-4B8C-83A1-F6EECF244321}">
                <p14:modId xmlns:p14="http://schemas.microsoft.com/office/powerpoint/2010/main" val="2077928635"/>
              </p:ext>
            </p:extLst>
          </p:nvPr>
        </p:nvGraphicFramePr>
        <p:xfrm>
          <a:off x="872836" y="3038931"/>
          <a:ext cx="10446327" cy="2345831"/>
        </p:xfrm>
        <a:graphic>
          <a:graphicData uri="http://schemas.openxmlformats.org/drawingml/2006/table">
            <a:tbl>
              <a:tblPr firstRow="1" bandRow="1">
                <a:tableStyleId>{5C22544A-7EE6-4342-B048-85BDC9FD1C3A}</a:tableStyleId>
              </a:tblPr>
              <a:tblGrid>
                <a:gridCol w="3976258">
                  <a:extLst>
                    <a:ext uri="{9D8B030D-6E8A-4147-A177-3AD203B41FA5}">
                      <a16:colId xmlns:a16="http://schemas.microsoft.com/office/drawing/2014/main" val="2931807608"/>
                    </a:ext>
                  </a:extLst>
                </a:gridCol>
                <a:gridCol w="6470069">
                  <a:extLst>
                    <a:ext uri="{9D8B030D-6E8A-4147-A177-3AD203B41FA5}">
                      <a16:colId xmlns:a16="http://schemas.microsoft.com/office/drawing/2014/main" val="2909055239"/>
                    </a:ext>
                  </a:extLst>
                </a:gridCol>
              </a:tblGrid>
              <a:tr h="608071">
                <a:tc>
                  <a:txBody>
                    <a:bodyPr/>
                    <a:lstStyle/>
                    <a:p>
                      <a:pPr marL="0" marR="160020" algn="l">
                        <a:lnSpc>
                          <a:spcPct val="115000"/>
                        </a:lnSpc>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Category</a:t>
                      </a:r>
                      <a:endParaRPr lang="en-US" sz="1100" dirty="0">
                        <a:solidFill>
                          <a:schemeClr val="tx1"/>
                        </a:solidFill>
                        <a:effectLst/>
                        <a:latin typeface="Arial" panose="020B0604020202020204" pitchFamily="34" charset="0"/>
                        <a:ea typeface="Calibri"/>
                        <a:cs typeface="Arial" panose="020B0604020202020204" pitchFamily="34" charset="0"/>
                      </a:endParaRPr>
                    </a:p>
                  </a:txBody>
                  <a:tcPr marL="68580" marR="68580" marT="61200" marB="61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6683967"/>
                  </a:ext>
                </a:extLst>
              </a:tr>
              <a:tr h="6149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Arial" panose="020B0604020202020204" pitchFamily="34" charset="0"/>
                          <a:cs typeface="Arial" panose="020B0604020202020204" pitchFamily="34" charset="0"/>
                        </a:rPr>
                        <a:t>Tech Provider / Company Name</a:t>
                      </a:r>
                      <a:br>
                        <a:rPr lang="en-US" sz="1100" b="1" dirty="0">
                          <a:solidFill>
                            <a:schemeClr val="tx1"/>
                          </a:solidFill>
                          <a:effectLst/>
                          <a:latin typeface="Arial" panose="020B0604020202020204" pitchFamily="34" charset="0"/>
                          <a:cs typeface="Arial" panose="020B0604020202020204" pitchFamily="34" charset="0"/>
                        </a:rPr>
                      </a:br>
                      <a:r>
                        <a:rPr lang="en-US" sz="1000" b="0" i="1" dirty="0">
                          <a:solidFill>
                            <a:schemeClr val="tx1"/>
                          </a:solidFill>
                          <a:effectLst/>
                          <a:latin typeface="Arial" panose="020B0604020202020204" pitchFamily="34" charset="0"/>
                          <a:cs typeface="Arial" panose="020B0604020202020204" pitchFamily="34" charset="0"/>
                        </a:rPr>
                        <a:t>*Please note this should only credit to one tech provider or company name</a:t>
                      </a:r>
                      <a:endParaRPr lang="en-US" sz="1100" b="0" i="1" dirty="0">
                        <a:solidFill>
                          <a:schemeClr val="tx1"/>
                        </a:solidFill>
                        <a:effectLst/>
                        <a:latin typeface="Arial" panose="020B0604020202020204" pitchFamily="34" charset="0"/>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67763040"/>
                  </a:ext>
                </a:extLst>
              </a:tr>
              <a:tr h="7155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Arial" panose="020B0604020202020204" pitchFamily="34" charset="0"/>
                          <a:cs typeface="Arial" panose="020B0604020202020204" pitchFamily="34" charset="0"/>
                        </a:rPr>
                        <a:t>Solution / Product</a:t>
                      </a:r>
                      <a:br>
                        <a:rPr lang="en-US" sz="1100" b="1" dirty="0">
                          <a:solidFill>
                            <a:schemeClr val="tx1"/>
                          </a:solidFill>
                          <a:effectLst/>
                          <a:latin typeface="Arial" panose="020B0604020202020204" pitchFamily="34" charset="0"/>
                          <a:cs typeface="Arial" panose="020B0604020202020204" pitchFamily="34" charset="0"/>
                        </a:rPr>
                      </a:br>
                      <a:r>
                        <a:rPr lang="en-US" sz="1000" b="0" dirty="0">
                          <a:solidFill>
                            <a:schemeClr val="tx1"/>
                          </a:solidFill>
                          <a:effectLst/>
                          <a:latin typeface="Arial" panose="020B0604020202020204" pitchFamily="34" charset="0"/>
                          <a:cs typeface="Arial" panose="020B0604020202020204" pitchFamily="34" charset="0"/>
                        </a:rPr>
                        <a:t>[Name of the specific tool]</a:t>
                      </a:r>
                      <a:endParaRPr lang="en-US" sz="900" b="0" dirty="0">
                        <a:solidFill>
                          <a:schemeClr val="tx1"/>
                        </a:solidFill>
                        <a:effectLst/>
                        <a:latin typeface="Arial" panose="020B0604020202020204" pitchFamily="34" charset="0"/>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01017012"/>
                  </a:ext>
                </a:extLst>
              </a:tr>
              <a:tr h="398216">
                <a:tc>
                  <a:txBody>
                    <a:bodyPr/>
                    <a:lstStyle/>
                    <a:p>
                      <a:pPr marL="0" indent="0">
                        <a:buFont typeface="Arial" panose="020B0604020202020204" pitchFamily="34" charset="0"/>
                        <a:buNone/>
                      </a:pPr>
                      <a:r>
                        <a:rPr lang="en-SG" sz="1200" b="1" dirty="0">
                          <a:latin typeface="Arial" panose="020B0604020202020204" pitchFamily="34" charset="0"/>
                          <a:cs typeface="Arial" panose="020B0604020202020204" pitchFamily="34" charset="0"/>
                        </a:rPr>
                        <a:t>Case Study Client</a:t>
                      </a:r>
                      <a:br>
                        <a:rPr lang="en-SG" sz="1200" b="1" dirty="0">
                          <a:latin typeface="Arial" panose="020B0604020202020204" pitchFamily="34" charset="0"/>
                          <a:cs typeface="Arial" panose="020B0604020202020204" pitchFamily="34" charset="0"/>
                        </a:rPr>
                      </a:br>
                      <a:r>
                        <a:rPr lang="en-SG" sz="1000" dirty="0">
                          <a:latin typeface="Arial" panose="020B0604020202020204" pitchFamily="34" charset="0"/>
                          <a:cs typeface="Arial" panose="020B0604020202020204" pitchFamily="34" charset="0"/>
                        </a:rPr>
                        <a:t>[Brand or Agency that used the tool]</a:t>
                      </a: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22191937"/>
                  </a:ext>
                </a:extLst>
              </a:tr>
            </a:tbl>
          </a:graphicData>
        </a:graphic>
      </p:graphicFrame>
    </p:spTree>
    <p:extLst>
      <p:ext uri="{BB962C8B-B14F-4D97-AF65-F5344CB8AC3E}">
        <p14:creationId xmlns:p14="http://schemas.microsoft.com/office/powerpoint/2010/main" val="521153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42921B-83CB-167B-169E-E1DA4F8D91F7}"/>
              </a:ext>
            </a:extLst>
          </p:cNvPr>
          <p:cNvSpPr txBox="1"/>
          <p:nvPr/>
        </p:nvSpPr>
        <p:spPr>
          <a:xfrm>
            <a:off x="230909" y="1811523"/>
            <a:ext cx="11730181" cy="4318618"/>
          </a:xfrm>
          <a:prstGeom prst="rect">
            <a:avLst/>
          </a:prstGeom>
          <a:noFill/>
        </p:spPr>
        <p:txBody>
          <a:bodyPr wrap="square">
            <a:spAutoFit/>
          </a:bodyPr>
          <a:lstStyle/>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Guidelines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Please refer to </a:t>
            </a:r>
            <a:r>
              <a:rPr lang="en-US" sz="1300" b="1" dirty="0">
                <a:latin typeface="Arial" panose="020B0604020202020204" pitchFamily="34" charset="0"/>
                <a:ea typeface="Calibri" panose="020F0502020204030204" pitchFamily="34" charset="0"/>
                <a:cs typeface="Arial" panose="020B0604020202020204" pitchFamily="34" charset="0"/>
              </a:rPr>
              <a:t>The</a:t>
            </a:r>
            <a:r>
              <a:rPr lang="en-US" sz="1300" b="1" dirty="0">
                <a:effectLst/>
                <a:latin typeface="Arial" panose="020B0604020202020204" pitchFamily="34" charset="0"/>
                <a:ea typeface="Calibri" panose="020F0502020204030204" pitchFamily="34" charset="0"/>
                <a:cs typeface="Arial" panose="020B0604020202020204" pitchFamily="34" charset="0"/>
              </a:rPr>
              <a:t> </a:t>
            </a:r>
            <a:r>
              <a:rPr lang="en-US" sz="1300" b="1" dirty="0">
                <a:latin typeface="Arial" panose="020B0604020202020204" pitchFamily="34" charset="0"/>
                <a:ea typeface="Calibri" panose="020F0502020204030204" pitchFamily="34" charset="0"/>
                <a:cs typeface="Arial" panose="020B0604020202020204" pitchFamily="34" charset="0"/>
              </a:rPr>
              <a:t>Sparks Awards </a:t>
            </a:r>
            <a:r>
              <a:rPr lang="en-US" sz="1300" b="1" dirty="0">
                <a:effectLst/>
                <a:latin typeface="Arial" panose="020B0604020202020204" pitchFamily="34" charset="0"/>
                <a:ea typeface="Calibri" panose="020F0502020204030204" pitchFamily="34" charset="0"/>
                <a:cs typeface="Arial" panose="020B0604020202020204" pitchFamily="34" charset="0"/>
              </a:rPr>
              <a:t>2027</a:t>
            </a:r>
            <a:r>
              <a:rPr lang="en-US" sz="1300" dirty="0">
                <a:effectLst/>
                <a:latin typeface="Arial" panose="020B0604020202020204" pitchFamily="34" charset="0"/>
                <a:ea typeface="Calibri" panose="020F0502020204030204" pitchFamily="34" charset="0"/>
                <a:cs typeface="Arial" panose="020B0604020202020204" pitchFamily="34" charset="0"/>
              </a:rPr>
              <a:t> Entry Guidelines for specific information, category descriptions and entry criteria details. </a:t>
            </a:r>
            <a:r>
              <a:rPr lang="en-US" sz="1300" dirty="0">
                <a:latin typeface="Arial" panose="020B0604020202020204" pitchFamily="34" charset="0"/>
                <a:cs typeface="Arial" panose="020B0604020202020204" pitchFamily="34" charset="0"/>
              </a:rPr>
              <a:t>Please be reminded that the limit for your overall entry form is restricted to 2000 words only. Judges can mark you down for exceeding word limit.</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Images &amp; Supporting Documents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high-resolution company logo and campaign / programme image that can be used on all marketing material.</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Videos URLs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 Please copy and paste links to any videos here: </a:t>
            </a:r>
          </a:p>
          <a:p>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Attention</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3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300" dirty="0">
                <a:effectLst/>
                <a:latin typeface="Arial" panose="020B0604020202020204" pitchFamily="34" charset="0"/>
                <a:ea typeface="Calibri" panose="020F0502020204030204" pitchFamily="34" charset="0"/>
                <a:cs typeface="Arial" panose="020B0604020202020204" pitchFamily="34" charset="0"/>
              </a:rPr>
              <a:t>or </a:t>
            </a:r>
            <a:r>
              <a:rPr lang="en-US" sz="13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3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3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a:t>
            </a:r>
            <a:br>
              <a:rPr lang="en-US" sz="1300" dirty="0">
                <a:effectLst/>
                <a:latin typeface="Arial" panose="020B0604020202020204" pitchFamily="34" charset="0"/>
                <a:ea typeface="Calibri" panose="020F0502020204030204" pitchFamily="34" charset="0"/>
                <a:cs typeface="Arial" panose="020B0604020202020204" pitchFamily="34" charset="0"/>
              </a:rPr>
            </a:br>
            <a:br>
              <a:rPr lang="en-US" sz="1300"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Once you are ready to submit, please save this file into a .pdf version before uploading it at: </a:t>
            </a:r>
            <a:r>
              <a:rPr lang="en-SG" sz="1300" u="sng" dirty="0">
                <a:solidFill>
                  <a:srgbClr val="0000FF"/>
                </a:solidFill>
                <a:highlight>
                  <a:srgbClr val="FFFF00"/>
                </a:highlight>
                <a:latin typeface="Arial" panose="020B0604020202020204" pitchFamily="34" charset="0"/>
                <a:ea typeface="Calibri" panose="020F0502020204030204" pitchFamily="34" charset="0"/>
                <a:cs typeface="Arial" panose="020B0604020202020204" pitchFamily="34" charset="0"/>
                <a:hlinkClick r:id="rId2"/>
              </a:rPr>
              <a:t>https://awards.marketing-interactive.com/spark-awards-sea/entry-submission/</a:t>
            </a:r>
            <a:endParaRPr lang="en-SG" sz="13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33016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4E52A1C-B653-D012-C251-F46CD2654838}"/>
              </a:ext>
            </a:extLst>
          </p:cNvPr>
          <p:cNvSpPr txBox="1"/>
          <p:nvPr/>
        </p:nvSpPr>
        <p:spPr>
          <a:xfrm>
            <a:off x="117741" y="1558614"/>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Challenge &amp; Objective [Max 500 Words] (10%)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7A75139E-39E8-CBB4-C089-74BEFBB51945}"/>
              </a:ext>
            </a:extLst>
          </p:cNvPr>
          <p:cNvSpPr txBox="1"/>
          <p:nvPr/>
        </p:nvSpPr>
        <p:spPr>
          <a:xfrm>
            <a:off x="203199" y="1845296"/>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37095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1FE14-8751-412F-D407-907682510F2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E25816D5-2D5C-3864-8F71-0B5F7EC526AC}"/>
              </a:ext>
            </a:extLst>
          </p:cNvPr>
          <p:cNvSpPr txBox="1"/>
          <p:nvPr/>
        </p:nvSpPr>
        <p:spPr>
          <a:xfrm>
            <a:off x="117741" y="1547476"/>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Strategic Insight &amp; Planning [Max 500 Words] (30%)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A380EE5B-3EE2-19F0-20BD-AEFA4241F242}"/>
              </a:ext>
            </a:extLst>
          </p:cNvPr>
          <p:cNvSpPr txBox="1"/>
          <p:nvPr/>
        </p:nvSpPr>
        <p:spPr>
          <a:xfrm>
            <a:off x="230908" y="1834158"/>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935852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604F9-E436-EC1A-97E2-8CC466E88789}"/>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B75C1B4-B2C1-3DFF-8B84-BB9C207DA560}"/>
              </a:ext>
            </a:extLst>
          </p:cNvPr>
          <p:cNvSpPr txBox="1"/>
          <p:nvPr/>
        </p:nvSpPr>
        <p:spPr>
          <a:xfrm>
            <a:off x="117741" y="1584421"/>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Execution &amp; Optimisation [Max 500 Words] (30%)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5EA129BB-7F73-E374-F647-55CE75BEC925}"/>
              </a:ext>
            </a:extLst>
          </p:cNvPr>
          <p:cNvSpPr txBox="1"/>
          <p:nvPr/>
        </p:nvSpPr>
        <p:spPr>
          <a:xfrm>
            <a:off x="193962" y="1871103"/>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778284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5181C-8B22-B0B1-2984-F32D42AC90F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67CE1CE-9B24-1000-0B17-9C1BEA902E76}"/>
              </a:ext>
            </a:extLst>
          </p:cNvPr>
          <p:cNvSpPr txBox="1"/>
          <p:nvPr/>
        </p:nvSpPr>
        <p:spPr>
          <a:xfrm>
            <a:off x="126706" y="1547480"/>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Impact &amp; Business Value [Max 500 Words] (30%)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00EED6ED-E3F8-E36D-2618-D473D5D85862}"/>
              </a:ext>
            </a:extLst>
          </p:cNvPr>
          <p:cNvSpPr txBox="1"/>
          <p:nvPr/>
        </p:nvSpPr>
        <p:spPr>
          <a:xfrm>
            <a:off x="230908" y="1834162"/>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550479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C407C3-36F0-E091-C36D-19F8B6704312}"/>
              </a:ext>
            </a:extLst>
          </p:cNvPr>
          <p:cNvSpPr/>
          <p:nvPr/>
        </p:nvSpPr>
        <p:spPr>
          <a:xfrm>
            <a:off x="304800" y="1995055"/>
            <a:ext cx="11582400" cy="4177147"/>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SG" sz="2400"/>
          </a:p>
        </p:txBody>
      </p:sp>
      <p:sp>
        <p:nvSpPr>
          <p:cNvPr id="3" name="TextBox 2"/>
          <p:cNvSpPr txBox="1"/>
          <p:nvPr/>
        </p:nvSpPr>
        <p:spPr>
          <a:xfrm>
            <a:off x="508000" y="2798723"/>
            <a:ext cx="11176000" cy="218521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DECLARATION </a:t>
            </a:r>
          </a:p>
          <a:p>
            <a:r>
              <a:rPr lang="en-US" sz="1600" b="1" dirty="0">
                <a:latin typeface="Arial" panose="020B0604020202020204" pitchFamily="34" charset="0"/>
                <a:cs typeface="Arial" panose="020B0604020202020204" pitchFamily="34" charset="0"/>
              </a:rPr>
              <a:t> </a:t>
            </a:r>
          </a:p>
          <a:p>
            <a:r>
              <a:rPr lang="en-US" sz="1600" b="1" dirty="0">
                <a:latin typeface="Arial" panose="020B0604020202020204" pitchFamily="34" charset="0"/>
                <a:cs typeface="Arial" panose="020B0604020202020204" pitchFamily="34" charset="0"/>
                <a:sym typeface="Wingdings 2"/>
              </a:rPr>
              <a:t></a:t>
            </a:r>
            <a:r>
              <a:rPr lang="en-US" sz="1600" dirty="0">
                <a:latin typeface="Arial" panose="020B0604020202020204" pitchFamily="34" charset="0"/>
                <a:cs typeface="Arial" panose="020B0604020202020204" pitchFamily="34" charset="0"/>
              </a:rPr>
              <a:t> 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600" b="1" dirty="0">
              <a:latin typeface="Arial" panose="020B0604020202020204" pitchFamily="34" charset="0"/>
              <a:cs typeface="Arial" panose="020B0604020202020204" pitchFamily="34" charset="0"/>
            </a:endParaRPr>
          </a:p>
          <a:p>
            <a:pPr algn="ctr"/>
            <a:r>
              <a:rPr lang="en-AU" sz="1600" b="1" dirty="0">
                <a:latin typeface="Arial" panose="020B0604020202020204" pitchFamily="34" charset="0"/>
                <a:cs typeface="Arial" panose="020B0604020202020204" pitchFamily="34" charset="0"/>
              </a:rPr>
              <a:t>-THE END- </a:t>
            </a:r>
            <a:endParaRPr lang="en-US" sz="1600" b="1" dirty="0">
              <a:latin typeface="Arial" panose="020B0604020202020204" pitchFamily="34" charset="0"/>
              <a:cs typeface="Arial" panose="020B0604020202020204" pitchFamily="34" charset="0"/>
            </a:endParaRPr>
          </a:p>
          <a:p>
            <a:endParaRPr lang="en-SG"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71054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TotalTime>
  <Words>1011</Words>
  <Application>Microsoft Office PowerPoint</Application>
  <PresentationFormat>Widescreen</PresentationFormat>
  <Paragraphs>103</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Helvetica CE 55 Roman</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17</cp:revision>
  <dcterms:created xsi:type="dcterms:W3CDTF">2023-04-17T03:38:26Z</dcterms:created>
  <dcterms:modified xsi:type="dcterms:W3CDTF">2026-07-06T07:29:59Z</dcterms:modified>
</cp:coreProperties>
</file>