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331" r:id="rId3"/>
    <p:sldId id="258" r:id="rId4"/>
    <p:sldId id="257" r:id="rId5"/>
    <p:sldId id="259" r:id="rId6"/>
    <p:sldId id="328" r:id="rId7"/>
    <p:sldId id="329" r:id="rId8"/>
    <p:sldId id="330" r:id="rId9"/>
    <p:sldId id="267"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leen Quek" initials="JQ" lastIdx="1" clrIdx="0">
    <p:extLst>
      <p:ext uri="{19B8F6BF-5375-455C-9EA6-DF929625EA0E}">
        <p15:presenceInfo xmlns:p15="http://schemas.microsoft.com/office/powerpoint/2012/main" userId="S::joleenq@lighthousemedia.com.sg::0a6969d8-a763-4af7-8a7c-f617132cae6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52F8E"/>
    <a:srgbClr val="9E3344"/>
    <a:srgbClr val="1E0046"/>
    <a:srgbClr val="34322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71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0EA3D4-C01E-4F4A-B2CF-E6554608DD73}" type="datetimeFigureOut">
              <a:rPr lang="en-GB" smtClean="0"/>
              <a:t>06/07/2026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272341-8F13-485F-98AC-9D0170D9128F}" type="slidenum">
              <a:rPr lang="en-GB" smtClean="0"/>
              <a:t>‹#›</a:t>
            </a:fld>
            <a:endParaRPr lang="en-GB"/>
          </a:p>
        </p:txBody>
      </p:sp>
    </p:spTree>
    <p:extLst>
      <p:ext uri="{BB962C8B-B14F-4D97-AF65-F5344CB8AC3E}">
        <p14:creationId xmlns:p14="http://schemas.microsoft.com/office/powerpoint/2010/main" val="21231832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2812D0-E3B3-4866-F923-4D69B11D258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C91A65-F585-CB0F-A626-5617D153AC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896335-C207-8258-9BD0-AC9BBAAEB0FC}"/>
              </a:ext>
            </a:extLst>
          </p:cNvPr>
          <p:cNvSpPr>
            <a:spLocks noGrp="1"/>
          </p:cNvSpPr>
          <p:nvPr>
            <p:ph type="body" idx="1"/>
          </p:nvPr>
        </p:nvSpPr>
        <p:spPr/>
        <p:txBody>
          <a:bodyPr/>
          <a:lstStyle/>
          <a:p>
            <a:endParaRPr lang="en-HK" dirty="0"/>
          </a:p>
        </p:txBody>
      </p:sp>
      <p:sp>
        <p:nvSpPr>
          <p:cNvPr id="4" name="Slide Number Placeholder 3">
            <a:extLst>
              <a:ext uri="{FF2B5EF4-FFF2-40B4-BE49-F238E27FC236}">
                <a16:creationId xmlns:a16="http://schemas.microsoft.com/office/drawing/2014/main" id="{9162FE69-4425-F2FC-7C1D-334C7C235B3D}"/>
              </a:ext>
            </a:extLst>
          </p:cNvPr>
          <p:cNvSpPr>
            <a:spLocks noGrp="1"/>
          </p:cNvSpPr>
          <p:nvPr>
            <p:ph type="sldNum" sz="quarter" idx="5"/>
          </p:nvPr>
        </p:nvSpPr>
        <p:spPr/>
        <p:txBody>
          <a:bodyPr/>
          <a:lstStyle/>
          <a:p>
            <a:pPr>
              <a:defRPr/>
            </a:pPr>
            <a:fld id="{280B6A6A-86BF-43A6-AA2B-529D836253DB}" type="slidenum">
              <a:rPr lang="zh-TW" altLang="en-US" smtClean="0"/>
              <a:pPr>
                <a:defRPr/>
              </a:pPr>
              <a:t>2</a:t>
            </a:fld>
            <a:endParaRPr lang="zh-TW" altLang="en-US"/>
          </a:p>
        </p:txBody>
      </p:sp>
    </p:spTree>
    <p:extLst>
      <p:ext uri="{BB962C8B-B14F-4D97-AF65-F5344CB8AC3E}">
        <p14:creationId xmlns:p14="http://schemas.microsoft.com/office/powerpoint/2010/main" val="24313522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CC2F22-ADE0-63FD-5D0A-771B64C4B30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SG"/>
          </a:p>
        </p:txBody>
      </p:sp>
      <p:sp>
        <p:nvSpPr>
          <p:cNvPr id="3" name="Subtitle 2">
            <a:extLst>
              <a:ext uri="{FF2B5EF4-FFF2-40B4-BE49-F238E27FC236}">
                <a16:creationId xmlns:a16="http://schemas.microsoft.com/office/drawing/2014/main" id="{0B4EFB15-2A68-12FB-D244-4318204A7D9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SG"/>
          </a:p>
        </p:txBody>
      </p:sp>
      <p:sp>
        <p:nvSpPr>
          <p:cNvPr id="4" name="Date Placeholder 3">
            <a:extLst>
              <a:ext uri="{FF2B5EF4-FFF2-40B4-BE49-F238E27FC236}">
                <a16:creationId xmlns:a16="http://schemas.microsoft.com/office/drawing/2014/main" id="{82722ADE-4A2F-F4BF-F666-25AD469BB0AD}"/>
              </a:ext>
            </a:extLst>
          </p:cNvPr>
          <p:cNvSpPr>
            <a:spLocks noGrp="1"/>
          </p:cNvSpPr>
          <p:nvPr>
            <p:ph type="dt" sz="half" idx="10"/>
          </p:nvPr>
        </p:nvSpPr>
        <p:spPr/>
        <p:txBody>
          <a:bodyPr/>
          <a:lstStyle/>
          <a:p>
            <a:fld id="{09875504-63DB-4B32-BDD8-8A24CF4D06EB}" type="datetimeFigureOut">
              <a:rPr lang="en-SG" smtClean="0"/>
              <a:t>6/7/2026</a:t>
            </a:fld>
            <a:endParaRPr lang="en-SG"/>
          </a:p>
        </p:txBody>
      </p:sp>
      <p:sp>
        <p:nvSpPr>
          <p:cNvPr id="5" name="Footer Placeholder 4">
            <a:extLst>
              <a:ext uri="{FF2B5EF4-FFF2-40B4-BE49-F238E27FC236}">
                <a16:creationId xmlns:a16="http://schemas.microsoft.com/office/drawing/2014/main" id="{6478B284-A563-EF4F-D09E-4828E07C14BE}"/>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9A05C88A-8B4D-59CA-52CE-39D2C5CDA828}"/>
              </a:ext>
            </a:extLst>
          </p:cNvPr>
          <p:cNvSpPr>
            <a:spLocks noGrp="1"/>
          </p:cNvSpPr>
          <p:nvPr>
            <p:ph type="sldNum" sz="quarter" idx="12"/>
          </p:nvPr>
        </p:nvSpPr>
        <p:spPr/>
        <p:txBody>
          <a:bodyPr/>
          <a:lstStyle/>
          <a:p>
            <a:fld id="{B7113977-5743-412C-9FF5-755474A5179A}" type="slidenum">
              <a:rPr lang="en-SG" smtClean="0"/>
              <a:t>‹#›</a:t>
            </a:fld>
            <a:endParaRPr lang="en-SG"/>
          </a:p>
        </p:txBody>
      </p:sp>
    </p:spTree>
    <p:extLst>
      <p:ext uri="{BB962C8B-B14F-4D97-AF65-F5344CB8AC3E}">
        <p14:creationId xmlns:p14="http://schemas.microsoft.com/office/powerpoint/2010/main" val="35516073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47A6D2-7656-4EA2-E04F-FF6CF850E42C}"/>
              </a:ext>
            </a:extLst>
          </p:cNvPr>
          <p:cNvSpPr>
            <a:spLocks noGrp="1"/>
          </p:cNvSpPr>
          <p:nvPr>
            <p:ph type="title"/>
          </p:nvPr>
        </p:nvSpPr>
        <p:spPr/>
        <p:txBody>
          <a:bodyPr/>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4B92301B-D52B-EE86-F68C-61E0C2635EF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65BC5612-8921-30C7-9E17-9B91661445F8}"/>
              </a:ext>
            </a:extLst>
          </p:cNvPr>
          <p:cNvSpPr>
            <a:spLocks noGrp="1"/>
          </p:cNvSpPr>
          <p:nvPr>
            <p:ph type="dt" sz="half" idx="10"/>
          </p:nvPr>
        </p:nvSpPr>
        <p:spPr/>
        <p:txBody>
          <a:bodyPr/>
          <a:lstStyle/>
          <a:p>
            <a:fld id="{09875504-63DB-4B32-BDD8-8A24CF4D06EB}" type="datetimeFigureOut">
              <a:rPr lang="en-SG" smtClean="0"/>
              <a:t>6/7/2026</a:t>
            </a:fld>
            <a:endParaRPr lang="en-SG"/>
          </a:p>
        </p:txBody>
      </p:sp>
      <p:sp>
        <p:nvSpPr>
          <p:cNvPr id="5" name="Footer Placeholder 4">
            <a:extLst>
              <a:ext uri="{FF2B5EF4-FFF2-40B4-BE49-F238E27FC236}">
                <a16:creationId xmlns:a16="http://schemas.microsoft.com/office/drawing/2014/main" id="{AD74FE97-A60C-C39B-1A1A-59B60359F1DF}"/>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34995840-19F1-FC1C-EB6B-BAD55925C134}"/>
              </a:ext>
            </a:extLst>
          </p:cNvPr>
          <p:cNvSpPr>
            <a:spLocks noGrp="1"/>
          </p:cNvSpPr>
          <p:nvPr>
            <p:ph type="sldNum" sz="quarter" idx="12"/>
          </p:nvPr>
        </p:nvSpPr>
        <p:spPr/>
        <p:txBody>
          <a:bodyPr/>
          <a:lstStyle/>
          <a:p>
            <a:fld id="{B7113977-5743-412C-9FF5-755474A5179A}" type="slidenum">
              <a:rPr lang="en-SG" smtClean="0"/>
              <a:t>‹#›</a:t>
            </a:fld>
            <a:endParaRPr lang="en-SG"/>
          </a:p>
        </p:txBody>
      </p:sp>
    </p:spTree>
    <p:extLst>
      <p:ext uri="{BB962C8B-B14F-4D97-AF65-F5344CB8AC3E}">
        <p14:creationId xmlns:p14="http://schemas.microsoft.com/office/powerpoint/2010/main" val="24458049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1577F24-E0F2-3735-8486-49019606ADA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60FC5FE1-BE7B-883F-DCC0-4DE3C502210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FC662272-0F43-1315-0BF6-5B74DA7CE527}"/>
              </a:ext>
            </a:extLst>
          </p:cNvPr>
          <p:cNvSpPr>
            <a:spLocks noGrp="1"/>
          </p:cNvSpPr>
          <p:nvPr>
            <p:ph type="dt" sz="half" idx="10"/>
          </p:nvPr>
        </p:nvSpPr>
        <p:spPr/>
        <p:txBody>
          <a:bodyPr/>
          <a:lstStyle/>
          <a:p>
            <a:fld id="{09875504-63DB-4B32-BDD8-8A24CF4D06EB}" type="datetimeFigureOut">
              <a:rPr lang="en-SG" smtClean="0"/>
              <a:t>6/7/2026</a:t>
            </a:fld>
            <a:endParaRPr lang="en-SG"/>
          </a:p>
        </p:txBody>
      </p:sp>
      <p:sp>
        <p:nvSpPr>
          <p:cNvPr id="5" name="Footer Placeholder 4">
            <a:extLst>
              <a:ext uri="{FF2B5EF4-FFF2-40B4-BE49-F238E27FC236}">
                <a16:creationId xmlns:a16="http://schemas.microsoft.com/office/drawing/2014/main" id="{A25B078B-3653-F7B5-CD67-C55712D4EEF8}"/>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23B60E1B-92EE-DD21-A0E5-A6222F019C81}"/>
              </a:ext>
            </a:extLst>
          </p:cNvPr>
          <p:cNvSpPr>
            <a:spLocks noGrp="1"/>
          </p:cNvSpPr>
          <p:nvPr>
            <p:ph type="sldNum" sz="quarter" idx="12"/>
          </p:nvPr>
        </p:nvSpPr>
        <p:spPr/>
        <p:txBody>
          <a:bodyPr/>
          <a:lstStyle/>
          <a:p>
            <a:fld id="{B7113977-5743-412C-9FF5-755474A5179A}" type="slidenum">
              <a:rPr lang="en-SG" smtClean="0"/>
              <a:t>‹#›</a:t>
            </a:fld>
            <a:endParaRPr lang="en-SG"/>
          </a:p>
        </p:txBody>
      </p:sp>
    </p:spTree>
    <p:extLst>
      <p:ext uri="{BB962C8B-B14F-4D97-AF65-F5344CB8AC3E}">
        <p14:creationId xmlns:p14="http://schemas.microsoft.com/office/powerpoint/2010/main" val="1918724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B48E2-0AF2-799C-55EA-76AB78B47678}"/>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E9E52F45-85D3-5610-E215-F317D5C9EBC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C1DB3885-8C5A-5A0C-B428-DACBE1A2F490}"/>
              </a:ext>
            </a:extLst>
          </p:cNvPr>
          <p:cNvSpPr>
            <a:spLocks noGrp="1"/>
          </p:cNvSpPr>
          <p:nvPr>
            <p:ph type="dt" sz="half" idx="10"/>
          </p:nvPr>
        </p:nvSpPr>
        <p:spPr/>
        <p:txBody>
          <a:bodyPr/>
          <a:lstStyle/>
          <a:p>
            <a:fld id="{09875504-63DB-4B32-BDD8-8A24CF4D06EB}" type="datetimeFigureOut">
              <a:rPr lang="en-SG" smtClean="0"/>
              <a:t>6/7/2026</a:t>
            </a:fld>
            <a:endParaRPr lang="en-SG"/>
          </a:p>
        </p:txBody>
      </p:sp>
      <p:sp>
        <p:nvSpPr>
          <p:cNvPr id="5" name="Footer Placeholder 4">
            <a:extLst>
              <a:ext uri="{FF2B5EF4-FFF2-40B4-BE49-F238E27FC236}">
                <a16:creationId xmlns:a16="http://schemas.microsoft.com/office/drawing/2014/main" id="{BB815E42-57B4-EDF3-5F57-2F91452FB9C7}"/>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EA1E3123-6707-E84B-A86C-95386CFAB2FC}"/>
              </a:ext>
            </a:extLst>
          </p:cNvPr>
          <p:cNvSpPr>
            <a:spLocks noGrp="1"/>
          </p:cNvSpPr>
          <p:nvPr>
            <p:ph type="sldNum" sz="quarter" idx="12"/>
          </p:nvPr>
        </p:nvSpPr>
        <p:spPr/>
        <p:txBody>
          <a:bodyPr/>
          <a:lstStyle/>
          <a:p>
            <a:fld id="{B7113977-5743-412C-9FF5-755474A5179A}" type="slidenum">
              <a:rPr lang="en-SG" smtClean="0"/>
              <a:t>‹#›</a:t>
            </a:fld>
            <a:endParaRPr lang="en-SG"/>
          </a:p>
        </p:txBody>
      </p:sp>
    </p:spTree>
    <p:extLst>
      <p:ext uri="{BB962C8B-B14F-4D97-AF65-F5344CB8AC3E}">
        <p14:creationId xmlns:p14="http://schemas.microsoft.com/office/powerpoint/2010/main" val="28163995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DE3840-AD75-AEC2-C7BB-AB9855D264C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SG"/>
          </a:p>
        </p:txBody>
      </p:sp>
      <p:sp>
        <p:nvSpPr>
          <p:cNvPr id="3" name="Text Placeholder 2">
            <a:extLst>
              <a:ext uri="{FF2B5EF4-FFF2-40B4-BE49-F238E27FC236}">
                <a16:creationId xmlns:a16="http://schemas.microsoft.com/office/drawing/2014/main" id="{890C52E1-01EF-64B8-99C2-212A77A7D77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0C40C47-06C7-2A47-1B55-F01470A5E1D7}"/>
              </a:ext>
            </a:extLst>
          </p:cNvPr>
          <p:cNvSpPr>
            <a:spLocks noGrp="1"/>
          </p:cNvSpPr>
          <p:nvPr>
            <p:ph type="dt" sz="half" idx="10"/>
          </p:nvPr>
        </p:nvSpPr>
        <p:spPr/>
        <p:txBody>
          <a:bodyPr/>
          <a:lstStyle/>
          <a:p>
            <a:fld id="{09875504-63DB-4B32-BDD8-8A24CF4D06EB}" type="datetimeFigureOut">
              <a:rPr lang="en-SG" smtClean="0"/>
              <a:t>6/7/2026</a:t>
            </a:fld>
            <a:endParaRPr lang="en-SG"/>
          </a:p>
        </p:txBody>
      </p:sp>
      <p:sp>
        <p:nvSpPr>
          <p:cNvPr id="5" name="Footer Placeholder 4">
            <a:extLst>
              <a:ext uri="{FF2B5EF4-FFF2-40B4-BE49-F238E27FC236}">
                <a16:creationId xmlns:a16="http://schemas.microsoft.com/office/drawing/2014/main" id="{8C39B100-099D-D500-DC81-A8A9938F046C}"/>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1C37B992-6F17-C7AD-50F9-DE395647A7D7}"/>
              </a:ext>
            </a:extLst>
          </p:cNvPr>
          <p:cNvSpPr>
            <a:spLocks noGrp="1"/>
          </p:cNvSpPr>
          <p:nvPr>
            <p:ph type="sldNum" sz="quarter" idx="12"/>
          </p:nvPr>
        </p:nvSpPr>
        <p:spPr/>
        <p:txBody>
          <a:bodyPr/>
          <a:lstStyle/>
          <a:p>
            <a:fld id="{B7113977-5743-412C-9FF5-755474A5179A}" type="slidenum">
              <a:rPr lang="en-SG" smtClean="0"/>
              <a:t>‹#›</a:t>
            </a:fld>
            <a:endParaRPr lang="en-SG"/>
          </a:p>
        </p:txBody>
      </p:sp>
    </p:spTree>
    <p:extLst>
      <p:ext uri="{BB962C8B-B14F-4D97-AF65-F5344CB8AC3E}">
        <p14:creationId xmlns:p14="http://schemas.microsoft.com/office/powerpoint/2010/main" val="19215524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B8D82-5123-3036-34C4-4F06A610FEA9}"/>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9B0107C2-B039-96D6-1F80-3DC333912C0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Content Placeholder 3">
            <a:extLst>
              <a:ext uri="{FF2B5EF4-FFF2-40B4-BE49-F238E27FC236}">
                <a16:creationId xmlns:a16="http://schemas.microsoft.com/office/drawing/2014/main" id="{1EC89E14-FFED-7469-8370-A30097F02B0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Date Placeholder 4">
            <a:extLst>
              <a:ext uri="{FF2B5EF4-FFF2-40B4-BE49-F238E27FC236}">
                <a16:creationId xmlns:a16="http://schemas.microsoft.com/office/drawing/2014/main" id="{8E12D94A-69CB-BE83-1DCD-78F84F8088C0}"/>
              </a:ext>
            </a:extLst>
          </p:cNvPr>
          <p:cNvSpPr>
            <a:spLocks noGrp="1"/>
          </p:cNvSpPr>
          <p:nvPr>
            <p:ph type="dt" sz="half" idx="10"/>
          </p:nvPr>
        </p:nvSpPr>
        <p:spPr/>
        <p:txBody>
          <a:bodyPr/>
          <a:lstStyle/>
          <a:p>
            <a:fld id="{09875504-63DB-4B32-BDD8-8A24CF4D06EB}" type="datetimeFigureOut">
              <a:rPr lang="en-SG" smtClean="0"/>
              <a:t>6/7/2026</a:t>
            </a:fld>
            <a:endParaRPr lang="en-SG"/>
          </a:p>
        </p:txBody>
      </p:sp>
      <p:sp>
        <p:nvSpPr>
          <p:cNvPr id="6" name="Footer Placeholder 5">
            <a:extLst>
              <a:ext uri="{FF2B5EF4-FFF2-40B4-BE49-F238E27FC236}">
                <a16:creationId xmlns:a16="http://schemas.microsoft.com/office/drawing/2014/main" id="{79F3F1CD-5B31-D0F1-30C5-A54F19927523}"/>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AFAF90F5-ABDE-7FD5-256B-CDB4742C922F}"/>
              </a:ext>
            </a:extLst>
          </p:cNvPr>
          <p:cNvSpPr>
            <a:spLocks noGrp="1"/>
          </p:cNvSpPr>
          <p:nvPr>
            <p:ph type="sldNum" sz="quarter" idx="12"/>
          </p:nvPr>
        </p:nvSpPr>
        <p:spPr/>
        <p:txBody>
          <a:bodyPr/>
          <a:lstStyle/>
          <a:p>
            <a:fld id="{B7113977-5743-412C-9FF5-755474A5179A}" type="slidenum">
              <a:rPr lang="en-SG" smtClean="0"/>
              <a:t>‹#›</a:t>
            </a:fld>
            <a:endParaRPr lang="en-SG"/>
          </a:p>
        </p:txBody>
      </p:sp>
    </p:spTree>
    <p:extLst>
      <p:ext uri="{BB962C8B-B14F-4D97-AF65-F5344CB8AC3E}">
        <p14:creationId xmlns:p14="http://schemas.microsoft.com/office/powerpoint/2010/main" val="36068143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DDB3EF-A93C-7D07-327B-7981362C26B8}"/>
              </a:ext>
            </a:extLst>
          </p:cNvPr>
          <p:cNvSpPr>
            <a:spLocks noGrp="1"/>
          </p:cNvSpPr>
          <p:nvPr>
            <p:ph type="title"/>
          </p:nvPr>
        </p:nvSpPr>
        <p:spPr>
          <a:xfrm>
            <a:off x="839788" y="365125"/>
            <a:ext cx="10515600" cy="1325563"/>
          </a:xfrm>
        </p:spPr>
        <p:txBody>
          <a:bodyPr/>
          <a:lstStyle/>
          <a:p>
            <a:r>
              <a:rPr lang="en-US"/>
              <a:t>Click to edit Master title style</a:t>
            </a:r>
            <a:endParaRPr lang="en-SG"/>
          </a:p>
        </p:txBody>
      </p:sp>
      <p:sp>
        <p:nvSpPr>
          <p:cNvPr id="3" name="Text Placeholder 2">
            <a:extLst>
              <a:ext uri="{FF2B5EF4-FFF2-40B4-BE49-F238E27FC236}">
                <a16:creationId xmlns:a16="http://schemas.microsoft.com/office/drawing/2014/main" id="{BC097513-93AA-1764-076B-98553F51EF1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FF0A74D-7054-8396-C9FA-ACD7A0D529C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Text Placeholder 4">
            <a:extLst>
              <a:ext uri="{FF2B5EF4-FFF2-40B4-BE49-F238E27FC236}">
                <a16:creationId xmlns:a16="http://schemas.microsoft.com/office/drawing/2014/main" id="{FBBA5DCE-7F6A-5243-0B41-033EBCB716D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AC77561-7924-E11E-F2FB-9F3E82F5076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7" name="Date Placeholder 6">
            <a:extLst>
              <a:ext uri="{FF2B5EF4-FFF2-40B4-BE49-F238E27FC236}">
                <a16:creationId xmlns:a16="http://schemas.microsoft.com/office/drawing/2014/main" id="{032611FE-9EA7-35CA-5824-50E9A3AD48DD}"/>
              </a:ext>
            </a:extLst>
          </p:cNvPr>
          <p:cNvSpPr>
            <a:spLocks noGrp="1"/>
          </p:cNvSpPr>
          <p:nvPr>
            <p:ph type="dt" sz="half" idx="10"/>
          </p:nvPr>
        </p:nvSpPr>
        <p:spPr/>
        <p:txBody>
          <a:bodyPr/>
          <a:lstStyle/>
          <a:p>
            <a:fld id="{09875504-63DB-4B32-BDD8-8A24CF4D06EB}" type="datetimeFigureOut">
              <a:rPr lang="en-SG" smtClean="0"/>
              <a:t>6/7/2026</a:t>
            </a:fld>
            <a:endParaRPr lang="en-SG"/>
          </a:p>
        </p:txBody>
      </p:sp>
      <p:sp>
        <p:nvSpPr>
          <p:cNvPr id="8" name="Footer Placeholder 7">
            <a:extLst>
              <a:ext uri="{FF2B5EF4-FFF2-40B4-BE49-F238E27FC236}">
                <a16:creationId xmlns:a16="http://schemas.microsoft.com/office/drawing/2014/main" id="{0A37B897-8E2C-6446-DACE-41A8EFF203C0}"/>
              </a:ext>
            </a:extLst>
          </p:cNvPr>
          <p:cNvSpPr>
            <a:spLocks noGrp="1"/>
          </p:cNvSpPr>
          <p:nvPr>
            <p:ph type="ftr" sz="quarter" idx="11"/>
          </p:nvPr>
        </p:nvSpPr>
        <p:spPr/>
        <p:txBody>
          <a:bodyPr/>
          <a:lstStyle/>
          <a:p>
            <a:endParaRPr lang="en-SG"/>
          </a:p>
        </p:txBody>
      </p:sp>
      <p:sp>
        <p:nvSpPr>
          <p:cNvPr id="9" name="Slide Number Placeholder 8">
            <a:extLst>
              <a:ext uri="{FF2B5EF4-FFF2-40B4-BE49-F238E27FC236}">
                <a16:creationId xmlns:a16="http://schemas.microsoft.com/office/drawing/2014/main" id="{941D28A7-F3E6-646F-41D8-D465AF1997DC}"/>
              </a:ext>
            </a:extLst>
          </p:cNvPr>
          <p:cNvSpPr>
            <a:spLocks noGrp="1"/>
          </p:cNvSpPr>
          <p:nvPr>
            <p:ph type="sldNum" sz="quarter" idx="12"/>
          </p:nvPr>
        </p:nvSpPr>
        <p:spPr/>
        <p:txBody>
          <a:bodyPr/>
          <a:lstStyle/>
          <a:p>
            <a:fld id="{B7113977-5743-412C-9FF5-755474A5179A}" type="slidenum">
              <a:rPr lang="en-SG" smtClean="0"/>
              <a:t>‹#›</a:t>
            </a:fld>
            <a:endParaRPr lang="en-SG"/>
          </a:p>
        </p:txBody>
      </p:sp>
    </p:spTree>
    <p:extLst>
      <p:ext uri="{BB962C8B-B14F-4D97-AF65-F5344CB8AC3E}">
        <p14:creationId xmlns:p14="http://schemas.microsoft.com/office/powerpoint/2010/main" val="16259249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E7FA45-CDF4-C2F6-A31E-0D7F87F0A0A4}"/>
              </a:ext>
            </a:extLst>
          </p:cNvPr>
          <p:cNvSpPr>
            <a:spLocks noGrp="1"/>
          </p:cNvSpPr>
          <p:nvPr>
            <p:ph type="title"/>
          </p:nvPr>
        </p:nvSpPr>
        <p:spPr/>
        <p:txBody>
          <a:bodyPr/>
          <a:lstStyle/>
          <a:p>
            <a:r>
              <a:rPr lang="en-US"/>
              <a:t>Click to edit Master title style</a:t>
            </a:r>
            <a:endParaRPr lang="en-SG"/>
          </a:p>
        </p:txBody>
      </p:sp>
      <p:sp>
        <p:nvSpPr>
          <p:cNvPr id="3" name="Date Placeholder 2">
            <a:extLst>
              <a:ext uri="{FF2B5EF4-FFF2-40B4-BE49-F238E27FC236}">
                <a16:creationId xmlns:a16="http://schemas.microsoft.com/office/drawing/2014/main" id="{C95B5480-4022-4F07-9669-D22E89002952}"/>
              </a:ext>
            </a:extLst>
          </p:cNvPr>
          <p:cNvSpPr>
            <a:spLocks noGrp="1"/>
          </p:cNvSpPr>
          <p:nvPr>
            <p:ph type="dt" sz="half" idx="10"/>
          </p:nvPr>
        </p:nvSpPr>
        <p:spPr/>
        <p:txBody>
          <a:bodyPr/>
          <a:lstStyle/>
          <a:p>
            <a:fld id="{09875504-63DB-4B32-BDD8-8A24CF4D06EB}" type="datetimeFigureOut">
              <a:rPr lang="en-SG" smtClean="0"/>
              <a:t>6/7/2026</a:t>
            </a:fld>
            <a:endParaRPr lang="en-SG"/>
          </a:p>
        </p:txBody>
      </p:sp>
      <p:sp>
        <p:nvSpPr>
          <p:cNvPr id="4" name="Footer Placeholder 3">
            <a:extLst>
              <a:ext uri="{FF2B5EF4-FFF2-40B4-BE49-F238E27FC236}">
                <a16:creationId xmlns:a16="http://schemas.microsoft.com/office/drawing/2014/main" id="{323B17DC-7E3B-C0AD-82EC-075F37753CBD}"/>
              </a:ext>
            </a:extLst>
          </p:cNvPr>
          <p:cNvSpPr>
            <a:spLocks noGrp="1"/>
          </p:cNvSpPr>
          <p:nvPr>
            <p:ph type="ftr" sz="quarter" idx="11"/>
          </p:nvPr>
        </p:nvSpPr>
        <p:spPr/>
        <p:txBody>
          <a:bodyPr/>
          <a:lstStyle/>
          <a:p>
            <a:endParaRPr lang="en-SG"/>
          </a:p>
        </p:txBody>
      </p:sp>
      <p:sp>
        <p:nvSpPr>
          <p:cNvPr id="5" name="Slide Number Placeholder 4">
            <a:extLst>
              <a:ext uri="{FF2B5EF4-FFF2-40B4-BE49-F238E27FC236}">
                <a16:creationId xmlns:a16="http://schemas.microsoft.com/office/drawing/2014/main" id="{595E84C3-855B-9233-6062-681F128B35D2}"/>
              </a:ext>
            </a:extLst>
          </p:cNvPr>
          <p:cNvSpPr>
            <a:spLocks noGrp="1"/>
          </p:cNvSpPr>
          <p:nvPr>
            <p:ph type="sldNum" sz="quarter" idx="12"/>
          </p:nvPr>
        </p:nvSpPr>
        <p:spPr/>
        <p:txBody>
          <a:bodyPr/>
          <a:lstStyle/>
          <a:p>
            <a:fld id="{B7113977-5743-412C-9FF5-755474A5179A}" type="slidenum">
              <a:rPr lang="en-SG" smtClean="0"/>
              <a:t>‹#›</a:t>
            </a:fld>
            <a:endParaRPr lang="en-SG"/>
          </a:p>
        </p:txBody>
      </p:sp>
    </p:spTree>
    <p:extLst>
      <p:ext uri="{BB962C8B-B14F-4D97-AF65-F5344CB8AC3E}">
        <p14:creationId xmlns:p14="http://schemas.microsoft.com/office/powerpoint/2010/main" val="36507440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674E7A4-6B89-1832-9B00-A98418A37B18}"/>
              </a:ext>
            </a:extLst>
          </p:cNvPr>
          <p:cNvSpPr>
            <a:spLocks noGrp="1"/>
          </p:cNvSpPr>
          <p:nvPr>
            <p:ph type="dt" sz="half" idx="10"/>
          </p:nvPr>
        </p:nvSpPr>
        <p:spPr/>
        <p:txBody>
          <a:bodyPr/>
          <a:lstStyle/>
          <a:p>
            <a:fld id="{09875504-63DB-4B32-BDD8-8A24CF4D06EB}" type="datetimeFigureOut">
              <a:rPr lang="en-SG" smtClean="0"/>
              <a:t>6/7/2026</a:t>
            </a:fld>
            <a:endParaRPr lang="en-SG"/>
          </a:p>
        </p:txBody>
      </p:sp>
      <p:sp>
        <p:nvSpPr>
          <p:cNvPr id="3" name="Footer Placeholder 2">
            <a:extLst>
              <a:ext uri="{FF2B5EF4-FFF2-40B4-BE49-F238E27FC236}">
                <a16:creationId xmlns:a16="http://schemas.microsoft.com/office/drawing/2014/main" id="{0E87825B-772D-EE11-DD42-BAA0E496696F}"/>
              </a:ext>
            </a:extLst>
          </p:cNvPr>
          <p:cNvSpPr>
            <a:spLocks noGrp="1"/>
          </p:cNvSpPr>
          <p:nvPr>
            <p:ph type="ftr" sz="quarter" idx="11"/>
          </p:nvPr>
        </p:nvSpPr>
        <p:spPr/>
        <p:txBody>
          <a:bodyPr/>
          <a:lstStyle/>
          <a:p>
            <a:endParaRPr lang="en-SG"/>
          </a:p>
        </p:txBody>
      </p:sp>
      <p:sp>
        <p:nvSpPr>
          <p:cNvPr id="4" name="Slide Number Placeholder 3">
            <a:extLst>
              <a:ext uri="{FF2B5EF4-FFF2-40B4-BE49-F238E27FC236}">
                <a16:creationId xmlns:a16="http://schemas.microsoft.com/office/drawing/2014/main" id="{06D9350C-26CA-BB30-0309-2A01A766E0C8}"/>
              </a:ext>
            </a:extLst>
          </p:cNvPr>
          <p:cNvSpPr>
            <a:spLocks noGrp="1"/>
          </p:cNvSpPr>
          <p:nvPr>
            <p:ph type="sldNum" sz="quarter" idx="12"/>
          </p:nvPr>
        </p:nvSpPr>
        <p:spPr/>
        <p:txBody>
          <a:bodyPr/>
          <a:lstStyle/>
          <a:p>
            <a:fld id="{B7113977-5743-412C-9FF5-755474A5179A}" type="slidenum">
              <a:rPr lang="en-SG" smtClean="0"/>
              <a:t>‹#›</a:t>
            </a:fld>
            <a:endParaRPr lang="en-SG"/>
          </a:p>
        </p:txBody>
      </p:sp>
    </p:spTree>
    <p:extLst>
      <p:ext uri="{BB962C8B-B14F-4D97-AF65-F5344CB8AC3E}">
        <p14:creationId xmlns:p14="http://schemas.microsoft.com/office/powerpoint/2010/main" val="28308048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3E6FA-4A0F-9603-C861-3D40B29C7EE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Content Placeholder 2">
            <a:extLst>
              <a:ext uri="{FF2B5EF4-FFF2-40B4-BE49-F238E27FC236}">
                <a16:creationId xmlns:a16="http://schemas.microsoft.com/office/drawing/2014/main" id="{CFAE35F7-A487-253E-E7A4-1ED172134E1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Text Placeholder 3">
            <a:extLst>
              <a:ext uri="{FF2B5EF4-FFF2-40B4-BE49-F238E27FC236}">
                <a16:creationId xmlns:a16="http://schemas.microsoft.com/office/drawing/2014/main" id="{A4915E0C-D8ED-DB24-F772-5716B633985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622E52A-CC73-FB48-77E5-26E681D465C9}"/>
              </a:ext>
            </a:extLst>
          </p:cNvPr>
          <p:cNvSpPr>
            <a:spLocks noGrp="1"/>
          </p:cNvSpPr>
          <p:nvPr>
            <p:ph type="dt" sz="half" idx="10"/>
          </p:nvPr>
        </p:nvSpPr>
        <p:spPr/>
        <p:txBody>
          <a:bodyPr/>
          <a:lstStyle/>
          <a:p>
            <a:fld id="{09875504-63DB-4B32-BDD8-8A24CF4D06EB}" type="datetimeFigureOut">
              <a:rPr lang="en-SG" smtClean="0"/>
              <a:t>6/7/2026</a:t>
            </a:fld>
            <a:endParaRPr lang="en-SG"/>
          </a:p>
        </p:txBody>
      </p:sp>
      <p:sp>
        <p:nvSpPr>
          <p:cNvPr id="6" name="Footer Placeholder 5">
            <a:extLst>
              <a:ext uri="{FF2B5EF4-FFF2-40B4-BE49-F238E27FC236}">
                <a16:creationId xmlns:a16="http://schemas.microsoft.com/office/drawing/2014/main" id="{DBAA3EC8-586A-8D3F-24D5-B1FCF9B6406E}"/>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378EC2DF-B861-3A29-83A1-8392A231F37E}"/>
              </a:ext>
            </a:extLst>
          </p:cNvPr>
          <p:cNvSpPr>
            <a:spLocks noGrp="1"/>
          </p:cNvSpPr>
          <p:nvPr>
            <p:ph type="sldNum" sz="quarter" idx="12"/>
          </p:nvPr>
        </p:nvSpPr>
        <p:spPr/>
        <p:txBody>
          <a:bodyPr/>
          <a:lstStyle/>
          <a:p>
            <a:fld id="{B7113977-5743-412C-9FF5-755474A5179A}" type="slidenum">
              <a:rPr lang="en-SG" smtClean="0"/>
              <a:t>‹#›</a:t>
            </a:fld>
            <a:endParaRPr lang="en-SG"/>
          </a:p>
        </p:txBody>
      </p:sp>
    </p:spTree>
    <p:extLst>
      <p:ext uri="{BB962C8B-B14F-4D97-AF65-F5344CB8AC3E}">
        <p14:creationId xmlns:p14="http://schemas.microsoft.com/office/powerpoint/2010/main" val="1623320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7C76D8-94A8-5D48-8F03-41AE7F0BD88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Picture Placeholder 2">
            <a:extLst>
              <a:ext uri="{FF2B5EF4-FFF2-40B4-BE49-F238E27FC236}">
                <a16:creationId xmlns:a16="http://schemas.microsoft.com/office/drawing/2014/main" id="{013D6560-BB6A-995B-5E3E-7AAD90D69A7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G"/>
          </a:p>
        </p:txBody>
      </p:sp>
      <p:sp>
        <p:nvSpPr>
          <p:cNvPr id="4" name="Text Placeholder 3">
            <a:extLst>
              <a:ext uri="{FF2B5EF4-FFF2-40B4-BE49-F238E27FC236}">
                <a16:creationId xmlns:a16="http://schemas.microsoft.com/office/drawing/2014/main" id="{7961602A-A57E-B9BF-C18F-0C93A8879CC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00D27F1-2CEB-AFFD-7779-76172B9211F3}"/>
              </a:ext>
            </a:extLst>
          </p:cNvPr>
          <p:cNvSpPr>
            <a:spLocks noGrp="1"/>
          </p:cNvSpPr>
          <p:nvPr>
            <p:ph type="dt" sz="half" idx="10"/>
          </p:nvPr>
        </p:nvSpPr>
        <p:spPr/>
        <p:txBody>
          <a:bodyPr/>
          <a:lstStyle/>
          <a:p>
            <a:fld id="{09875504-63DB-4B32-BDD8-8A24CF4D06EB}" type="datetimeFigureOut">
              <a:rPr lang="en-SG" smtClean="0"/>
              <a:t>6/7/2026</a:t>
            </a:fld>
            <a:endParaRPr lang="en-SG"/>
          </a:p>
        </p:txBody>
      </p:sp>
      <p:sp>
        <p:nvSpPr>
          <p:cNvPr id="6" name="Footer Placeholder 5">
            <a:extLst>
              <a:ext uri="{FF2B5EF4-FFF2-40B4-BE49-F238E27FC236}">
                <a16:creationId xmlns:a16="http://schemas.microsoft.com/office/drawing/2014/main" id="{8DB195B9-AEAF-B362-AD6B-E21CC0B47523}"/>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EAAA9FC6-6D65-92DA-B427-8C65105A2776}"/>
              </a:ext>
            </a:extLst>
          </p:cNvPr>
          <p:cNvSpPr>
            <a:spLocks noGrp="1"/>
          </p:cNvSpPr>
          <p:nvPr>
            <p:ph type="sldNum" sz="quarter" idx="12"/>
          </p:nvPr>
        </p:nvSpPr>
        <p:spPr/>
        <p:txBody>
          <a:bodyPr/>
          <a:lstStyle/>
          <a:p>
            <a:fld id="{B7113977-5743-412C-9FF5-755474A5179A}" type="slidenum">
              <a:rPr lang="en-SG" smtClean="0"/>
              <a:t>‹#›</a:t>
            </a:fld>
            <a:endParaRPr lang="en-SG"/>
          </a:p>
        </p:txBody>
      </p:sp>
    </p:spTree>
    <p:extLst>
      <p:ext uri="{BB962C8B-B14F-4D97-AF65-F5344CB8AC3E}">
        <p14:creationId xmlns:p14="http://schemas.microsoft.com/office/powerpoint/2010/main" val="8298048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480349A-BAE3-0276-B1BC-64997B44231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SG"/>
          </a:p>
        </p:txBody>
      </p:sp>
      <p:sp>
        <p:nvSpPr>
          <p:cNvPr id="3" name="Text Placeholder 2">
            <a:extLst>
              <a:ext uri="{FF2B5EF4-FFF2-40B4-BE49-F238E27FC236}">
                <a16:creationId xmlns:a16="http://schemas.microsoft.com/office/drawing/2014/main" id="{DA2583BC-E606-4BD3-9D26-4A5244070A3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7E83E83A-B044-58DD-0E06-DE7D0D6E270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875504-63DB-4B32-BDD8-8A24CF4D06EB}" type="datetimeFigureOut">
              <a:rPr lang="en-SG" smtClean="0"/>
              <a:t>6/7/2026</a:t>
            </a:fld>
            <a:endParaRPr lang="en-SG"/>
          </a:p>
        </p:txBody>
      </p:sp>
      <p:sp>
        <p:nvSpPr>
          <p:cNvPr id="5" name="Footer Placeholder 4">
            <a:extLst>
              <a:ext uri="{FF2B5EF4-FFF2-40B4-BE49-F238E27FC236}">
                <a16:creationId xmlns:a16="http://schemas.microsoft.com/office/drawing/2014/main" id="{0F957824-AD7F-0AE0-649F-16048A10DAD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SG"/>
          </a:p>
        </p:txBody>
      </p:sp>
      <p:sp>
        <p:nvSpPr>
          <p:cNvPr id="6" name="Slide Number Placeholder 5">
            <a:extLst>
              <a:ext uri="{FF2B5EF4-FFF2-40B4-BE49-F238E27FC236}">
                <a16:creationId xmlns:a16="http://schemas.microsoft.com/office/drawing/2014/main" id="{7D2E6326-4045-88E8-C435-581E799BF0D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113977-5743-412C-9FF5-755474A5179A}" type="slidenum">
              <a:rPr lang="en-SG" smtClean="0"/>
              <a:t>‹#›</a:t>
            </a:fld>
            <a:endParaRPr lang="en-SG"/>
          </a:p>
        </p:txBody>
      </p:sp>
    </p:spTree>
    <p:extLst>
      <p:ext uri="{BB962C8B-B14F-4D97-AF65-F5344CB8AC3E}">
        <p14:creationId xmlns:p14="http://schemas.microsoft.com/office/powerpoint/2010/main" val="28100025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hyperlink" Target="https://awards.marketing-interactive.com/spark-awards-sea/entry-submission/"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4817B28-5907-DADE-8D8B-2BC72D5BABF1}"/>
              </a:ext>
            </a:extLst>
          </p:cNvPr>
          <p:cNvSpPr txBox="1"/>
          <p:nvPr/>
        </p:nvSpPr>
        <p:spPr>
          <a:xfrm>
            <a:off x="360218" y="5440939"/>
            <a:ext cx="12192000" cy="707886"/>
          </a:xfrm>
          <a:prstGeom prst="rect">
            <a:avLst/>
          </a:prstGeom>
          <a:noFill/>
        </p:spPr>
        <p:txBody>
          <a:bodyPr wrap="square">
            <a:spAutoFit/>
          </a:bodyPr>
          <a:lstStyle/>
          <a:p>
            <a:pPr algn="ctr"/>
            <a:r>
              <a:rPr lang="en-SG" sz="2000" dirty="0">
                <a:solidFill>
                  <a:schemeClr val="bg1"/>
                </a:solidFill>
                <a:effectLst>
                  <a:outerShdw blurRad="38100" dist="38100" dir="2700000" algn="tl">
                    <a:srgbClr val="000000">
                      <a:alpha val="43137"/>
                    </a:srgbClr>
                  </a:outerShdw>
                </a:effectLst>
                <a:latin typeface="Helvetica Neue CE 55 Roman" pitchFamily="82" charset="0"/>
              </a:rPr>
              <a:t>CORE SUBMISSION DOCUMENT </a:t>
            </a:r>
            <a:br>
              <a:rPr lang="en-SG" sz="2000" dirty="0">
                <a:solidFill>
                  <a:schemeClr val="bg1"/>
                </a:solidFill>
                <a:effectLst>
                  <a:outerShdw blurRad="38100" dist="38100" dir="2700000" algn="tl">
                    <a:srgbClr val="000000">
                      <a:alpha val="43137"/>
                    </a:srgbClr>
                  </a:outerShdw>
                </a:effectLst>
                <a:latin typeface="Helvetica Neue CE 55 Roman" pitchFamily="82" charset="0"/>
              </a:rPr>
            </a:br>
            <a:r>
              <a:rPr lang="en-SG" sz="2000" b="1" dirty="0">
                <a:solidFill>
                  <a:schemeClr val="bg1"/>
                </a:solidFill>
                <a:effectLst>
                  <a:outerShdw blurRad="38100" dist="38100" dir="2700000" algn="tl">
                    <a:srgbClr val="000000">
                      <a:alpha val="43137"/>
                    </a:srgbClr>
                  </a:outerShdw>
                </a:effectLst>
                <a:latin typeface="Helvetica Neue CE 55 Roman" pitchFamily="82" charset="0"/>
              </a:rPr>
              <a:t>Track 2: </a:t>
            </a:r>
            <a:r>
              <a:rPr lang="en-US" sz="2000" b="1" dirty="0">
                <a:solidFill>
                  <a:schemeClr val="bg1"/>
                </a:solidFill>
                <a:effectLst>
                  <a:outerShdw blurRad="38100" dist="38100" dir="2700000" algn="tl">
                    <a:srgbClr val="000000">
                      <a:alpha val="43137"/>
                    </a:srgbClr>
                  </a:outerShdw>
                </a:effectLst>
                <a:latin typeface="Helvetica CE 55 Roman" panose="02000503040000020004" pitchFamily="2" charset="0"/>
                <a:cs typeface="Times New Roman" panose="02020603050405020304" pitchFamily="18" charset="0"/>
              </a:rPr>
              <a:t>Media Strategy &amp; Content</a:t>
            </a:r>
          </a:p>
        </p:txBody>
      </p:sp>
    </p:spTree>
    <p:extLst>
      <p:ext uri="{BB962C8B-B14F-4D97-AF65-F5344CB8AC3E}">
        <p14:creationId xmlns:p14="http://schemas.microsoft.com/office/powerpoint/2010/main" val="29487191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215D5B-0635-2314-F852-0EEA0B6FE769}"/>
            </a:ext>
          </a:extLst>
        </p:cNvPr>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010BEA04-E0C5-5954-1B2B-117A8D8876F8}"/>
              </a:ext>
            </a:extLst>
          </p:cNvPr>
          <p:cNvGraphicFramePr>
            <a:graphicFrameLocks noGrp="1"/>
          </p:cNvGraphicFramePr>
          <p:nvPr>
            <p:extLst>
              <p:ext uri="{D42A27DB-BD31-4B8C-83A1-F6EECF244321}">
                <p14:modId xmlns:p14="http://schemas.microsoft.com/office/powerpoint/2010/main" val="1194385568"/>
              </p:ext>
            </p:extLst>
          </p:nvPr>
        </p:nvGraphicFramePr>
        <p:xfrm>
          <a:off x="271305" y="2371121"/>
          <a:ext cx="11575701" cy="2835556"/>
        </p:xfrm>
        <a:graphic>
          <a:graphicData uri="http://schemas.openxmlformats.org/drawingml/2006/table">
            <a:tbl>
              <a:tblPr firstRow="1" bandRow="1">
                <a:tableStyleId>{5940675A-B579-460E-94D1-54222C63F5DA}</a:tableStyleId>
              </a:tblPr>
              <a:tblGrid>
                <a:gridCol w="5771512">
                  <a:extLst>
                    <a:ext uri="{9D8B030D-6E8A-4147-A177-3AD203B41FA5}">
                      <a16:colId xmlns:a16="http://schemas.microsoft.com/office/drawing/2014/main" val="3076171189"/>
                    </a:ext>
                  </a:extLst>
                </a:gridCol>
                <a:gridCol w="5804189">
                  <a:extLst>
                    <a:ext uri="{9D8B030D-6E8A-4147-A177-3AD203B41FA5}">
                      <a16:colId xmlns:a16="http://schemas.microsoft.com/office/drawing/2014/main" val="876979760"/>
                    </a:ext>
                  </a:extLst>
                </a:gridCol>
              </a:tblGrid>
              <a:tr h="334725">
                <a:tc>
                  <a:txBody>
                    <a:bodyPr/>
                    <a:lstStyle/>
                    <a:p>
                      <a:r>
                        <a:rPr lang="en-HK" sz="1200" b="1" dirty="0">
                          <a:latin typeface="Arial" panose="020B0604020202020204" pitchFamily="34" charset="0"/>
                          <a:cs typeface="Arial" panose="020B0604020202020204" pitchFamily="34" charset="0"/>
                        </a:rPr>
                        <a:t>CHALLENGE &amp; OBJECTIVE – 10% </a:t>
                      </a:r>
                      <a:r>
                        <a:rPr lang="en-HK" sz="1200" dirty="0">
                          <a:latin typeface="Arial" panose="020B0604020202020204" pitchFamily="34" charset="0"/>
                          <a:cs typeface="Arial" panose="020B0604020202020204" pitchFamily="34" charset="0"/>
                        </a:rPr>
                        <a:t>(Max. 500 words)</a:t>
                      </a:r>
                    </a:p>
                  </a:txBody>
                  <a:tcPr marL="121920" marR="121920" marT="60960" marB="6096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HK" sz="1200" b="1" dirty="0">
                          <a:latin typeface="Arial" panose="020B0604020202020204" pitchFamily="34" charset="0"/>
                          <a:cs typeface="Arial" panose="020B0604020202020204" pitchFamily="34" charset="0"/>
                        </a:rPr>
                        <a:t>STRATEGIC INSIGHT &amp; PLANNING – 30% </a:t>
                      </a:r>
                      <a:r>
                        <a:rPr lang="en-HK" sz="1200" dirty="0">
                          <a:latin typeface="Arial" panose="020B0604020202020204" pitchFamily="34" charset="0"/>
                          <a:cs typeface="Arial" panose="020B0604020202020204" pitchFamily="34" charset="0"/>
                        </a:rPr>
                        <a:t>(Max. 500 words)</a:t>
                      </a:r>
                    </a:p>
                  </a:txBody>
                  <a:tcPr marL="121920" marR="121920" marT="60960" marB="60960"/>
                </a:tc>
                <a:extLst>
                  <a:ext uri="{0D108BD9-81ED-4DB2-BD59-A6C34878D82A}">
                    <a16:rowId xmlns:a16="http://schemas.microsoft.com/office/drawing/2014/main" val="1450760976"/>
                  </a:ext>
                </a:extLst>
              </a:tr>
              <a:tr h="851600">
                <a:tc>
                  <a:txBody>
                    <a:bodyPr/>
                    <a:lstStyle/>
                    <a:p>
                      <a:pPr marL="285750" indent="-285750">
                        <a:buFont typeface="Arial" panose="020B0604020202020204" pitchFamily="34" charset="0"/>
                        <a:buChar char="•"/>
                      </a:pPr>
                      <a:r>
                        <a:rPr lang="en-US" sz="1200" dirty="0">
                          <a:latin typeface="Arial" panose="020B0604020202020204" pitchFamily="34" charset="0"/>
                          <a:cs typeface="Arial" panose="020B0604020202020204" pitchFamily="34" charset="0"/>
                        </a:rPr>
                        <a:t>What was the client’s overarching business and communications challenge?</a:t>
                      </a:r>
                    </a:p>
                    <a:p>
                      <a:pPr marL="285750" indent="-285750">
                        <a:buFont typeface="Arial" panose="020B0604020202020204" pitchFamily="34" charset="0"/>
                        <a:buChar char="•"/>
                      </a:pPr>
                      <a:r>
                        <a:rPr lang="en-US" sz="1200" dirty="0">
                          <a:latin typeface="Arial" panose="020B0604020202020204" pitchFamily="34" charset="0"/>
                          <a:cs typeface="Arial" panose="020B0604020202020204" pitchFamily="34" charset="0"/>
                        </a:rPr>
                        <a:t>What was the competitive context (e.g., share of voice, media inflation,</a:t>
                      </a:r>
                    </a:p>
                    <a:p>
                      <a:pPr marL="0" indent="0">
                        <a:buFont typeface="Arial" panose="020B0604020202020204" pitchFamily="34" charset="0"/>
                        <a:buNone/>
                      </a:pPr>
                      <a:r>
                        <a:rPr lang="en-US" sz="1200" dirty="0">
                          <a:latin typeface="Arial" panose="020B0604020202020204" pitchFamily="34" charset="0"/>
                          <a:cs typeface="Arial" panose="020B0604020202020204" pitchFamily="34" charset="0"/>
                        </a:rPr>
                        <a:t>       fragmented audiences)?</a:t>
                      </a:r>
                    </a:p>
                    <a:p>
                      <a:pPr marL="285750" indent="-285750">
                        <a:buFont typeface="Arial" panose="020B0604020202020204" pitchFamily="34" charset="0"/>
                        <a:buChar char="•"/>
                      </a:pPr>
                      <a:r>
                        <a:rPr lang="en-US" sz="1200" dirty="0">
                          <a:latin typeface="Arial" panose="020B0604020202020204" pitchFamily="34" charset="0"/>
                          <a:cs typeface="Arial" panose="020B0604020202020204" pitchFamily="34" charset="0"/>
                        </a:rPr>
                        <a:t>What were the specific KPI targets, budget parameters, and timeframes?</a:t>
                      </a:r>
                    </a:p>
                  </a:txBody>
                  <a:tcPr marL="121920" marR="121920" marT="60960" marB="60960"/>
                </a:tc>
                <a:tc>
                  <a:txBody>
                    <a:bodyPr/>
                    <a:lstStyle/>
                    <a:p>
                      <a:pPr marL="285750" indent="-285750">
                        <a:buFont typeface="Arial" panose="020B0604020202020204" pitchFamily="34" charset="0"/>
                        <a:buChar char="•"/>
                      </a:pPr>
                      <a:r>
                        <a:rPr lang="en-US" sz="1200" dirty="0">
                          <a:latin typeface="Arial" panose="020B0604020202020204" pitchFamily="34" charset="0"/>
                          <a:cs typeface="Arial" panose="020B0604020202020204" pitchFamily="34" charset="0"/>
                        </a:rPr>
                        <a:t>What was the core insight and the “big media idea” that drove the plan?</a:t>
                      </a:r>
                    </a:p>
                    <a:p>
                      <a:pPr marL="285750" indent="-285750">
                        <a:buFont typeface="Arial" panose="020B0604020202020204" pitchFamily="34" charset="0"/>
                        <a:buChar char="•"/>
                      </a:pPr>
                      <a:r>
                        <a:rPr lang="en-US" sz="1200" dirty="0">
                          <a:latin typeface="Arial" panose="020B0604020202020204" pitchFamily="34" charset="0"/>
                          <a:cs typeface="Arial" panose="020B0604020202020204" pitchFamily="34" charset="0"/>
                        </a:rPr>
                        <a:t>How did you define the target audience and map their consumer journey?</a:t>
                      </a:r>
                    </a:p>
                    <a:p>
                      <a:pPr marL="285750" indent="-285750">
                        <a:buFont typeface="Arial" panose="020B0604020202020204" pitchFamily="34" charset="0"/>
                        <a:buChar char="•"/>
                      </a:pPr>
                      <a:r>
                        <a:rPr lang="en-US" sz="1200" dirty="0">
                          <a:latin typeface="Arial" panose="020B0604020202020204" pitchFamily="34" charset="0"/>
                          <a:cs typeface="Arial" panose="020B0604020202020204" pitchFamily="34" charset="0"/>
                        </a:rPr>
                        <a:t>What was the communications architecture (e.g., channel sequencing, omnichannel integration, retargeting logic)?</a:t>
                      </a:r>
                    </a:p>
                  </a:txBody>
                  <a:tcPr marL="121920" marR="121920" marT="60960" marB="60960"/>
                </a:tc>
                <a:extLst>
                  <a:ext uri="{0D108BD9-81ED-4DB2-BD59-A6C34878D82A}">
                    <a16:rowId xmlns:a16="http://schemas.microsoft.com/office/drawing/2014/main" val="3090539130"/>
                  </a:ext>
                </a:extLst>
              </a:tr>
              <a:tr h="3347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HK" sz="1200" b="1" dirty="0">
                          <a:latin typeface="Arial" panose="020B0604020202020204" pitchFamily="34" charset="0"/>
                          <a:cs typeface="Arial" panose="020B0604020202020204" pitchFamily="34" charset="0"/>
                        </a:rPr>
                        <a:t>EXECUTION &amp; OPTIMISATION – 30% </a:t>
                      </a:r>
                      <a:r>
                        <a:rPr lang="en-HK" sz="1200" dirty="0">
                          <a:latin typeface="Arial" panose="020B0604020202020204" pitchFamily="34" charset="0"/>
                          <a:cs typeface="Arial" panose="020B0604020202020204" pitchFamily="34" charset="0"/>
                        </a:rPr>
                        <a:t>(Max. 500 words)</a:t>
                      </a:r>
                    </a:p>
                  </a:txBody>
                  <a:tcPr marL="121920" marR="121920" marT="60960" marB="6096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HK" sz="1200" b="1" dirty="0">
                          <a:latin typeface="Arial" panose="020B0604020202020204" pitchFamily="34" charset="0"/>
                          <a:cs typeface="Arial" panose="020B0604020202020204" pitchFamily="34" charset="0"/>
                        </a:rPr>
                        <a:t>RESULTS &amp; ROI – 30% </a:t>
                      </a:r>
                      <a:r>
                        <a:rPr lang="en-HK" sz="1200" dirty="0">
                          <a:latin typeface="Arial" panose="020B0604020202020204" pitchFamily="34" charset="0"/>
                          <a:cs typeface="Arial" panose="020B0604020202020204" pitchFamily="34" charset="0"/>
                        </a:rPr>
                        <a:t>(Max. 500 words)</a:t>
                      </a:r>
                    </a:p>
                  </a:txBody>
                  <a:tcPr marL="121920" marR="121920" marT="60960" marB="60960"/>
                </a:tc>
                <a:extLst>
                  <a:ext uri="{0D108BD9-81ED-4DB2-BD59-A6C34878D82A}">
                    <a16:rowId xmlns:a16="http://schemas.microsoft.com/office/drawing/2014/main" val="1876775309"/>
                  </a:ext>
                </a:extLst>
              </a:tr>
              <a:tr h="1312666">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Arial" panose="020B0604020202020204" pitchFamily="34" charset="0"/>
                          <a:cs typeface="Arial" panose="020B0604020202020204" pitchFamily="34" charset="0"/>
                        </a:rPr>
                        <a:t>How was the plan delivered in the market (e.g., channel mix, media buys, pacing, tactical roll-out)?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Arial" panose="020B0604020202020204" pitchFamily="34" charset="0"/>
                          <a:cs typeface="Arial" panose="020B0604020202020204" pitchFamily="34" charset="0"/>
                        </a:rPr>
                        <a:t>How did you actively manage and </a:t>
                      </a:r>
                      <a:r>
                        <a:rPr lang="en-US" sz="1200" dirty="0" err="1">
                          <a:latin typeface="Arial" panose="020B0604020202020204" pitchFamily="34" charset="0"/>
                          <a:cs typeface="Arial" panose="020B0604020202020204" pitchFamily="34" charset="0"/>
                        </a:rPr>
                        <a:t>optimise</a:t>
                      </a:r>
                      <a:r>
                        <a:rPr lang="en-US" sz="1200" dirty="0">
                          <a:latin typeface="Arial" panose="020B0604020202020204" pitchFamily="34" charset="0"/>
                          <a:cs typeface="Arial" panose="020B0604020202020204" pitchFamily="34" charset="0"/>
                        </a:rPr>
                        <a:t> the campaign whilst it was live to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Arial" panose="020B0604020202020204" pitchFamily="34" charset="0"/>
                          <a:cs typeface="Arial" panose="020B0604020202020204" pitchFamily="34" charset="0"/>
                        </a:rPr>
                        <a:t>       maximise efficiency?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Arial" panose="020B0604020202020204" pitchFamily="34" charset="0"/>
                          <a:cs typeface="Arial" panose="020B0604020202020204" pitchFamily="34" charset="0"/>
                        </a:rPr>
                        <a:t>How did you manage partners (publishers, platforms, creators) and ensure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Arial" panose="020B0604020202020204" pitchFamily="34" charset="0"/>
                          <a:cs typeface="Arial" panose="020B0604020202020204" pitchFamily="34" charset="0"/>
                        </a:rPr>
                        <a:t>       measurement integrity and brand safety?</a:t>
                      </a:r>
                    </a:p>
                  </a:txBody>
                  <a:tcPr marL="121920" marR="121920" marT="60960" marB="60960"/>
                </a:tc>
                <a:tc>
                  <a:txBody>
                    <a:bodyPr/>
                    <a:lstStyle/>
                    <a:p>
                      <a:pPr marL="285750" indent="-285750">
                        <a:buFont typeface="Arial" panose="020B0604020202020204" pitchFamily="34" charset="0"/>
                        <a:buChar char="•"/>
                      </a:pPr>
                      <a:r>
                        <a:rPr lang="en-US" sz="1200" dirty="0">
                          <a:latin typeface="Arial" panose="020B0604020202020204" pitchFamily="34" charset="0"/>
                          <a:cs typeface="Arial" panose="020B0604020202020204" pitchFamily="34" charset="0"/>
                        </a:rPr>
                        <a:t>What outcomes were delivered against the client’s core KPIs (brand and performance metrics as relevant)?</a:t>
                      </a:r>
                    </a:p>
                    <a:p>
                      <a:pPr marL="285750" indent="-285750">
                        <a:buFont typeface="Arial" panose="020B0604020202020204" pitchFamily="34" charset="0"/>
                        <a:buChar char="•"/>
                      </a:pPr>
                      <a:r>
                        <a:rPr lang="en-US" sz="1200" dirty="0">
                          <a:latin typeface="Arial" panose="020B0604020202020204" pitchFamily="34" charset="0"/>
                          <a:cs typeface="Arial" panose="020B0604020202020204" pitchFamily="34" charset="0"/>
                        </a:rPr>
                        <a:t>Provide verifiable evidence of success (e.g., reach / frequency quality, VTR, conversion rates, CPA, ROAS, or incremental sales).</a:t>
                      </a:r>
                    </a:p>
                    <a:p>
                      <a:pPr marL="285750" indent="-285750">
                        <a:buFont typeface="Arial" panose="020B0604020202020204" pitchFamily="34" charset="0"/>
                        <a:buChar char="•"/>
                      </a:pPr>
                      <a:r>
                        <a:rPr lang="en-US" sz="1200" dirty="0">
                          <a:latin typeface="Arial" panose="020B0604020202020204" pitchFamily="34" charset="0"/>
                          <a:cs typeface="Arial" panose="020B0604020202020204" pitchFamily="34" charset="0"/>
                        </a:rPr>
                        <a:t>What drove the results, and what strategic learnings were passed back to the client?</a:t>
                      </a:r>
                      <a:endParaRPr lang="en-HK" sz="1200" dirty="0">
                        <a:latin typeface="Arial" panose="020B0604020202020204" pitchFamily="34" charset="0"/>
                        <a:cs typeface="Arial" panose="020B0604020202020204" pitchFamily="34" charset="0"/>
                      </a:endParaRPr>
                    </a:p>
                  </a:txBody>
                  <a:tcPr marL="121920" marR="121920" marT="60960" marB="60960"/>
                </a:tc>
                <a:extLst>
                  <a:ext uri="{0D108BD9-81ED-4DB2-BD59-A6C34878D82A}">
                    <a16:rowId xmlns:a16="http://schemas.microsoft.com/office/drawing/2014/main" val="160702700"/>
                  </a:ext>
                </a:extLst>
              </a:tr>
            </a:tbl>
          </a:graphicData>
        </a:graphic>
      </p:graphicFrame>
      <p:sp>
        <p:nvSpPr>
          <p:cNvPr id="3" name="TextBox 2">
            <a:extLst>
              <a:ext uri="{FF2B5EF4-FFF2-40B4-BE49-F238E27FC236}">
                <a16:creationId xmlns:a16="http://schemas.microsoft.com/office/drawing/2014/main" id="{D8FAEF7B-E05D-8FBC-51A1-5FBEB84B1519}"/>
              </a:ext>
            </a:extLst>
          </p:cNvPr>
          <p:cNvSpPr txBox="1"/>
          <p:nvPr/>
        </p:nvSpPr>
        <p:spPr>
          <a:xfrm>
            <a:off x="161760" y="1651323"/>
            <a:ext cx="11905323" cy="600164"/>
          </a:xfrm>
          <a:prstGeom prst="rect">
            <a:avLst/>
          </a:prstGeom>
          <a:noFill/>
        </p:spPr>
        <p:txBody>
          <a:bodyPr wrap="square">
            <a:spAutoFit/>
          </a:bodyPr>
          <a:lstStyle/>
          <a:p>
            <a:r>
              <a:rPr lang="en-HK" sz="1100" dirty="0">
                <a:latin typeface="Arial" panose="020B0604020202020204" pitchFamily="34" charset="0"/>
                <a:cs typeface="Arial" panose="020B0604020202020204" pitchFamily="34" charset="0"/>
              </a:rPr>
              <a:t>Your entry will be evaluated on the following four key areas: </a:t>
            </a:r>
            <a:r>
              <a:rPr lang="en-HK" sz="1100" b="1" dirty="0">
                <a:latin typeface="Arial" panose="020B0604020202020204" pitchFamily="34" charset="0"/>
                <a:cs typeface="Arial" panose="020B0604020202020204" pitchFamily="34" charset="0"/>
              </a:rPr>
              <a:t>Challenge &amp; Objective, Strategic Insight &amp; Planning , </a:t>
            </a:r>
            <a:r>
              <a:rPr lang="en-SG" sz="1100" b="1" dirty="0">
                <a:solidFill>
                  <a:srgbClr val="1F1F1F"/>
                </a:solidFill>
                <a:latin typeface="Helvetica CE 45 Light" pitchFamily="82" charset="0"/>
                <a:ea typeface="Google Sans"/>
                <a:cs typeface="Google Sans"/>
              </a:rPr>
              <a:t>Execution &amp; Optimisation, Results &amp; ROI </a:t>
            </a:r>
            <a:r>
              <a:rPr lang="en-HK" sz="1100" dirty="0">
                <a:latin typeface="Arial" panose="020B0604020202020204" pitchFamily="34" charset="0"/>
                <a:cs typeface="Arial" panose="020B0604020202020204" pitchFamily="34" charset="0"/>
              </a:rPr>
              <a:t>.</a:t>
            </a:r>
          </a:p>
          <a:p>
            <a:r>
              <a:rPr lang="en-HK" sz="1100" dirty="0">
                <a:latin typeface="Arial" panose="020B0604020202020204" pitchFamily="34" charset="0"/>
                <a:cs typeface="Arial" panose="020B0604020202020204" pitchFamily="34" charset="0"/>
              </a:rPr>
              <a:t>Here are some guiding pointers that judges will be looking out for. Please ensure your entry answers the points below for the various sections along with the guiding pointers in the respective categories.</a:t>
            </a:r>
          </a:p>
        </p:txBody>
      </p:sp>
      <p:sp>
        <p:nvSpPr>
          <p:cNvPr id="4" name="TextBox 3">
            <a:extLst>
              <a:ext uri="{FF2B5EF4-FFF2-40B4-BE49-F238E27FC236}">
                <a16:creationId xmlns:a16="http://schemas.microsoft.com/office/drawing/2014/main" id="{8C23F264-3BB5-30DA-CC1D-1D10AA6EE3C3}"/>
              </a:ext>
            </a:extLst>
          </p:cNvPr>
          <p:cNvSpPr txBox="1"/>
          <p:nvPr/>
        </p:nvSpPr>
        <p:spPr>
          <a:xfrm>
            <a:off x="204458" y="5432635"/>
            <a:ext cx="11862625" cy="430887"/>
          </a:xfrm>
          <a:prstGeom prst="rect">
            <a:avLst/>
          </a:prstGeom>
          <a:noFill/>
        </p:spPr>
        <p:txBody>
          <a:bodyPr wrap="square">
            <a:spAutoFit/>
          </a:bodyPr>
          <a:lstStyle/>
          <a:p>
            <a:r>
              <a:rPr lang="en-HK" sz="1050" dirty="0">
                <a:latin typeface="Arial" panose="020B0604020202020204" pitchFamily="34" charset="0"/>
                <a:cs typeface="Arial" panose="020B0604020202020204" pitchFamily="34" charset="0"/>
              </a:rPr>
              <a:t>ATTENTION: Any specific information or content intended for judging purposes only must be clearly indicated in </a:t>
            </a:r>
            <a:r>
              <a:rPr lang="en-HK" sz="1050" dirty="0">
                <a:solidFill>
                  <a:srgbClr val="FF0000"/>
                </a:solidFill>
                <a:latin typeface="Arial" panose="020B0604020202020204" pitchFamily="34" charset="0"/>
                <a:cs typeface="Arial" panose="020B0604020202020204" pitchFamily="34" charset="0"/>
              </a:rPr>
              <a:t>Red</a:t>
            </a:r>
            <a:r>
              <a:rPr lang="en-HK" sz="1050" dirty="0">
                <a:latin typeface="Arial" panose="020B0604020202020204" pitchFamily="34" charset="0"/>
                <a:cs typeface="Arial" panose="020B0604020202020204" pitchFamily="34" charset="0"/>
              </a:rPr>
              <a:t>, or </a:t>
            </a:r>
            <a:r>
              <a:rPr lang="en-HK" sz="1050" dirty="0">
                <a:solidFill>
                  <a:schemeClr val="bg1"/>
                </a:solidFill>
                <a:highlight>
                  <a:srgbClr val="FF0000"/>
                </a:highlight>
                <a:latin typeface="Arial" panose="020B0604020202020204" pitchFamily="34" charset="0"/>
                <a:cs typeface="Arial" panose="020B0604020202020204" pitchFamily="34" charset="0"/>
              </a:rPr>
              <a:t>highlighted in Red</a:t>
            </a:r>
            <a:r>
              <a:rPr lang="en-HK" sz="1050" dirty="0">
                <a:solidFill>
                  <a:schemeClr val="bg1"/>
                </a:solidFill>
                <a:latin typeface="Arial" panose="020B0604020202020204" pitchFamily="34" charset="0"/>
                <a:cs typeface="Arial" panose="020B0604020202020204" pitchFamily="34" charset="0"/>
              </a:rPr>
              <a:t>. </a:t>
            </a:r>
            <a:r>
              <a:rPr lang="en-HK" sz="1050" dirty="0">
                <a:latin typeface="Arial" panose="020B0604020202020204" pitchFamily="34" charset="0"/>
                <a:cs typeface="Arial" panose="020B0604020202020204" pitchFamily="34" charset="0"/>
              </a:rPr>
              <a:t>Marks will be deducted if the entry submission exceeds the outlined number of words allowed.</a:t>
            </a:r>
          </a:p>
        </p:txBody>
      </p:sp>
    </p:spTree>
    <p:extLst>
      <p:ext uri="{BB962C8B-B14F-4D97-AF65-F5344CB8AC3E}">
        <p14:creationId xmlns:p14="http://schemas.microsoft.com/office/powerpoint/2010/main" val="25958909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633B7E4-03C3-501A-A3B1-E38DD023DE0C}"/>
              </a:ext>
            </a:extLst>
          </p:cNvPr>
          <p:cNvSpPr txBox="1"/>
          <p:nvPr/>
        </p:nvSpPr>
        <p:spPr>
          <a:xfrm>
            <a:off x="1681017" y="1714440"/>
            <a:ext cx="9411855" cy="1154162"/>
          </a:xfrm>
          <a:prstGeom prst="rect">
            <a:avLst/>
          </a:prstGeom>
          <a:noFill/>
        </p:spPr>
        <p:txBody>
          <a:bodyPr wrap="square">
            <a:spAutoFit/>
          </a:bodyPr>
          <a:lstStyle/>
          <a:p>
            <a:pPr algn="ctr"/>
            <a:r>
              <a:rPr lang="en-US" sz="2400" b="1" dirty="0">
                <a:latin typeface="Arial" panose="020B0604020202020204" pitchFamily="34" charset="0"/>
                <a:ea typeface="Calibri" panose="020F0502020204030204" pitchFamily="34" charset="0"/>
                <a:cs typeface="Arial" panose="020B0604020202020204" pitchFamily="34" charset="0"/>
              </a:rPr>
              <a:t>The Spark </a:t>
            </a:r>
            <a:r>
              <a:rPr lang="en-US" sz="2400" b="1">
                <a:latin typeface="Arial" panose="020B0604020202020204" pitchFamily="34" charset="0"/>
                <a:ea typeface="Calibri" panose="020F0502020204030204" pitchFamily="34" charset="0"/>
                <a:cs typeface="Arial" panose="020B0604020202020204" pitchFamily="34" charset="0"/>
              </a:rPr>
              <a:t>Awards</a:t>
            </a:r>
            <a:r>
              <a:rPr lang="en-US" sz="2400" b="1">
                <a:effectLst/>
                <a:latin typeface="Arial" panose="020B0604020202020204" pitchFamily="34" charset="0"/>
                <a:ea typeface="Calibri" panose="020F0502020204030204" pitchFamily="34" charset="0"/>
                <a:cs typeface="Arial" panose="020B0604020202020204" pitchFamily="34" charset="0"/>
              </a:rPr>
              <a:t> 2027: </a:t>
            </a:r>
            <a:r>
              <a:rPr lang="en-US" sz="2400" b="1" dirty="0">
                <a:effectLst/>
                <a:latin typeface="Arial" panose="020B0604020202020204" pitchFamily="34" charset="0"/>
                <a:ea typeface="Calibri" panose="020F0502020204030204" pitchFamily="34" charset="0"/>
                <a:cs typeface="Arial" panose="020B0604020202020204" pitchFamily="34" charset="0"/>
              </a:rPr>
              <a:t>Core Submission Document</a:t>
            </a:r>
            <a:endParaRPr lang="en-SG" sz="2400" dirty="0">
              <a:effectLst/>
              <a:latin typeface="Arial" panose="020B0604020202020204" pitchFamily="34" charset="0"/>
              <a:ea typeface="Calibri" panose="020F0502020204030204" pitchFamily="34" charset="0"/>
              <a:cs typeface="Arial" panose="020B0604020202020204" pitchFamily="34" charset="0"/>
            </a:endParaRPr>
          </a:p>
          <a:p>
            <a:pPr algn="ctr"/>
            <a:endParaRPr lang="en-US" sz="1600" b="1" dirty="0">
              <a:effectLst/>
              <a:latin typeface="Arial" panose="020B0604020202020204" pitchFamily="34" charset="0"/>
              <a:ea typeface="Calibri" panose="020F0502020204030204" pitchFamily="34" charset="0"/>
              <a:cs typeface="Arial" panose="020B0604020202020204" pitchFamily="34" charset="0"/>
            </a:endParaRPr>
          </a:p>
          <a:p>
            <a:pPr algn="ctr"/>
            <a:r>
              <a:rPr lang="en-US" b="1" dirty="0">
                <a:solidFill>
                  <a:srgbClr val="652F8E"/>
                </a:solidFill>
                <a:effectLst/>
                <a:latin typeface="Arial" panose="020B0604020202020204" pitchFamily="34" charset="0"/>
                <a:ea typeface="Calibri" panose="020F0502020204030204" pitchFamily="34" charset="0"/>
                <a:cs typeface="Arial" panose="020B0604020202020204" pitchFamily="34" charset="0"/>
              </a:rPr>
              <a:t>Track 2 - Media Strategy &amp; Content (Category 20-35)</a:t>
            </a:r>
          </a:p>
          <a:p>
            <a:pPr algn="ctr"/>
            <a:r>
              <a:rPr lang="en-US" sz="1100" i="1" dirty="0">
                <a:latin typeface="Arial" panose="020B0604020202020204" pitchFamily="34" charset="0"/>
                <a:ea typeface="Calibri" panose="020F0502020204030204" pitchFamily="34" charset="0"/>
                <a:cs typeface="Arial" panose="020B0604020202020204" pitchFamily="34" charset="0"/>
              </a:rPr>
              <a:t>(**Please use the correct form as this form is strictly for above mentioned categories)</a:t>
            </a:r>
            <a:endParaRPr lang="en-SG" sz="1100" i="1" dirty="0">
              <a:effectLst/>
              <a:latin typeface="Arial" panose="020B0604020202020204" pitchFamily="34" charset="0"/>
              <a:ea typeface="Calibri" panose="020F0502020204030204" pitchFamily="34" charset="0"/>
              <a:cs typeface="Arial" panose="020B0604020202020204" pitchFamily="34" charset="0"/>
            </a:endParaRPr>
          </a:p>
        </p:txBody>
      </p:sp>
      <p:sp>
        <p:nvSpPr>
          <p:cNvPr id="2" name="TextBox 1">
            <a:extLst>
              <a:ext uri="{FF2B5EF4-FFF2-40B4-BE49-F238E27FC236}">
                <a16:creationId xmlns:a16="http://schemas.microsoft.com/office/drawing/2014/main" id="{1A65500F-27B5-4C4B-94B1-A5C5AF1D550A}"/>
              </a:ext>
            </a:extLst>
          </p:cNvPr>
          <p:cNvSpPr txBox="1"/>
          <p:nvPr/>
        </p:nvSpPr>
        <p:spPr>
          <a:xfrm>
            <a:off x="812800" y="5733950"/>
            <a:ext cx="10566400" cy="400110"/>
          </a:xfrm>
          <a:prstGeom prst="rect">
            <a:avLst/>
          </a:prstGeom>
          <a:noFill/>
        </p:spPr>
        <p:txBody>
          <a:bodyPr wrap="square">
            <a:spAutoFit/>
          </a:bodyPr>
          <a:lstStyle/>
          <a:p>
            <a:r>
              <a:rPr lang="en-GB" sz="1000" dirty="0">
                <a:latin typeface="Arial" panose="020B0604020202020204" pitchFamily="34" charset="0"/>
                <a:cs typeface="Arial" panose="020B0604020202020204" pitchFamily="34" charset="0"/>
              </a:rPr>
              <a:t>NOTE: Marks may be deducted if  the entry submission exceeds the maximum word count. </a:t>
            </a:r>
          </a:p>
          <a:p>
            <a:r>
              <a:rPr lang="en-GB" sz="1000" dirty="0">
                <a:latin typeface="Arial" panose="020B0604020202020204" pitchFamily="34" charset="0"/>
                <a:cs typeface="Arial" panose="020B0604020202020204" pitchFamily="34" charset="0"/>
              </a:rPr>
              <a:t>*Please take note that we will omit Inc, Corporation, </a:t>
            </a:r>
            <a:r>
              <a:rPr lang="en-GB" sz="1000" dirty="0" err="1">
                <a:latin typeface="Arial" panose="020B0604020202020204" pitchFamily="34" charset="0"/>
                <a:cs typeface="Arial" panose="020B0604020202020204" pitchFamily="34" charset="0"/>
              </a:rPr>
              <a:t>Pte.</a:t>
            </a:r>
            <a:r>
              <a:rPr lang="en-GB" sz="1000" dirty="0">
                <a:latin typeface="Arial" panose="020B0604020202020204" pitchFamily="34" charset="0"/>
                <a:cs typeface="Arial" panose="020B0604020202020204" pitchFamily="34" charset="0"/>
              </a:rPr>
              <a:t> Ltd, PT, </a:t>
            </a:r>
            <a:r>
              <a:rPr lang="en-GB" sz="1000" dirty="0" err="1">
                <a:latin typeface="Arial" panose="020B0604020202020204" pitchFamily="34" charset="0"/>
                <a:cs typeface="Arial" panose="020B0604020202020204" pitchFamily="34" charset="0"/>
              </a:rPr>
              <a:t>Berhad</a:t>
            </a:r>
            <a:r>
              <a:rPr lang="en-GB" sz="1000" dirty="0">
                <a:latin typeface="Arial" panose="020B0604020202020204" pitchFamily="34" charset="0"/>
                <a:cs typeface="Arial" panose="020B0604020202020204" pitchFamily="34" charset="0"/>
              </a:rPr>
              <a:t>, </a:t>
            </a:r>
            <a:r>
              <a:rPr lang="en-GB" sz="1000" dirty="0" err="1">
                <a:latin typeface="Arial" panose="020B0604020202020204" pitchFamily="34" charset="0"/>
                <a:cs typeface="Arial" panose="020B0604020202020204" pitchFamily="34" charset="0"/>
              </a:rPr>
              <a:t>Sdn</a:t>
            </a:r>
            <a:r>
              <a:rPr lang="en-GB" sz="1000" dirty="0">
                <a:latin typeface="Arial" panose="020B0604020202020204" pitchFamily="34" charset="0"/>
                <a:cs typeface="Arial" panose="020B0604020202020204" pitchFamily="34" charset="0"/>
              </a:rPr>
              <a:t>. </a:t>
            </a:r>
            <a:r>
              <a:rPr lang="en-GB" sz="1000" dirty="0" err="1">
                <a:latin typeface="Arial" panose="020B0604020202020204" pitchFamily="34" charset="0"/>
                <a:cs typeface="Arial" panose="020B0604020202020204" pitchFamily="34" charset="0"/>
              </a:rPr>
              <a:t>Bhd</a:t>
            </a:r>
            <a:r>
              <a:rPr lang="en-GB" sz="1000" dirty="0">
                <a:latin typeface="Arial" panose="020B0604020202020204" pitchFamily="34" charset="0"/>
                <a:cs typeface="Arial" panose="020B0604020202020204" pitchFamily="34" charset="0"/>
              </a:rPr>
              <a:t> and etc in order to follow our editorial design guidelines in all marketing collaterals including trophy.</a:t>
            </a:r>
          </a:p>
        </p:txBody>
      </p:sp>
      <p:graphicFrame>
        <p:nvGraphicFramePr>
          <p:cNvPr id="3" name="Table 6">
            <a:extLst>
              <a:ext uri="{FF2B5EF4-FFF2-40B4-BE49-F238E27FC236}">
                <a16:creationId xmlns:a16="http://schemas.microsoft.com/office/drawing/2014/main" id="{A9CACA03-9B6E-1C70-2BFC-C533C5C20632}"/>
              </a:ext>
            </a:extLst>
          </p:cNvPr>
          <p:cNvGraphicFramePr>
            <a:graphicFrameLocks noGrp="1"/>
          </p:cNvGraphicFramePr>
          <p:nvPr>
            <p:extLst>
              <p:ext uri="{D42A27DB-BD31-4B8C-83A1-F6EECF244321}">
                <p14:modId xmlns:p14="http://schemas.microsoft.com/office/powerpoint/2010/main" val="3201915378"/>
              </p:ext>
            </p:extLst>
          </p:nvPr>
        </p:nvGraphicFramePr>
        <p:xfrm>
          <a:off x="872836" y="2868602"/>
          <a:ext cx="10446327" cy="2713567"/>
        </p:xfrm>
        <a:graphic>
          <a:graphicData uri="http://schemas.openxmlformats.org/drawingml/2006/table">
            <a:tbl>
              <a:tblPr firstRow="1" bandRow="1">
                <a:tableStyleId>{5C22544A-7EE6-4342-B048-85BDC9FD1C3A}</a:tableStyleId>
              </a:tblPr>
              <a:tblGrid>
                <a:gridCol w="3976258">
                  <a:extLst>
                    <a:ext uri="{9D8B030D-6E8A-4147-A177-3AD203B41FA5}">
                      <a16:colId xmlns:a16="http://schemas.microsoft.com/office/drawing/2014/main" val="2931807608"/>
                    </a:ext>
                  </a:extLst>
                </a:gridCol>
                <a:gridCol w="6470069">
                  <a:extLst>
                    <a:ext uri="{9D8B030D-6E8A-4147-A177-3AD203B41FA5}">
                      <a16:colId xmlns:a16="http://schemas.microsoft.com/office/drawing/2014/main" val="2909055239"/>
                    </a:ext>
                  </a:extLst>
                </a:gridCol>
              </a:tblGrid>
              <a:tr h="608071">
                <a:tc>
                  <a:txBody>
                    <a:bodyPr/>
                    <a:lstStyle/>
                    <a:p>
                      <a:pPr marL="0" marR="160020" algn="l">
                        <a:lnSpc>
                          <a:spcPct val="115000"/>
                        </a:lnSpc>
                        <a:spcBef>
                          <a:spcPts val="0"/>
                        </a:spcBef>
                        <a:spcAft>
                          <a:spcPts val="0"/>
                        </a:spcAft>
                      </a:pPr>
                      <a:r>
                        <a:rPr lang="en-US" sz="1100" dirty="0">
                          <a:solidFill>
                            <a:schemeClr val="tx1"/>
                          </a:solidFill>
                          <a:effectLst/>
                          <a:latin typeface="Arial" panose="020B0604020202020204" pitchFamily="34" charset="0"/>
                          <a:cs typeface="Arial" panose="020B0604020202020204" pitchFamily="34" charset="0"/>
                        </a:rPr>
                        <a:t>Category</a:t>
                      </a:r>
                      <a:endParaRPr lang="en-US" sz="1100" dirty="0">
                        <a:solidFill>
                          <a:schemeClr val="tx1"/>
                        </a:solidFill>
                        <a:effectLst/>
                        <a:latin typeface="Arial" panose="020B0604020202020204" pitchFamily="34" charset="0"/>
                        <a:ea typeface="Calibri"/>
                        <a:cs typeface="Arial" panose="020B0604020202020204" pitchFamily="34" charset="0"/>
                      </a:endParaRPr>
                    </a:p>
                  </a:txBody>
                  <a:tcPr marL="68580" marR="68580" marT="61200" marB="612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endParaRPr lang="en-SG" sz="140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86683967"/>
                  </a:ext>
                </a:extLst>
              </a:tr>
              <a:tr h="61492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solidFill>
                            <a:schemeClr val="tx1"/>
                          </a:solidFill>
                          <a:effectLst/>
                          <a:latin typeface="Arial" panose="020B0604020202020204" pitchFamily="34" charset="0"/>
                          <a:cs typeface="Arial" panose="020B0604020202020204" pitchFamily="34" charset="0"/>
                        </a:rPr>
                        <a:t>Agency Name / In-House Media Team Name</a:t>
                      </a: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endParaRPr lang="en-SG" sz="140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67763040"/>
                  </a:ext>
                </a:extLst>
              </a:tr>
              <a:tr h="71555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solidFill>
                            <a:schemeClr val="tx1"/>
                          </a:solidFill>
                          <a:effectLst/>
                          <a:latin typeface="Arial" panose="020B0604020202020204" pitchFamily="34" charset="0"/>
                          <a:cs typeface="Arial" panose="020B0604020202020204" pitchFamily="34" charset="0"/>
                        </a:rPr>
                        <a:t>Campaign / Programme </a:t>
                      </a:r>
                      <a:r>
                        <a:rPr lang="en-US" sz="1100" b="1" i="1" dirty="0">
                          <a:solidFill>
                            <a:schemeClr val="tx1"/>
                          </a:solidFill>
                          <a:effectLst/>
                          <a:latin typeface="Arial" panose="020B0604020202020204" pitchFamily="34" charset="0"/>
                          <a:cs typeface="Arial" panose="020B0604020202020204" pitchFamily="34" charset="0"/>
                        </a:rPr>
                        <a:t>(Max word Count: 12)*</a:t>
                      </a:r>
                      <a:br>
                        <a:rPr lang="en-US" sz="1100" dirty="0">
                          <a:solidFill>
                            <a:schemeClr val="tx1"/>
                          </a:solidFill>
                          <a:effectLst/>
                          <a:latin typeface="Arial" panose="020B0604020202020204" pitchFamily="34" charset="0"/>
                          <a:cs typeface="Arial" panose="020B0604020202020204" pitchFamily="34" charset="0"/>
                        </a:rPr>
                      </a:br>
                      <a:r>
                        <a:rPr lang="en-SG" sz="900" b="0" i="1" kern="1200" dirty="0">
                          <a:solidFill>
                            <a:schemeClr val="tx1"/>
                          </a:solidFill>
                          <a:effectLst/>
                          <a:latin typeface="Arial" panose="020B0604020202020204" pitchFamily="34" charset="0"/>
                          <a:ea typeface="+mn-ea"/>
                          <a:cs typeface="Arial" panose="020B0604020202020204" pitchFamily="34" charset="0"/>
                        </a:rPr>
                        <a:t>Please provide the campaign name you wish to be credited. It will appear on marketing materials and trophies if you win. The organiser reserves the right to shorten the campaign name should it exceed 12 words</a:t>
                      </a:r>
                      <a:r>
                        <a:rPr lang="en-SG" sz="1000" b="0" i="1" kern="1200" dirty="0">
                          <a:solidFill>
                            <a:schemeClr val="tx1"/>
                          </a:solidFill>
                          <a:effectLst/>
                          <a:latin typeface="Arial" panose="020B0604020202020204" pitchFamily="34" charset="0"/>
                          <a:ea typeface="+mn-ea"/>
                          <a:cs typeface="Arial" panose="020B0604020202020204" pitchFamily="34" charset="0"/>
                        </a:rPr>
                        <a:t>.</a:t>
                      </a:r>
                      <a:r>
                        <a:rPr lang="en-SG" sz="1000" b="0" kern="1200" dirty="0">
                          <a:solidFill>
                            <a:schemeClr val="tx1"/>
                          </a:solidFill>
                          <a:effectLst/>
                          <a:latin typeface="Arial" panose="020B0604020202020204" pitchFamily="34" charset="0"/>
                          <a:ea typeface="+mn-ea"/>
                          <a:cs typeface="Arial" panose="020B0604020202020204" pitchFamily="34" charset="0"/>
                        </a:rPr>
                        <a:t> </a:t>
                      </a:r>
                      <a:endParaRPr lang="en-GB" sz="12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endParaRPr lang="en-SG" sz="140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01017012"/>
                  </a:ext>
                </a:extLst>
              </a:tr>
              <a:tr h="3982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solidFill>
                            <a:schemeClr val="tx1"/>
                          </a:solidFill>
                          <a:effectLst/>
                          <a:latin typeface="Arial" panose="020B0604020202020204" pitchFamily="34" charset="0"/>
                          <a:cs typeface="Arial" panose="020B0604020202020204" pitchFamily="34" charset="0"/>
                        </a:rPr>
                        <a:t>Client / Brand:</a:t>
                      </a: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endParaRPr lang="en-SG" sz="140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22191937"/>
                  </a:ext>
                </a:extLst>
              </a:tr>
              <a:tr h="285197">
                <a:tc>
                  <a:txBody>
                    <a:bodyPr/>
                    <a:lstStyle/>
                    <a:p>
                      <a:r>
                        <a:rPr lang="en-US" sz="1100" b="1" dirty="0">
                          <a:solidFill>
                            <a:schemeClr val="tx1"/>
                          </a:solidFill>
                          <a:effectLst/>
                          <a:latin typeface="Arial" panose="020B0604020202020204" pitchFamily="34" charset="0"/>
                          <a:cs typeface="Arial" panose="020B0604020202020204" pitchFamily="34" charset="0"/>
                        </a:rPr>
                        <a:t>Media Partner (Optional): </a:t>
                      </a:r>
                      <a:br>
                        <a:rPr lang="en-US" sz="1100" b="1" dirty="0">
                          <a:solidFill>
                            <a:schemeClr val="tx1"/>
                          </a:solidFill>
                          <a:effectLst/>
                          <a:latin typeface="Arial" panose="020B0604020202020204" pitchFamily="34" charset="0"/>
                          <a:cs typeface="Arial" panose="020B0604020202020204" pitchFamily="34" charset="0"/>
                        </a:rPr>
                      </a:br>
                      <a:r>
                        <a:rPr lang="en-US" sz="900" b="0" i="1" dirty="0">
                          <a:solidFill>
                            <a:schemeClr val="tx1"/>
                          </a:solidFill>
                          <a:effectLst/>
                          <a:latin typeface="Arial" panose="020B0604020202020204" pitchFamily="34" charset="0"/>
                          <a:cs typeface="Arial" panose="020B0604020202020204" pitchFamily="34" charset="0"/>
                        </a:rPr>
                        <a:t>[Media Owner / Platform Name]</a:t>
                      </a:r>
                      <a:endParaRPr lang="en-US" sz="1100" b="0" i="1" dirty="0">
                        <a:solidFill>
                          <a:schemeClr val="tx1"/>
                        </a:solidFill>
                        <a:effectLst/>
                        <a:latin typeface="Arial" panose="020B0604020202020204" pitchFamily="34" charset="0"/>
                        <a:cs typeface="Arial" panose="020B0604020202020204" pitchFamily="34" charset="0"/>
                      </a:endParaRPr>
                    </a:p>
                  </a:txBody>
                  <a:tcPr marL="6858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endParaRPr lang="en-SG" sz="140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65448000"/>
                  </a:ext>
                </a:extLst>
              </a:tr>
            </a:tbl>
          </a:graphicData>
        </a:graphic>
      </p:graphicFrame>
    </p:spTree>
    <p:extLst>
      <p:ext uri="{BB962C8B-B14F-4D97-AF65-F5344CB8AC3E}">
        <p14:creationId xmlns:p14="http://schemas.microsoft.com/office/powerpoint/2010/main" val="5211534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42921B-83CB-167B-169E-E1DA4F8D91F7}"/>
              </a:ext>
            </a:extLst>
          </p:cNvPr>
          <p:cNvSpPr txBox="1"/>
          <p:nvPr/>
        </p:nvSpPr>
        <p:spPr>
          <a:xfrm>
            <a:off x="230909" y="1811523"/>
            <a:ext cx="11730181" cy="4318618"/>
          </a:xfrm>
          <a:prstGeom prst="rect">
            <a:avLst/>
          </a:prstGeom>
          <a:noFill/>
        </p:spPr>
        <p:txBody>
          <a:bodyPr wrap="square">
            <a:spAutoFit/>
          </a:bodyPr>
          <a:lstStyle/>
          <a:p>
            <a:pPr>
              <a:lnSpc>
                <a:spcPct val="115000"/>
              </a:lnSpc>
              <a:spcAft>
                <a:spcPts val="1000"/>
              </a:spcAft>
            </a:pPr>
            <a:r>
              <a:rPr lang="en-US" sz="1300" b="1" u="sng" dirty="0">
                <a:solidFill>
                  <a:srgbClr val="652F8E"/>
                </a:solidFill>
                <a:effectLst/>
                <a:latin typeface="Arial" panose="020B0604020202020204" pitchFamily="34" charset="0"/>
                <a:ea typeface="Calibri" panose="020F0502020204030204" pitchFamily="34" charset="0"/>
                <a:cs typeface="Arial" panose="020B0604020202020204" pitchFamily="34" charset="0"/>
              </a:rPr>
              <a:t>Guidelines</a:t>
            </a:r>
            <a:br>
              <a:rPr lang="en-US" sz="1300" b="1" u="sng" dirty="0">
                <a:effectLst/>
                <a:latin typeface="Arial" panose="020B0604020202020204" pitchFamily="34" charset="0"/>
                <a:ea typeface="Calibri" panose="020F0502020204030204" pitchFamily="34" charset="0"/>
                <a:cs typeface="Arial" panose="020B0604020202020204" pitchFamily="34" charset="0"/>
              </a:rPr>
            </a:br>
            <a:r>
              <a:rPr lang="en-US" sz="1300" dirty="0">
                <a:effectLst/>
                <a:latin typeface="Arial" panose="020B0604020202020204" pitchFamily="34" charset="0"/>
                <a:ea typeface="Calibri" panose="020F0502020204030204" pitchFamily="34" charset="0"/>
                <a:cs typeface="Arial" panose="020B0604020202020204" pitchFamily="34" charset="0"/>
              </a:rPr>
              <a:t>Please refer to </a:t>
            </a:r>
            <a:r>
              <a:rPr lang="en-US" sz="1300" b="1" dirty="0">
                <a:latin typeface="Arial" panose="020B0604020202020204" pitchFamily="34" charset="0"/>
                <a:ea typeface="Calibri" panose="020F0502020204030204" pitchFamily="34" charset="0"/>
                <a:cs typeface="Arial" panose="020B0604020202020204" pitchFamily="34" charset="0"/>
              </a:rPr>
              <a:t>The</a:t>
            </a:r>
            <a:r>
              <a:rPr lang="en-US" sz="1300" b="1" dirty="0">
                <a:effectLst/>
                <a:latin typeface="Arial" panose="020B0604020202020204" pitchFamily="34" charset="0"/>
                <a:ea typeface="Calibri" panose="020F0502020204030204" pitchFamily="34" charset="0"/>
                <a:cs typeface="Arial" panose="020B0604020202020204" pitchFamily="34" charset="0"/>
              </a:rPr>
              <a:t> </a:t>
            </a:r>
            <a:r>
              <a:rPr lang="en-US" sz="1300" b="1" dirty="0">
                <a:latin typeface="Arial" panose="020B0604020202020204" pitchFamily="34" charset="0"/>
                <a:ea typeface="Calibri" panose="020F0502020204030204" pitchFamily="34" charset="0"/>
                <a:cs typeface="Arial" panose="020B0604020202020204" pitchFamily="34" charset="0"/>
              </a:rPr>
              <a:t>Sparks Awards </a:t>
            </a:r>
            <a:r>
              <a:rPr lang="en-US" sz="1300" b="1" dirty="0">
                <a:effectLst/>
                <a:latin typeface="Arial" panose="020B0604020202020204" pitchFamily="34" charset="0"/>
                <a:ea typeface="Calibri" panose="020F0502020204030204" pitchFamily="34" charset="0"/>
                <a:cs typeface="Arial" panose="020B0604020202020204" pitchFamily="34" charset="0"/>
              </a:rPr>
              <a:t>2027</a:t>
            </a:r>
            <a:r>
              <a:rPr lang="en-US" sz="1300" dirty="0">
                <a:effectLst/>
                <a:latin typeface="Arial" panose="020B0604020202020204" pitchFamily="34" charset="0"/>
                <a:ea typeface="Calibri" panose="020F0502020204030204" pitchFamily="34" charset="0"/>
                <a:cs typeface="Arial" panose="020B0604020202020204" pitchFamily="34" charset="0"/>
              </a:rPr>
              <a:t> Entry Guidelines for specific information, category descriptions and entry criteria details. </a:t>
            </a:r>
            <a:r>
              <a:rPr lang="en-US" sz="1300" dirty="0">
                <a:latin typeface="Arial" panose="020B0604020202020204" pitchFamily="34" charset="0"/>
                <a:cs typeface="Arial" panose="020B0604020202020204" pitchFamily="34" charset="0"/>
              </a:rPr>
              <a:t>Please be reminded that the limit for your overall entry form is restricted to 2000 words only. Judges can mark you down for exceeding word limit.</a:t>
            </a:r>
            <a:endParaRPr lang="en-SG" sz="1300" dirty="0">
              <a:effectLst/>
              <a:latin typeface="Arial" panose="020B0604020202020204" pitchFamily="34" charset="0"/>
              <a:ea typeface="Calibri" panose="020F0502020204030204" pitchFamily="34" charset="0"/>
              <a:cs typeface="Arial" panose="020B0604020202020204" pitchFamily="34" charset="0"/>
            </a:endParaRPr>
          </a:p>
          <a:p>
            <a:pPr>
              <a:lnSpc>
                <a:spcPct val="115000"/>
              </a:lnSpc>
              <a:spcAft>
                <a:spcPts val="1000"/>
              </a:spcAft>
            </a:pPr>
            <a:r>
              <a:rPr lang="en-US" sz="1300" b="1" u="sng" dirty="0">
                <a:solidFill>
                  <a:srgbClr val="652F8E"/>
                </a:solidFill>
                <a:effectLst/>
                <a:latin typeface="Arial" panose="020B0604020202020204" pitchFamily="34" charset="0"/>
                <a:ea typeface="Calibri" panose="020F0502020204030204" pitchFamily="34" charset="0"/>
                <a:cs typeface="Arial" panose="020B0604020202020204" pitchFamily="34" charset="0"/>
              </a:rPr>
              <a:t>Images &amp; Supporting Documents</a:t>
            </a:r>
            <a:br>
              <a:rPr lang="en-US" sz="1300" b="1" u="sng" dirty="0">
                <a:effectLst/>
                <a:latin typeface="Arial" panose="020B0604020202020204" pitchFamily="34" charset="0"/>
                <a:ea typeface="Calibri" panose="020F0502020204030204" pitchFamily="34" charset="0"/>
                <a:cs typeface="Arial" panose="020B0604020202020204" pitchFamily="34" charset="0"/>
              </a:rPr>
            </a:br>
            <a:r>
              <a:rPr lang="en-US" sz="1300" dirty="0">
                <a:effectLst/>
                <a:latin typeface="Arial" panose="020B0604020202020204" pitchFamily="34" charset="0"/>
                <a:ea typeface="Calibri" panose="020F0502020204030204" pitchFamily="34" charset="0"/>
                <a:cs typeface="Arial" panose="020B0604020202020204" pitchFamily="34" charset="0"/>
              </a:rPr>
              <a:t>Please insert your supporting documents within this Core Submission and also upload them (in high-resolution) separately on the online submission page. Should your entry be shortlisted, these images and any non-confidential supporting documents may be used for publication. </a:t>
            </a:r>
            <a:endParaRPr lang="en-SG" sz="1300" dirty="0">
              <a:effectLst/>
              <a:latin typeface="Arial" panose="020B0604020202020204" pitchFamily="34" charset="0"/>
              <a:ea typeface="Calibri" panose="020F0502020204030204" pitchFamily="34" charset="0"/>
              <a:cs typeface="Arial" panose="020B0604020202020204" pitchFamily="34" charset="0"/>
            </a:endParaRPr>
          </a:p>
          <a:p>
            <a:pPr>
              <a:lnSpc>
                <a:spcPct val="115000"/>
              </a:lnSpc>
              <a:spcAft>
                <a:spcPts val="1000"/>
              </a:spcAft>
            </a:pPr>
            <a:r>
              <a:rPr lang="en-US" sz="1300" b="1" dirty="0">
                <a:effectLst/>
                <a:latin typeface="Arial" panose="020B0604020202020204" pitchFamily="34" charset="0"/>
                <a:ea typeface="Calibri" panose="020F0502020204030204" pitchFamily="34" charset="0"/>
                <a:cs typeface="Arial" panose="020B0604020202020204" pitchFamily="34" charset="0"/>
              </a:rPr>
              <a:t>In your online submission, you must include a high-resolution company logo and campaign / programme image that can be used on all marketing material.</a:t>
            </a:r>
            <a:endParaRPr lang="en-SG" sz="1300" dirty="0">
              <a:effectLst/>
              <a:latin typeface="Arial" panose="020B0604020202020204" pitchFamily="34" charset="0"/>
              <a:ea typeface="Calibri" panose="020F0502020204030204" pitchFamily="34" charset="0"/>
              <a:cs typeface="Arial" panose="020B0604020202020204" pitchFamily="34" charset="0"/>
            </a:endParaRPr>
          </a:p>
          <a:p>
            <a:pPr>
              <a:lnSpc>
                <a:spcPct val="115000"/>
              </a:lnSpc>
              <a:spcAft>
                <a:spcPts val="1000"/>
              </a:spcAft>
            </a:pPr>
            <a:r>
              <a:rPr lang="en-US" sz="1300" b="1" u="sng" dirty="0">
                <a:solidFill>
                  <a:srgbClr val="652F8E"/>
                </a:solidFill>
                <a:effectLst/>
                <a:latin typeface="Arial" panose="020B0604020202020204" pitchFamily="34" charset="0"/>
                <a:ea typeface="Calibri" panose="020F0502020204030204" pitchFamily="34" charset="0"/>
                <a:cs typeface="Arial" panose="020B0604020202020204" pitchFamily="34" charset="0"/>
              </a:rPr>
              <a:t>Videos URLs</a:t>
            </a:r>
            <a:br>
              <a:rPr lang="en-US" sz="1300" b="1" u="sng" dirty="0">
                <a:effectLst/>
                <a:latin typeface="Arial" panose="020B0604020202020204" pitchFamily="34" charset="0"/>
                <a:ea typeface="Calibri" panose="020F0502020204030204" pitchFamily="34" charset="0"/>
                <a:cs typeface="Arial" panose="020B0604020202020204" pitchFamily="34" charset="0"/>
              </a:rPr>
            </a:br>
            <a:r>
              <a:rPr lang="en-US" sz="1300" dirty="0">
                <a:effectLst/>
                <a:latin typeface="Arial" panose="020B0604020202020204" pitchFamily="34" charset="0"/>
                <a:ea typeface="Calibri" panose="020F0502020204030204" pitchFamily="34" charset="0"/>
                <a:cs typeface="Arial" panose="020B0604020202020204" pitchFamily="34" charset="0"/>
              </a:rPr>
              <a:t>Video files may be uploaded directly along with your Core Submission Document, or you may host the videos and provide the link in your Core Submission Document. If you password-protect it, do include the access password in your document. Please copy and paste links to any videos here: </a:t>
            </a:r>
          </a:p>
          <a:p>
            <a:r>
              <a:rPr lang="en-US" sz="1300" b="1" u="sng" dirty="0">
                <a:solidFill>
                  <a:srgbClr val="652F8E"/>
                </a:solidFill>
                <a:effectLst/>
                <a:latin typeface="Arial" panose="020B0604020202020204" pitchFamily="34" charset="0"/>
                <a:ea typeface="Calibri" panose="020F0502020204030204" pitchFamily="34" charset="0"/>
                <a:cs typeface="Arial" panose="020B0604020202020204" pitchFamily="34" charset="0"/>
              </a:rPr>
              <a:t>Attention</a:t>
            </a:r>
            <a:br>
              <a:rPr lang="en-US" sz="1300" b="1" u="sng" dirty="0">
                <a:effectLst/>
                <a:latin typeface="Arial" panose="020B0604020202020204" pitchFamily="34" charset="0"/>
                <a:ea typeface="Calibri" panose="020F0502020204030204" pitchFamily="34" charset="0"/>
                <a:cs typeface="Arial" panose="020B0604020202020204" pitchFamily="34" charset="0"/>
              </a:rPr>
            </a:br>
            <a:r>
              <a:rPr lang="en-US" sz="1300" dirty="0">
                <a:effectLst/>
                <a:latin typeface="Arial" panose="020B0604020202020204" pitchFamily="34" charset="0"/>
                <a:ea typeface="Calibri" panose="020F0502020204030204" pitchFamily="34" charset="0"/>
                <a:cs typeface="Arial" panose="020B0604020202020204" pitchFamily="34" charset="0"/>
              </a:rPr>
              <a:t>Any specific information or content intended for judging purposes only must be clearly indicated in </a:t>
            </a:r>
            <a:r>
              <a:rPr lang="en-US" sz="1300" dirty="0">
                <a:solidFill>
                  <a:srgbClr val="FF0000"/>
                </a:solidFill>
                <a:effectLst/>
                <a:latin typeface="Arial" panose="020B0604020202020204" pitchFamily="34" charset="0"/>
                <a:ea typeface="Calibri" panose="020F0502020204030204" pitchFamily="34" charset="0"/>
                <a:cs typeface="Arial" panose="020B0604020202020204" pitchFamily="34" charset="0"/>
              </a:rPr>
              <a:t>red text </a:t>
            </a:r>
            <a:r>
              <a:rPr lang="en-US" sz="1300" dirty="0">
                <a:effectLst/>
                <a:latin typeface="Arial" panose="020B0604020202020204" pitchFamily="34" charset="0"/>
                <a:ea typeface="Calibri" panose="020F0502020204030204" pitchFamily="34" charset="0"/>
                <a:cs typeface="Arial" panose="020B0604020202020204" pitchFamily="34" charset="0"/>
              </a:rPr>
              <a:t>or </a:t>
            </a:r>
            <a:r>
              <a:rPr lang="en-US" sz="1300" dirty="0">
                <a:solidFill>
                  <a:srgbClr val="FFFFFF"/>
                </a:solidFill>
                <a:effectLst/>
                <a:highlight>
                  <a:srgbClr val="FF0000"/>
                </a:highlight>
                <a:latin typeface="Arial" panose="020B0604020202020204" pitchFamily="34" charset="0"/>
                <a:ea typeface="Calibri" panose="020F0502020204030204" pitchFamily="34" charset="0"/>
                <a:cs typeface="Arial" panose="020B0604020202020204" pitchFamily="34" charset="0"/>
              </a:rPr>
              <a:t>highlighted in red</a:t>
            </a:r>
            <a:r>
              <a:rPr lang="en-US" sz="1300" dirty="0">
                <a:solidFill>
                  <a:srgbClr val="FFFFFF"/>
                </a:solidFill>
                <a:effectLst/>
                <a:latin typeface="Arial" panose="020B0604020202020204" pitchFamily="34" charset="0"/>
                <a:ea typeface="Calibri" panose="020F0502020204030204" pitchFamily="34" charset="0"/>
                <a:cs typeface="Arial" panose="020B0604020202020204" pitchFamily="34" charset="0"/>
              </a:rPr>
              <a:t> </a:t>
            </a:r>
            <a:r>
              <a:rPr lang="en-US" sz="1300" dirty="0">
                <a:effectLst/>
                <a:latin typeface="Arial" panose="020B0604020202020204" pitchFamily="34" charset="0"/>
                <a:ea typeface="Calibri" panose="020F0502020204030204" pitchFamily="34" charset="0"/>
                <a:cs typeface="Arial" panose="020B0604020202020204" pitchFamily="34" charset="0"/>
              </a:rPr>
              <a:t>and will not be disseminated beyond the judging panel in any way. </a:t>
            </a:r>
            <a:br>
              <a:rPr lang="en-US" sz="1300" dirty="0">
                <a:effectLst/>
                <a:latin typeface="Arial" panose="020B0604020202020204" pitchFamily="34" charset="0"/>
                <a:ea typeface="Calibri" panose="020F0502020204030204" pitchFamily="34" charset="0"/>
                <a:cs typeface="Arial" panose="020B0604020202020204" pitchFamily="34" charset="0"/>
              </a:rPr>
            </a:br>
            <a:br>
              <a:rPr lang="en-US" sz="1300" dirty="0">
                <a:effectLst/>
                <a:latin typeface="Arial" panose="020B0604020202020204" pitchFamily="34" charset="0"/>
                <a:ea typeface="Calibri" panose="020F0502020204030204" pitchFamily="34" charset="0"/>
                <a:cs typeface="Arial" panose="020B0604020202020204" pitchFamily="34" charset="0"/>
              </a:rPr>
            </a:br>
            <a:r>
              <a:rPr lang="en-US" sz="1300" dirty="0">
                <a:effectLst/>
                <a:latin typeface="Arial" panose="020B0604020202020204" pitchFamily="34" charset="0"/>
                <a:ea typeface="Calibri" panose="020F0502020204030204" pitchFamily="34" charset="0"/>
                <a:cs typeface="Arial" panose="020B0604020202020204" pitchFamily="34" charset="0"/>
              </a:rPr>
              <a:t>Once you are ready to submit, please save this file into a .pdf version before uploading it at: </a:t>
            </a:r>
            <a:r>
              <a:rPr lang="en-SG" sz="1300" u="sng" dirty="0">
                <a:solidFill>
                  <a:srgbClr val="0000FF"/>
                </a:solidFill>
                <a:effectLst/>
                <a:highlight>
                  <a:srgbClr val="FFFF00"/>
                </a:highlight>
                <a:latin typeface="Arial" panose="020B0604020202020204" pitchFamily="34" charset="0"/>
                <a:ea typeface="Calibri" panose="020F0502020204030204" pitchFamily="34" charset="0"/>
                <a:cs typeface="Arial" panose="020B0604020202020204" pitchFamily="34" charset="0"/>
                <a:hlinkClick r:id="rId2"/>
              </a:rPr>
              <a:t>https://awards.marketing-interactive.com/spark-awards-sea/entry-submission/</a:t>
            </a:r>
            <a:endParaRPr lang="en-SG" sz="1300" dirty="0">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9330169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4E52A1C-B653-D012-C251-F46CD2654838}"/>
              </a:ext>
            </a:extLst>
          </p:cNvPr>
          <p:cNvSpPr txBox="1"/>
          <p:nvPr/>
        </p:nvSpPr>
        <p:spPr>
          <a:xfrm>
            <a:off x="117741" y="1558614"/>
            <a:ext cx="12074259" cy="286682"/>
          </a:xfrm>
          <a:prstGeom prst="rect">
            <a:avLst/>
          </a:prstGeom>
          <a:noFill/>
        </p:spPr>
        <p:txBody>
          <a:bodyPr wrap="square">
            <a:spAutoFit/>
          </a:bodyPr>
          <a:lstStyle/>
          <a:p>
            <a:pPr>
              <a:lnSpc>
                <a:spcPct val="115000"/>
              </a:lnSpc>
              <a:spcAft>
                <a:spcPts val="1000"/>
              </a:spcAft>
              <a:tabLst>
                <a:tab pos="2096770" algn="l"/>
              </a:tabLst>
            </a:pPr>
            <a:r>
              <a:rPr lang="en-US" sz="1200" b="1" dirty="0">
                <a:solidFill>
                  <a:srgbClr val="652F8E"/>
                </a:solidFill>
                <a:effectLst/>
                <a:latin typeface="Arial" panose="020B0604020202020204" pitchFamily="34" charset="0"/>
                <a:ea typeface="Calibri" panose="020F0502020204030204" pitchFamily="34" charset="0"/>
                <a:cs typeface="Arial" panose="020B0604020202020204" pitchFamily="34" charset="0"/>
              </a:rPr>
              <a:t>Challenge &amp; Objective [Max 500 Words] (10%)</a:t>
            </a:r>
            <a:endParaRPr lang="en-SG" sz="1200" b="1" dirty="0">
              <a:solidFill>
                <a:srgbClr val="652F8E"/>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7" name="TextBox 6">
            <a:extLst>
              <a:ext uri="{FF2B5EF4-FFF2-40B4-BE49-F238E27FC236}">
                <a16:creationId xmlns:a16="http://schemas.microsoft.com/office/drawing/2014/main" id="{7A75139E-39E8-CBB4-C089-74BEFBB51945}"/>
              </a:ext>
            </a:extLst>
          </p:cNvPr>
          <p:cNvSpPr txBox="1"/>
          <p:nvPr/>
        </p:nvSpPr>
        <p:spPr>
          <a:xfrm>
            <a:off x="203199" y="1845296"/>
            <a:ext cx="11600874" cy="4524315"/>
          </a:xfrm>
          <a:prstGeom prst="rect">
            <a:avLst/>
          </a:prstGeom>
          <a:noFill/>
          <a:ln w="12700">
            <a:solidFill>
              <a:schemeClr val="tx1"/>
            </a:solidFill>
          </a:ln>
        </p:spPr>
        <p:txBody>
          <a:bodyPr wrap="square">
            <a:spAutoFit/>
          </a:bodyPr>
          <a:lstStyle/>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18370951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A1FE14-8751-412F-D407-907682510F22}"/>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E25816D5-2D5C-3864-8F71-0B5F7EC526AC}"/>
              </a:ext>
            </a:extLst>
          </p:cNvPr>
          <p:cNvSpPr txBox="1"/>
          <p:nvPr/>
        </p:nvSpPr>
        <p:spPr>
          <a:xfrm>
            <a:off x="117741" y="1547476"/>
            <a:ext cx="12074259" cy="286682"/>
          </a:xfrm>
          <a:prstGeom prst="rect">
            <a:avLst/>
          </a:prstGeom>
          <a:noFill/>
        </p:spPr>
        <p:txBody>
          <a:bodyPr wrap="square">
            <a:spAutoFit/>
          </a:bodyPr>
          <a:lstStyle/>
          <a:p>
            <a:pPr>
              <a:lnSpc>
                <a:spcPct val="115000"/>
              </a:lnSpc>
              <a:spcAft>
                <a:spcPts val="1000"/>
              </a:spcAft>
              <a:tabLst>
                <a:tab pos="2096770" algn="l"/>
              </a:tabLst>
            </a:pPr>
            <a:r>
              <a:rPr lang="en-US" sz="1200" b="1" dirty="0">
                <a:solidFill>
                  <a:srgbClr val="652F8E"/>
                </a:solidFill>
                <a:effectLst/>
                <a:latin typeface="Arial" panose="020B0604020202020204" pitchFamily="34" charset="0"/>
                <a:ea typeface="Calibri" panose="020F0502020204030204" pitchFamily="34" charset="0"/>
                <a:cs typeface="Arial" panose="020B0604020202020204" pitchFamily="34" charset="0"/>
              </a:rPr>
              <a:t>Strategic Insight &amp; Planning [Max 500 Words] (30%)</a:t>
            </a:r>
            <a:endParaRPr lang="en-SG" sz="1200" b="1" dirty="0">
              <a:solidFill>
                <a:srgbClr val="652F8E"/>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7" name="TextBox 6">
            <a:extLst>
              <a:ext uri="{FF2B5EF4-FFF2-40B4-BE49-F238E27FC236}">
                <a16:creationId xmlns:a16="http://schemas.microsoft.com/office/drawing/2014/main" id="{A380EE5B-3EE2-19F0-20BD-AEFA4241F242}"/>
              </a:ext>
            </a:extLst>
          </p:cNvPr>
          <p:cNvSpPr txBox="1"/>
          <p:nvPr/>
        </p:nvSpPr>
        <p:spPr>
          <a:xfrm>
            <a:off x="230908" y="1834158"/>
            <a:ext cx="11600874" cy="4524315"/>
          </a:xfrm>
          <a:prstGeom prst="rect">
            <a:avLst/>
          </a:prstGeom>
          <a:noFill/>
          <a:ln w="12700">
            <a:solidFill>
              <a:schemeClr val="tx1"/>
            </a:solidFill>
          </a:ln>
        </p:spPr>
        <p:txBody>
          <a:bodyPr wrap="square">
            <a:spAutoFit/>
          </a:bodyPr>
          <a:lstStyle/>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39358526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E604F9-E436-EC1A-97E2-8CC466E88789}"/>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2B75C1B4-B2C1-3DFF-8B84-BB9C207DA560}"/>
              </a:ext>
            </a:extLst>
          </p:cNvPr>
          <p:cNvSpPr txBox="1"/>
          <p:nvPr/>
        </p:nvSpPr>
        <p:spPr>
          <a:xfrm>
            <a:off x="117741" y="1584421"/>
            <a:ext cx="12074259" cy="286682"/>
          </a:xfrm>
          <a:prstGeom prst="rect">
            <a:avLst/>
          </a:prstGeom>
          <a:noFill/>
        </p:spPr>
        <p:txBody>
          <a:bodyPr wrap="square">
            <a:spAutoFit/>
          </a:bodyPr>
          <a:lstStyle/>
          <a:p>
            <a:pPr>
              <a:lnSpc>
                <a:spcPct val="115000"/>
              </a:lnSpc>
              <a:spcAft>
                <a:spcPts val="1000"/>
              </a:spcAft>
              <a:tabLst>
                <a:tab pos="2096770" algn="l"/>
              </a:tabLst>
            </a:pPr>
            <a:r>
              <a:rPr lang="en-US" sz="1200" b="1" dirty="0">
                <a:solidFill>
                  <a:srgbClr val="652F8E"/>
                </a:solidFill>
                <a:effectLst/>
                <a:latin typeface="Arial" panose="020B0604020202020204" pitchFamily="34" charset="0"/>
                <a:ea typeface="Calibri" panose="020F0502020204030204" pitchFamily="34" charset="0"/>
                <a:cs typeface="Arial" panose="020B0604020202020204" pitchFamily="34" charset="0"/>
              </a:rPr>
              <a:t>Execution &amp; Optimisation [Max 500 Words] (30%)</a:t>
            </a:r>
            <a:endParaRPr lang="en-SG" sz="1200" b="1" dirty="0">
              <a:solidFill>
                <a:srgbClr val="652F8E"/>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7" name="TextBox 6">
            <a:extLst>
              <a:ext uri="{FF2B5EF4-FFF2-40B4-BE49-F238E27FC236}">
                <a16:creationId xmlns:a16="http://schemas.microsoft.com/office/drawing/2014/main" id="{5EA129BB-7F73-E374-F647-55CE75BEC925}"/>
              </a:ext>
            </a:extLst>
          </p:cNvPr>
          <p:cNvSpPr txBox="1"/>
          <p:nvPr/>
        </p:nvSpPr>
        <p:spPr>
          <a:xfrm>
            <a:off x="193962" y="1871103"/>
            <a:ext cx="11600874" cy="4524315"/>
          </a:xfrm>
          <a:prstGeom prst="rect">
            <a:avLst/>
          </a:prstGeom>
          <a:noFill/>
          <a:ln w="12700">
            <a:solidFill>
              <a:schemeClr val="tx1"/>
            </a:solidFill>
          </a:ln>
        </p:spPr>
        <p:txBody>
          <a:bodyPr wrap="square">
            <a:spAutoFit/>
          </a:bodyPr>
          <a:lstStyle/>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37782845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45181C-8B22-B0B1-2984-F32D42AC90F5}"/>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667CE1CE-9B24-1000-0B17-9C1BEA902E76}"/>
              </a:ext>
            </a:extLst>
          </p:cNvPr>
          <p:cNvSpPr txBox="1"/>
          <p:nvPr/>
        </p:nvSpPr>
        <p:spPr>
          <a:xfrm>
            <a:off x="126706" y="1547480"/>
            <a:ext cx="12074259" cy="286682"/>
          </a:xfrm>
          <a:prstGeom prst="rect">
            <a:avLst/>
          </a:prstGeom>
          <a:noFill/>
        </p:spPr>
        <p:txBody>
          <a:bodyPr wrap="square">
            <a:spAutoFit/>
          </a:bodyPr>
          <a:lstStyle/>
          <a:p>
            <a:pPr>
              <a:lnSpc>
                <a:spcPct val="115000"/>
              </a:lnSpc>
              <a:spcAft>
                <a:spcPts val="1000"/>
              </a:spcAft>
              <a:tabLst>
                <a:tab pos="2096770" algn="l"/>
              </a:tabLst>
            </a:pPr>
            <a:r>
              <a:rPr lang="en-US" sz="1200" b="1" dirty="0">
                <a:solidFill>
                  <a:srgbClr val="652F8E"/>
                </a:solidFill>
                <a:effectLst/>
                <a:latin typeface="Arial" panose="020B0604020202020204" pitchFamily="34" charset="0"/>
                <a:ea typeface="Calibri" panose="020F0502020204030204" pitchFamily="34" charset="0"/>
                <a:cs typeface="Arial" panose="020B0604020202020204" pitchFamily="34" charset="0"/>
              </a:rPr>
              <a:t>Results &amp; ROI [Max 500 Words] (30%)</a:t>
            </a:r>
            <a:endParaRPr lang="en-SG" sz="1200" b="1" dirty="0">
              <a:solidFill>
                <a:srgbClr val="652F8E"/>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7" name="TextBox 6">
            <a:extLst>
              <a:ext uri="{FF2B5EF4-FFF2-40B4-BE49-F238E27FC236}">
                <a16:creationId xmlns:a16="http://schemas.microsoft.com/office/drawing/2014/main" id="{00EED6ED-E3F8-E36D-2618-D473D5D85862}"/>
              </a:ext>
            </a:extLst>
          </p:cNvPr>
          <p:cNvSpPr txBox="1"/>
          <p:nvPr/>
        </p:nvSpPr>
        <p:spPr>
          <a:xfrm>
            <a:off x="230908" y="1834162"/>
            <a:ext cx="11600874" cy="4524315"/>
          </a:xfrm>
          <a:prstGeom prst="rect">
            <a:avLst/>
          </a:prstGeom>
          <a:noFill/>
          <a:ln w="12700">
            <a:solidFill>
              <a:schemeClr val="tx1"/>
            </a:solidFill>
          </a:ln>
        </p:spPr>
        <p:txBody>
          <a:bodyPr wrap="square">
            <a:spAutoFit/>
          </a:bodyPr>
          <a:lstStyle/>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15504796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C407C3-36F0-E091-C36D-19F8B6704312}"/>
              </a:ext>
            </a:extLst>
          </p:cNvPr>
          <p:cNvSpPr/>
          <p:nvPr/>
        </p:nvSpPr>
        <p:spPr>
          <a:xfrm>
            <a:off x="304800" y="1995055"/>
            <a:ext cx="11582400" cy="4177147"/>
          </a:xfrm>
          <a:prstGeom prst="rect">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SG" sz="2400"/>
          </a:p>
        </p:txBody>
      </p:sp>
      <p:sp>
        <p:nvSpPr>
          <p:cNvPr id="3" name="TextBox 2"/>
          <p:cNvSpPr txBox="1"/>
          <p:nvPr/>
        </p:nvSpPr>
        <p:spPr>
          <a:xfrm>
            <a:off x="508000" y="2798723"/>
            <a:ext cx="11176000" cy="2185214"/>
          </a:xfrm>
          <a:prstGeom prst="rect">
            <a:avLst/>
          </a:prstGeom>
          <a:noFill/>
        </p:spPr>
        <p:txBody>
          <a:bodyPr wrap="square" rtlCol="0">
            <a:spAutoFit/>
          </a:bodyPr>
          <a:lstStyle/>
          <a:p>
            <a:r>
              <a:rPr lang="en-US" sz="1600" b="1" dirty="0">
                <a:latin typeface="Arial" panose="020B0604020202020204" pitchFamily="34" charset="0"/>
                <a:cs typeface="Arial" panose="020B0604020202020204" pitchFamily="34" charset="0"/>
              </a:rPr>
              <a:t>DECLARATION </a:t>
            </a:r>
          </a:p>
          <a:p>
            <a:r>
              <a:rPr lang="en-US" sz="1600" b="1" dirty="0">
                <a:latin typeface="Arial" panose="020B0604020202020204" pitchFamily="34" charset="0"/>
                <a:cs typeface="Arial" panose="020B0604020202020204" pitchFamily="34" charset="0"/>
              </a:rPr>
              <a:t> </a:t>
            </a:r>
          </a:p>
          <a:p>
            <a:r>
              <a:rPr lang="en-US" sz="1600" b="1" dirty="0">
                <a:latin typeface="Arial" panose="020B0604020202020204" pitchFamily="34" charset="0"/>
                <a:cs typeface="Arial" panose="020B0604020202020204" pitchFamily="34" charset="0"/>
                <a:sym typeface="Wingdings 2"/>
              </a:rPr>
              <a:t></a:t>
            </a:r>
            <a:r>
              <a:rPr lang="en-US" sz="1600" dirty="0">
                <a:latin typeface="Arial" panose="020B0604020202020204" pitchFamily="34" charset="0"/>
                <a:cs typeface="Arial" panose="020B0604020202020204" pitchFamily="34" charset="0"/>
              </a:rPr>
              <a:t> I agree to the terms and conditions and declare that this entry form is eligible for entry. I confirm all facts and figures contained within are accurate and true. I will be available should the judging panel wish to clarify any information within this entry form.</a:t>
            </a:r>
          </a:p>
          <a:p>
            <a:endParaRPr lang="en-AU" sz="1600" b="1" dirty="0">
              <a:latin typeface="Arial" panose="020B0604020202020204" pitchFamily="34" charset="0"/>
              <a:cs typeface="Arial" panose="020B0604020202020204" pitchFamily="34" charset="0"/>
            </a:endParaRPr>
          </a:p>
          <a:p>
            <a:pPr algn="ctr"/>
            <a:r>
              <a:rPr lang="en-AU" sz="1600" b="1" dirty="0">
                <a:latin typeface="Arial" panose="020B0604020202020204" pitchFamily="34" charset="0"/>
                <a:cs typeface="Arial" panose="020B0604020202020204" pitchFamily="34" charset="0"/>
              </a:rPr>
              <a:t>-THE END- </a:t>
            </a:r>
            <a:endParaRPr lang="en-US" sz="1600" b="1" dirty="0">
              <a:latin typeface="Arial" panose="020B0604020202020204" pitchFamily="34" charset="0"/>
              <a:cs typeface="Arial" panose="020B0604020202020204" pitchFamily="34" charset="0"/>
            </a:endParaRPr>
          </a:p>
          <a:p>
            <a:endParaRPr lang="en-SG"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3710540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TotalTime>
  <Words>899</Words>
  <Application>Microsoft Office PowerPoint</Application>
  <PresentationFormat>Widescreen</PresentationFormat>
  <Paragraphs>105</Paragraphs>
  <Slides>9</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Arial</vt:lpstr>
      <vt:lpstr>Calibri</vt:lpstr>
      <vt:lpstr>Calibri Light</vt:lpstr>
      <vt:lpstr>Helvetica CE 45 Light</vt:lpstr>
      <vt:lpstr>Helvetica CE 55 Roman</vt:lpstr>
      <vt:lpstr>Helvetica Neue CE 55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University at Buffalo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Nadira Putri</dc:creator>
  <cp:lastModifiedBy>Sandi Lapida</cp:lastModifiedBy>
  <cp:revision>17</cp:revision>
  <dcterms:created xsi:type="dcterms:W3CDTF">2023-04-17T03:38:26Z</dcterms:created>
  <dcterms:modified xsi:type="dcterms:W3CDTF">2026-07-06T07:19:03Z</dcterms:modified>
</cp:coreProperties>
</file>