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310" r:id="rId2"/>
    <p:sldId id="327" r:id="rId3"/>
    <p:sldId id="281" r:id="rId4"/>
    <p:sldId id="279" r:id="rId5"/>
    <p:sldId id="301" r:id="rId6"/>
    <p:sldId id="323" r:id="rId7"/>
    <p:sldId id="325" r:id="rId8"/>
    <p:sldId id="326" r:id="rId9"/>
    <p:sldId id="311" r:id="rId10"/>
  </p:sldIdLst>
  <p:sldSz cx="9144000" cy="5143500" type="screen16x9"/>
  <p:notesSz cx="6858000" cy="9144000"/>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E2"/>
    <a:srgbClr val="4B4B4B"/>
    <a:srgbClr val="5A5A5A"/>
    <a:srgbClr val="428E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4503" autoAdjust="0"/>
  </p:normalViewPr>
  <p:slideViewPr>
    <p:cSldViewPr>
      <p:cViewPr varScale="1">
        <p:scale>
          <a:sx n="141" d="100"/>
          <a:sy n="141" d="100"/>
        </p:scale>
        <p:origin x="342" y="1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163"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80199D06-FA0F-468A-8E8D-DB9CD6725D55}" type="datetimeFigureOut">
              <a:rPr lang="en-US"/>
              <a:pPr>
                <a:defRPr/>
              </a:pPr>
              <a:t>3/27/2026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B3D93EB-EDD9-4822-A337-A7EC8D009B0A}"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kumimoji="0" sz="1200">
                <a:latin typeface="Calibri" pitchFamily="34" charset="0"/>
              </a:defRPr>
            </a:lvl1pPr>
          </a:lstStyle>
          <a:p>
            <a:pPr>
              <a:defRPr/>
            </a:pPr>
            <a:fld id="{F28A9397-4F03-45DA-A857-A0C689EF964D}" type="datetimeFigureOut">
              <a:rPr lang="zh-TW" altLang="en-US"/>
              <a:pPr>
                <a:defRPr/>
              </a:pPr>
              <a:t>2026/3/27</a:t>
            </a:fld>
            <a:endParaRPr lang="zh-TW"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zh-TW" noProof="0"/>
              <a:t>Click to edit Master text styles</a:t>
            </a:r>
          </a:p>
          <a:p>
            <a:pPr lvl="1"/>
            <a:r>
              <a:rPr lang="en-US" altLang="zh-TW" noProof="0"/>
              <a:t>Second level</a:t>
            </a:r>
          </a:p>
          <a:p>
            <a:pPr lvl="2"/>
            <a:r>
              <a:rPr lang="en-US" altLang="zh-TW" noProof="0"/>
              <a:t>Third level</a:t>
            </a:r>
          </a:p>
          <a:p>
            <a:pPr lvl="3"/>
            <a:r>
              <a:rPr lang="en-US" altLang="zh-TW" noProof="0"/>
              <a:t>Fourth level</a:t>
            </a:r>
          </a:p>
          <a:p>
            <a:pPr lvl="4"/>
            <a:r>
              <a:rPr lang="en-US" altLang="zh-TW" noProof="0"/>
              <a:t>Fifth level</a:t>
            </a:r>
            <a:endParaRPr lang="zh-TW"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kumimoji="0" sz="1200">
                <a:latin typeface="Calibri" pitchFamily="34" charset="0"/>
              </a:defRPr>
            </a:lvl1pPr>
          </a:lstStyle>
          <a:p>
            <a:pPr>
              <a:defRPr/>
            </a:pPr>
            <a:fld id="{280B6A6A-86BF-43A6-AA2B-529D836253DB}"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a:defRPr/>
            </a:pPr>
            <a:fld id="{280B6A6A-86BF-43A6-AA2B-529D836253DB}" type="slidenum">
              <a:rPr lang="zh-TW" altLang="en-US" smtClean="0"/>
              <a:pPr>
                <a:defRPr/>
              </a:pPr>
              <a:t>3</a:t>
            </a:fld>
            <a:endParaRPr lang="zh-TW" altLang="en-US"/>
          </a:p>
        </p:txBody>
      </p:sp>
    </p:spTree>
    <p:extLst>
      <p:ext uri="{BB962C8B-B14F-4D97-AF65-F5344CB8AC3E}">
        <p14:creationId xmlns:p14="http://schemas.microsoft.com/office/powerpoint/2010/main" val="507749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ltLang="zh-TW" dirty="0"/>
              <a:t>Click to edit Master title style</a:t>
            </a:r>
            <a:endParaRPr lang="zh-TW" alt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TW" dirty="0"/>
              <a:t>Click to edit Master subtitle style</a:t>
            </a:r>
            <a:endParaRPr lang="zh-TW" altLang="en-US" dirty="0"/>
          </a:p>
        </p:txBody>
      </p:sp>
      <p:sp>
        <p:nvSpPr>
          <p:cNvPr id="4" name="Date Placeholder 3"/>
          <p:cNvSpPr>
            <a:spLocks noGrp="1"/>
          </p:cNvSpPr>
          <p:nvPr>
            <p:ph type="dt" sz="half" idx="10"/>
          </p:nvPr>
        </p:nvSpPr>
        <p:spPr/>
        <p:txBody>
          <a:bodyPr/>
          <a:lstStyle>
            <a:lvl1pPr>
              <a:defRPr/>
            </a:lvl1pPr>
          </a:lstStyle>
          <a:p>
            <a:pPr>
              <a:defRPr/>
            </a:pPr>
            <a:fld id="{BC238343-4C14-47D9-B378-A13188EB7018}"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D20AF86D-0BE6-4497-83DA-2E5F81FBE7A8}" type="slidenum">
              <a:rPr lang="zh-TW" altLang="en-US"/>
              <a:pPr>
                <a:defRPr/>
              </a:pPr>
              <a:t>‹#›</a:t>
            </a:fld>
            <a:endParaRPr lang="zh-TW" altLang="en-US"/>
          </a:p>
        </p:txBody>
      </p:sp>
      <p:pic>
        <p:nvPicPr>
          <p:cNvPr id="8" name="Picture 7">
            <a:extLst>
              <a:ext uri="{FF2B5EF4-FFF2-40B4-BE49-F238E27FC236}">
                <a16:creationId xmlns:a16="http://schemas.microsoft.com/office/drawing/2014/main" id="{82DE6D66-9F0D-DCA8-92AB-50180D062D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73528"/>
            <a:ext cx="8424936" cy="4569972"/>
          </a:xfrm>
        </p:spPr>
        <p:txBody>
          <a:bodyPr>
            <a:normAutofit/>
          </a:bodyPr>
          <a:lstStyle>
            <a:lvl1pPr>
              <a:defRPr sz="2000">
                <a:latin typeface="+mj-lt"/>
              </a:defRPr>
            </a:lvl1pPr>
          </a:lstStyle>
          <a:p>
            <a:pPr lvl="0"/>
            <a:endParaRPr lang="en-US" altLang="zh-TW" dirty="0"/>
          </a:p>
        </p:txBody>
      </p:sp>
      <p:sp>
        <p:nvSpPr>
          <p:cNvPr id="7" name="Title 6"/>
          <p:cNvSpPr>
            <a:spLocks noGrp="1"/>
          </p:cNvSpPr>
          <p:nvPr>
            <p:ph type="title"/>
          </p:nvPr>
        </p:nvSpPr>
        <p:spPr/>
        <p:txBody>
          <a:bodyPr/>
          <a:lstStyle/>
          <a:p>
            <a:r>
              <a:rPr lang="en-US" altLang="zh-TW"/>
              <a:t>Click to edit Master title style</a:t>
            </a:r>
            <a:endParaRPr lang="zh-TW" altLang="en-US"/>
          </a:p>
        </p:txBody>
      </p:sp>
      <p:sp>
        <p:nvSpPr>
          <p:cNvPr id="4" name="Date Placeholder 3"/>
          <p:cNvSpPr>
            <a:spLocks noGrp="1"/>
          </p:cNvSpPr>
          <p:nvPr>
            <p:ph type="dt" sz="half" idx="10"/>
          </p:nvPr>
        </p:nvSpPr>
        <p:spPr/>
        <p:txBody>
          <a:bodyPr/>
          <a:lstStyle>
            <a:lvl1pPr>
              <a:defRPr/>
            </a:lvl1pPr>
          </a:lstStyle>
          <a:p>
            <a:pPr>
              <a:defRPr/>
            </a:pPr>
            <a:fld id="{B3435A5D-6A28-4F4B-B528-D3DFADF2EDE9}"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A8B0C874-F910-4ADE-89C9-B2985124C122}" type="slidenum">
              <a:rPr lang="zh-TW" altLang="en-US"/>
              <a:pPr>
                <a:defRPr/>
              </a:pPr>
              <a:t>‹#›</a:t>
            </a:fld>
            <a:endParaRPr lang="zh-TW" altLang="en-US"/>
          </a:p>
        </p:txBody>
      </p:sp>
      <p:pic>
        <p:nvPicPr>
          <p:cNvPr id="13" name="Picture 12">
            <a:extLst>
              <a:ext uri="{FF2B5EF4-FFF2-40B4-BE49-F238E27FC236}">
                <a16:creationId xmlns:a16="http://schemas.microsoft.com/office/drawing/2014/main" id="{5B7E2BCD-2A55-63B5-8F0C-2F33A89A20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B6F21-FB4D-3D7F-86DB-A285D9E40AD5}"/>
              </a:ext>
            </a:extLst>
          </p:cNvPr>
          <p:cNvSpPr>
            <a:spLocks noGrp="1"/>
          </p:cNvSpPr>
          <p:nvPr>
            <p:ph type="title"/>
          </p:nvPr>
        </p:nvSpPr>
        <p:spPr/>
        <p:txBody>
          <a:bodyPr/>
          <a:lstStyle/>
          <a:p>
            <a:r>
              <a:rPr lang="en-US"/>
              <a:t>Click to edit Master title style</a:t>
            </a:r>
            <a:endParaRPr lang="en-HK"/>
          </a:p>
        </p:txBody>
      </p:sp>
      <p:sp>
        <p:nvSpPr>
          <p:cNvPr id="3" name="Date Placeholder 2">
            <a:extLst>
              <a:ext uri="{FF2B5EF4-FFF2-40B4-BE49-F238E27FC236}">
                <a16:creationId xmlns:a16="http://schemas.microsoft.com/office/drawing/2014/main" id="{D6403F68-5D99-3BE7-7027-9AFF82D772D3}"/>
              </a:ext>
            </a:extLst>
          </p:cNvPr>
          <p:cNvSpPr>
            <a:spLocks noGrp="1"/>
          </p:cNvSpPr>
          <p:nvPr>
            <p:ph type="dt" sz="half" idx="10"/>
          </p:nvPr>
        </p:nvSpPr>
        <p:spPr/>
        <p:txBody>
          <a:bodyPr/>
          <a:lstStyle/>
          <a:p>
            <a:pPr>
              <a:defRPr/>
            </a:pPr>
            <a:fld id="{47FF5330-0834-49F6-A39C-C5860D4E7332}" type="datetimeFigureOut">
              <a:rPr lang="zh-TW" altLang="en-US" smtClean="0"/>
              <a:pPr>
                <a:defRPr/>
              </a:pPr>
              <a:t>2026/3/27</a:t>
            </a:fld>
            <a:endParaRPr lang="zh-TW" altLang="en-US"/>
          </a:p>
        </p:txBody>
      </p:sp>
      <p:sp>
        <p:nvSpPr>
          <p:cNvPr id="4" name="Footer Placeholder 3">
            <a:extLst>
              <a:ext uri="{FF2B5EF4-FFF2-40B4-BE49-F238E27FC236}">
                <a16:creationId xmlns:a16="http://schemas.microsoft.com/office/drawing/2014/main" id="{A943B504-8517-A963-ED51-AFB435A666B1}"/>
              </a:ext>
            </a:extLst>
          </p:cNvPr>
          <p:cNvSpPr>
            <a:spLocks noGrp="1"/>
          </p:cNvSpPr>
          <p:nvPr>
            <p:ph type="ftr" sz="quarter" idx="11"/>
          </p:nvPr>
        </p:nvSpPr>
        <p:spPr/>
        <p:txBody>
          <a:bodyPr/>
          <a:lstStyle/>
          <a:p>
            <a:pPr>
              <a:defRPr/>
            </a:pPr>
            <a:endParaRPr lang="zh-TW" altLang="en-US"/>
          </a:p>
        </p:txBody>
      </p:sp>
      <p:sp>
        <p:nvSpPr>
          <p:cNvPr id="5" name="Slide Number Placeholder 4">
            <a:extLst>
              <a:ext uri="{FF2B5EF4-FFF2-40B4-BE49-F238E27FC236}">
                <a16:creationId xmlns:a16="http://schemas.microsoft.com/office/drawing/2014/main" id="{93E7D0DC-77FC-C65E-BF5E-11D96E8C18E6}"/>
              </a:ext>
            </a:extLst>
          </p:cNvPr>
          <p:cNvSpPr>
            <a:spLocks noGrp="1"/>
          </p:cNvSpPr>
          <p:nvPr>
            <p:ph type="sldNum" sz="quarter" idx="12"/>
          </p:nvPr>
        </p:nvSpPr>
        <p:spPr/>
        <p:txBody>
          <a:bodyPr/>
          <a:lstStyle/>
          <a:p>
            <a:pPr>
              <a:defRPr/>
            </a:pPr>
            <a:fld id="{3E8DC145-47F2-4B42-A0CD-1C81B2BCE944}" type="slidenum">
              <a:rPr lang="zh-TW" altLang="en-US" smtClean="0"/>
              <a:pPr>
                <a:defRPr/>
              </a:pPr>
              <a:t>‹#›</a:t>
            </a:fld>
            <a:endParaRPr lang="zh-TW" altLang="en-US"/>
          </a:p>
        </p:txBody>
      </p:sp>
    </p:spTree>
    <p:extLst>
      <p:ext uri="{BB962C8B-B14F-4D97-AF65-F5344CB8AC3E}">
        <p14:creationId xmlns:p14="http://schemas.microsoft.com/office/powerpoint/2010/main" val="3077553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0"/>
            <a:ext cx="8229600" cy="5191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TW" dirty="0"/>
              <a:t>Click to edit Master title style</a:t>
            </a:r>
            <a:endParaRPr lang="zh-TW" altLang="en-US" dirty="0"/>
          </a:p>
        </p:txBody>
      </p:sp>
      <p:sp>
        <p:nvSpPr>
          <p:cNvPr id="1027" name="Text Placeholder 2"/>
          <p:cNvSpPr>
            <a:spLocks noGrp="1"/>
          </p:cNvSpPr>
          <p:nvPr>
            <p:ph type="body" idx="1"/>
          </p:nvPr>
        </p:nvSpPr>
        <p:spPr bwMode="auto">
          <a:xfrm>
            <a:off x="395288" y="574675"/>
            <a:ext cx="8424862" cy="4568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ltLang="zh-TW" dirty="0"/>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898989"/>
                </a:solidFill>
                <a:latin typeface="Calibri" pitchFamily="34" charset="0"/>
              </a:defRPr>
            </a:lvl1pPr>
          </a:lstStyle>
          <a:p>
            <a:pPr>
              <a:defRPr/>
            </a:pPr>
            <a:fld id="{47FF5330-0834-49F6-A39C-C5860D4E7332}" type="datetimeFigureOut">
              <a:rPr lang="zh-TW" altLang="en-US"/>
              <a:pPr>
                <a:defRPr/>
              </a:pPr>
              <a:t>2026/3/27</a:t>
            </a:fld>
            <a:endParaRPr lang="zh-TW" alt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kumimoji="0" sz="1200">
                <a:solidFill>
                  <a:srgbClr val="898989"/>
                </a:solidFill>
                <a:latin typeface="Calibri" pitchFamily="34" charset="0"/>
              </a:defRPr>
            </a:lvl1pPr>
          </a:lstStyle>
          <a:p>
            <a:pPr>
              <a:defRPr/>
            </a:pPr>
            <a:endParaRPr lang="zh-TW" alt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898989"/>
                </a:solidFill>
                <a:latin typeface="Calibri" pitchFamily="34" charset="0"/>
              </a:defRPr>
            </a:lvl1pPr>
          </a:lstStyle>
          <a:p>
            <a:pPr>
              <a:defRPr/>
            </a:pPr>
            <a:fld id="{3E8DC145-47F2-4B42-A0CD-1C81B2BCE944}"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59" r:id="rId1"/>
    <p:sldLayoutId id="2147483657" r:id="rId2"/>
    <p:sldLayoutId id="2147483660" r:id="rId3"/>
  </p:sldLayoutIdLst>
  <p:txStyles>
    <p:titleStyle>
      <a:lvl1pPr algn="l"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Calibri" pitchFamily="34" charset="0"/>
          <a:ea typeface="新細明體" pitchFamily="18" charset="-120"/>
        </a:defRPr>
      </a:lvl2pPr>
      <a:lvl3pPr algn="l" rtl="0" eaLnBrk="0" fontAlgn="base" hangingPunct="0">
        <a:spcBef>
          <a:spcPct val="0"/>
        </a:spcBef>
        <a:spcAft>
          <a:spcPct val="0"/>
        </a:spcAft>
        <a:defRPr sz="3200">
          <a:solidFill>
            <a:schemeClr val="tx1"/>
          </a:solidFill>
          <a:latin typeface="Calibri" pitchFamily="34" charset="0"/>
          <a:ea typeface="新細明體" pitchFamily="18" charset="-120"/>
        </a:defRPr>
      </a:lvl3pPr>
      <a:lvl4pPr algn="l" rtl="0" eaLnBrk="0" fontAlgn="base" hangingPunct="0">
        <a:spcBef>
          <a:spcPct val="0"/>
        </a:spcBef>
        <a:spcAft>
          <a:spcPct val="0"/>
        </a:spcAft>
        <a:defRPr sz="3200">
          <a:solidFill>
            <a:schemeClr val="tx1"/>
          </a:solidFill>
          <a:latin typeface="Calibri" pitchFamily="34" charset="0"/>
          <a:ea typeface="新細明體" pitchFamily="18" charset="-120"/>
        </a:defRPr>
      </a:lvl4pPr>
      <a:lvl5pPr algn="l" rtl="0" eaLnBrk="0" fontAlgn="base" hangingPunct="0">
        <a:spcBef>
          <a:spcPct val="0"/>
        </a:spcBef>
        <a:spcAft>
          <a:spcPct val="0"/>
        </a:spcAft>
        <a:defRPr sz="3200">
          <a:solidFill>
            <a:schemeClr val="tx1"/>
          </a:solidFill>
          <a:latin typeface="Calibri" pitchFamily="34" charset="0"/>
          <a:ea typeface="新細明體" pitchFamily="18" charset="-120"/>
        </a:defRPr>
      </a:lvl5pPr>
      <a:lvl6pPr marL="457200" algn="l" rtl="0" fontAlgn="base">
        <a:spcBef>
          <a:spcPct val="0"/>
        </a:spcBef>
        <a:spcAft>
          <a:spcPct val="0"/>
        </a:spcAft>
        <a:defRPr sz="3200">
          <a:solidFill>
            <a:schemeClr val="tx1"/>
          </a:solidFill>
          <a:latin typeface="Calibri" pitchFamily="34" charset="0"/>
          <a:ea typeface="新細明體" pitchFamily="18" charset="-120"/>
        </a:defRPr>
      </a:lvl6pPr>
      <a:lvl7pPr marL="914400" algn="l" rtl="0" fontAlgn="base">
        <a:spcBef>
          <a:spcPct val="0"/>
        </a:spcBef>
        <a:spcAft>
          <a:spcPct val="0"/>
        </a:spcAft>
        <a:defRPr sz="3200">
          <a:solidFill>
            <a:schemeClr val="tx1"/>
          </a:solidFill>
          <a:latin typeface="Calibri" pitchFamily="34" charset="0"/>
          <a:ea typeface="新細明體" pitchFamily="18" charset="-120"/>
        </a:defRPr>
      </a:lvl7pPr>
      <a:lvl8pPr marL="1371600" algn="l" rtl="0" fontAlgn="base">
        <a:spcBef>
          <a:spcPct val="0"/>
        </a:spcBef>
        <a:spcAft>
          <a:spcPct val="0"/>
        </a:spcAft>
        <a:defRPr sz="3200">
          <a:solidFill>
            <a:schemeClr val="tx1"/>
          </a:solidFill>
          <a:latin typeface="Calibri" pitchFamily="34" charset="0"/>
          <a:ea typeface="新細明體" pitchFamily="18" charset="-120"/>
        </a:defRPr>
      </a:lvl8pPr>
      <a:lvl9pPr marL="1828800" algn="l" rtl="0" fontAlgn="base">
        <a:spcBef>
          <a:spcPct val="0"/>
        </a:spcBef>
        <a:spcAft>
          <a:spcPct val="0"/>
        </a:spcAft>
        <a:defRPr sz="3200">
          <a:solidFill>
            <a:schemeClr val="tx1"/>
          </a:solidFill>
          <a:latin typeface="Calibri" pitchFamily="34" charset="0"/>
          <a:ea typeface="新細明體" pitchFamily="18" charset="-120"/>
        </a:defRPr>
      </a:lvl9pPr>
    </p:titleStyle>
    <p:bodyStyle>
      <a:lvl1pPr marL="457200" indent="-457200" algn="l" rtl="0" eaLnBrk="0" fontAlgn="base" hangingPunct="0">
        <a:spcBef>
          <a:spcPct val="20000"/>
        </a:spcBef>
        <a:spcAft>
          <a:spcPct val="0"/>
        </a:spcAft>
        <a:buFont typeface="Calibri" pitchFamily="34" charset="0"/>
        <a:buChar char="•"/>
        <a:defRPr sz="2000" b="1" kern="1200">
          <a:solidFill>
            <a:schemeClr val="tx1"/>
          </a:solidFill>
          <a:latin typeface="Calibri (Headings)"/>
          <a:ea typeface="+mn-ea"/>
          <a:cs typeface="+mn-cs"/>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4E13B7-E0FE-20AE-6A2E-DC7DB3704BDB}"/>
              </a:ext>
            </a:extLst>
          </p:cNvPr>
          <p:cNvSpPr txBox="1"/>
          <p:nvPr/>
        </p:nvSpPr>
        <p:spPr>
          <a:xfrm>
            <a:off x="1979712" y="4011910"/>
            <a:ext cx="5688632" cy="923330"/>
          </a:xfrm>
          <a:prstGeom prst="rect">
            <a:avLst/>
          </a:prstGeom>
          <a:noFill/>
        </p:spPr>
        <p:txBody>
          <a:bodyPr wrap="square" rtlCol="0">
            <a:spAutoFit/>
          </a:bodyPr>
          <a:lstStyle/>
          <a:p>
            <a:pPr algn="ctr"/>
            <a:r>
              <a:rPr lang="en-SG" b="1" dirty="0">
                <a:solidFill>
                  <a:schemeClr val="bg1"/>
                </a:solidFill>
                <a:latin typeface="Helvetica Neue CE 55 Roman" pitchFamily="82" charset="0"/>
              </a:rPr>
              <a:t>CORE SUBMISSION DOCUMENT</a:t>
            </a:r>
          </a:p>
          <a:p>
            <a:pPr algn="ctr"/>
            <a:r>
              <a:rPr lang="en-SG" b="1" dirty="0">
                <a:solidFill>
                  <a:schemeClr val="bg1"/>
                </a:solidFill>
                <a:latin typeface="Helvetica Neue CE 55 Roman" pitchFamily="82" charset="0"/>
              </a:rPr>
              <a:t>Track 3: Technology </a:t>
            </a:r>
          </a:p>
          <a:p>
            <a:pPr algn="ctr"/>
            <a:r>
              <a:rPr lang="en-SG" b="1" dirty="0">
                <a:solidFill>
                  <a:schemeClr val="bg1"/>
                </a:solidFill>
                <a:latin typeface="Helvetica Neue CE 55 Roman" pitchFamily="82" charset="0"/>
              </a:rPr>
              <a:t>(Category 37-40)</a:t>
            </a:r>
            <a:endParaRPr lang="en-GB" b="1" dirty="0">
              <a:solidFill>
                <a:schemeClr val="bg1"/>
              </a:solidFill>
              <a:latin typeface="Helvetica Neue CE 55 Roman" pitchFamily="82" charset="0"/>
            </a:endParaRPr>
          </a:p>
        </p:txBody>
      </p:sp>
    </p:spTree>
    <p:extLst>
      <p:ext uri="{BB962C8B-B14F-4D97-AF65-F5344CB8AC3E}">
        <p14:creationId xmlns:p14="http://schemas.microsoft.com/office/powerpoint/2010/main" val="3578738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sp>
        <p:nvSpPr>
          <p:cNvPr id="4100" name="Title 1">
            <a:extLst>
              <a:ext uri="{FF2B5EF4-FFF2-40B4-BE49-F238E27FC236}">
                <a16:creationId xmlns:a16="http://schemas.microsoft.com/office/drawing/2014/main" id="{202D74EE-20F5-7B89-AC6D-FA199F85ABE4}"/>
              </a:ext>
            </a:extLst>
          </p:cNvPr>
          <p:cNvSpPr txBox="1">
            <a:spLocks/>
          </p:cNvSpPr>
          <p:nvPr/>
        </p:nvSpPr>
        <p:spPr bwMode="auto">
          <a:xfrm>
            <a:off x="3995936" y="677569"/>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Judging Criteria</a:t>
            </a:r>
            <a:endParaRPr kumimoji="0" lang="zh-TW" altLang="en-US" sz="2500" b="1" dirty="0">
              <a:solidFill>
                <a:schemeClr val="bg1"/>
              </a:solidFill>
              <a:latin typeface="Helvetica Neue CE 55 Roman"/>
            </a:endParaRPr>
          </a:p>
        </p:txBody>
      </p:sp>
      <p:sp>
        <p:nvSpPr>
          <p:cNvPr id="2" name="TextBox 1">
            <a:extLst>
              <a:ext uri="{FF2B5EF4-FFF2-40B4-BE49-F238E27FC236}">
                <a16:creationId xmlns:a16="http://schemas.microsoft.com/office/drawing/2014/main" id="{22E23F18-ED6A-FCB2-0C56-633898CE1932}"/>
              </a:ext>
            </a:extLst>
          </p:cNvPr>
          <p:cNvSpPr txBox="1"/>
          <p:nvPr/>
        </p:nvSpPr>
        <p:spPr>
          <a:xfrm>
            <a:off x="107504" y="1131590"/>
            <a:ext cx="8889053" cy="553998"/>
          </a:xfrm>
          <a:prstGeom prst="rect">
            <a:avLst/>
          </a:prstGeom>
          <a:noFill/>
        </p:spPr>
        <p:txBody>
          <a:bodyPr wrap="square">
            <a:spAutoFit/>
          </a:bodyPr>
          <a:lstStyle/>
          <a:p>
            <a:r>
              <a:rPr lang="en-HK" sz="1000" dirty="0">
                <a:latin typeface="+mn-lt"/>
              </a:rPr>
              <a:t>Your entry will be evaluated on the following four key areas: Context / Challenge, Strategy, Execution, Results.</a:t>
            </a:r>
          </a:p>
          <a:p>
            <a:r>
              <a:rPr lang="en-HK" sz="1000" dirty="0">
                <a:latin typeface="+mn-lt"/>
              </a:rPr>
              <a:t>Here are some guiding pointers that judges will be looking out for. Please ensure your entry answers the points below for the various sections along with the guiding pointers in the respective categories.</a:t>
            </a:r>
          </a:p>
        </p:txBody>
      </p:sp>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1978709750"/>
              </p:ext>
            </p:extLst>
          </p:nvPr>
        </p:nvGraphicFramePr>
        <p:xfrm>
          <a:off x="179512" y="1661815"/>
          <a:ext cx="8856984" cy="3276600"/>
        </p:xfrm>
        <a:graphic>
          <a:graphicData uri="http://schemas.openxmlformats.org/drawingml/2006/table">
            <a:tbl>
              <a:tblPr firstRow="1" bandRow="1">
                <a:tableStyleId>{5940675A-B579-460E-94D1-54222C63F5DA}</a:tableStyleId>
              </a:tblPr>
              <a:tblGrid>
                <a:gridCol w="4415990">
                  <a:extLst>
                    <a:ext uri="{9D8B030D-6E8A-4147-A177-3AD203B41FA5}">
                      <a16:colId xmlns:a16="http://schemas.microsoft.com/office/drawing/2014/main" val="3076171189"/>
                    </a:ext>
                  </a:extLst>
                </a:gridCol>
                <a:gridCol w="4440994">
                  <a:extLst>
                    <a:ext uri="{9D8B030D-6E8A-4147-A177-3AD203B41FA5}">
                      <a16:colId xmlns:a16="http://schemas.microsoft.com/office/drawing/2014/main" val="876979760"/>
                    </a:ext>
                  </a:extLst>
                </a:gridCol>
              </a:tblGrid>
              <a:tr h="179852">
                <a:tc>
                  <a:txBody>
                    <a:bodyPr/>
                    <a:lstStyle/>
                    <a:p>
                      <a:r>
                        <a:rPr lang="en-HK" sz="1000" b="1" dirty="0"/>
                        <a:t>CHALLENGE &amp; OBJECTIVE – 10% </a:t>
                      </a:r>
                      <a:r>
                        <a:rPr lang="en-HK" sz="10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t>STRATEGIC INSIGHT &amp; PLANNING– 30% </a:t>
                      </a:r>
                      <a:r>
                        <a:rPr lang="en-HK" sz="1000" dirty="0"/>
                        <a:t>(Max. 500 words)</a:t>
                      </a:r>
                    </a:p>
                  </a:txBody>
                  <a:tcPr/>
                </a:tc>
                <a:extLst>
                  <a:ext uri="{0D108BD9-81ED-4DB2-BD59-A6C34878D82A}">
                    <a16:rowId xmlns:a16="http://schemas.microsoft.com/office/drawing/2014/main" val="1450760976"/>
                  </a:ext>
                </a:extLst>
              </a:tr>
              <a:tr h="1271488">
                <a:tc>
                  <a:txBody>
                    <a:bodyPr/>
                    <a:lstStyle/>
                    <a:p>
                      <a:pPr marL="285750" indent="-285750">
                        <a:buFont typeface="Arial" panose="020B0604020202020204" pitchFamily="34" charset="0"/>
                        <a:buChar char="•"/>
                      </a:pPr>
                      <a:r>
                        <a:rPr lang="en-US" sz="900" dirty="0"/>
                        <a:t>What specific campaign, measurement, creative, or operational hurdle required a technological solution (e.g., signal loss, frequency waste, slow </a:t>
                      </a:r>
                      <a:r>
                        <a:rPr lang="en-US" sz="900" dirty="0" err="1"/>
                        <a:t>optimisation</a:t>
                      </a:r>
                      <a:r>
                        <a:rPr lang="en-US" sz="900" dirty="0"/>
                        <a:t> cycles, fragmented reporting, low-quality leads)?</a:t>
                      </a:r>
                    </a:p>
                    <a:p>
                      <a:pPr marL="285750" indent="-285750">
                        <a:buFont typeface="Arial" panose="020B0604020202020204" pitchFamily="34" charset="0"/>
                        <a:buChar char="•"/>
                      </a:pPr>
                      <a:r>
                        <a:rPr lang="en-US" sz="900" dirty="0"/>
                        <a:t>What was the context and constraint (budget, timeline, channels, privacy/compliance limits, platform restrictions)?</a:t>
                      </a:r>
                    </a:p>
                    <a:p>
                      <a:pPr marL="285750" indent="-285750">
                        <a:buFont typeface="Arial" panose="020B0604020202020204" pitchFamily="34" charset="0"/>
                        <a:buChar char="•"/>
                      </a:pPr>
                      <a:r>
                        <a:rPr lang="en-US" sz="900" dirty="0"/>
                        <a:t>What were the defined objectives and success KPIs, and what baseline or “business-as-usual” approach would this replace?</a:t>
                      </a:r>
                    </a:p>
                  </a:txBody>
                  <a:tcPr/>
                </a:tc>
                <a:tc>
                  <a:txBody>
                    <a:bodyPr/>
                    <a:lstStyle/>
                    <a:p>
                      <a:pPr marL="285750" indent="-285750">
                        <a:buFont typeface="Arial" panose="020B0604020202020204" pitchFamily="34" charset="0"/>
                        <a:buChar char="•"/>
                      </a:pPr>
                      <a:r>
                        <a:rPr lang="en-US" sz="900" dirty="0"/>
                        <a:t>Why was this specific platform, tool, data set, or technical approach chosen over alternatives (build vs buy, platform A vs platform B, first-party vs contextual vs modeled signals)?</a:t>
                      </a:r>
                    </a:p>
                    <a:p>
                      <a:pPr marL="285750" indent="-285750">
                        <a:buFont typeface="Arial" panose="020B0604020202020204" pitchFamily="34" charset="0"/>
                        <a:buChar char="•"/>
                      </a:pPr>
                      <a:r>
                        <a:rPr lang="en-US" sz="900" dirty="0"/>
                        <a:t>How did the technology choice shape the broader campaign strategy (audience approach, channel mix, sequencing, creative versioning, bidding/</a:t>
                      </a:r>
                      <a:r>
                        <a:rPr lang="en-US" sz="900" dirty="0" err="1"/>
                        <a:t>optimisation</a:t>
                      </a:r>
                      <a:r>
                        <a:rPr lang="en-US" sz="900" dirty="0"/>
                        <a:t> logic)?</a:t>
                      </a:r>
                    </a:p>
                    <a:p>
                      <a:pPr marL="285750" indent="-285750">
                        <a:buFont typeface="Arial" panose="020B0604020202020204" pitchFamily="34" charset="0"/>
                        <a:buChar char="•"/>
                      </a:pPr>
                      <a:r>
                        <a:rPr lang="en-US" sz="900" dirty="0"/>
                        <a:t>What role did data play (inputs, quality, governance/consent, refresh cadence), and how did it improve decision-making?</a:t>
                      </a:r>
                    </a:p>
                    <a:p>
                      <a:pPr marL="285750" indent="-285750">
                        <a:buFont typeface="Arial" panose="020B0604020202020204" pitchFamily="34" charset="0"/>
                        <a:buChar char="•"/>
                      </a:pPr>
                      <a:r>
                        <a:rPr lang="en-US" sz="900" dirty="0"/>
                        <a:t>How did the approach account for current industry realities (privacy changes, cookie deprecation, identity constraints, brand safety, fraud, walled-garden measurement)?</a:t>
                      </a:r>
                    </a:p>
                  </a:txBody>
                  <a:tcPr/>
                </a:tc>
                <a:extLst>
                  <a:ext uri="{0D108BD9-81ED-4DB2-BD59-A6C34878D82A}">
                    <a16:rowId xmlns:a16="http://schemas.microsoft.com/office/drawing/2014/main" val="3090539130"/>
                  </a:ext>
                </a:extLst>
              </a:tr>
              <a:tr h="1943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t>EXECUTION &amp; OPTIMISATION – 30% </a:t>
                      </a:r>
                      <a:r>
                        <a:rPr lang="en-HK" sz="10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t>IMPACT &amp; BUSINESS VALUE – 30% </a:t>
                      </a:r>
                      <a:r>
                        <a:rPr lang="en-HK" sz="1000" dirty="0"/>
                        <a:t>(Max. 500 words)</a:t>
                      </a:r>
                    </a:p>
                  </a:txBody>
                  <a:tcPr/>
                </a:tc>
                <a:extLst>
                  <a:ext uri="{0D108BD9-81ED-4DB2-BD59-A6C34878D82A}">
                    <a16:rowId xmlns:a16="http://schemas.microsoft.com/office/drawing/2014/main" val="1876775309"/>
                  </a:ext>
                </a:extLst>
              </a:tr>
              <a:tr h="1403021">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latin typeface="Calibri" panose="020F0502020204030204" pitchFamily="34" charset="0"/>
                          <a:cs typeface="Calibri" panose="020F0502020204030204" pitchFamily="34" charset="0"/>
                        </a:rPr>
                        <a:t>How was the technology deployed in practice (setup steps, tagging, integrations, workflows, timelines, team roles, governance)?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latin typeface="Calibri" panose="020F0502020204030204" pitchFamily="34" charset="0"/>
                          <a:cs typeface="Calibri" panose="020F0502020204030204" pitchFamily="34" charset="0"/>
                        </a:rPr>
                        <a:t>How did it integrate with the media buy and/or creative delivery (DSP/ad server/CDP/clean room, dynamic creative, automation rules, deal IDs/PMPs, measurement pipelines)?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latin typeface="Calibri" panose="020F0502020204030204" pitchFamily="34" charset="0"/>
                          <a:cs typeface="Calibri" panose="020F0502020204030204" pitchFamily="34" charset="0"/>
                        </a:rPr>
                        <a:t>What operational excellence was demonstrated (QA, monitoring, </a:t>
                      </a:r>
                      <a:r>
                        <a:rPr lang="en-US" sz="900" dirty="0" err="1">
                          <a:latin typeface="Calibri" panose="020F0502020204030204" pitchFamily="34" charset="0"/>
                          <a:cs typeface="Calibri" panose="020F0502020204030204" pitchFamily="34" charset="0"/>
                        </a:rPr>
                        <a:t>optimisation</a:t>
                      </a:r>
                      <a:r>
                        <a:rPr lang="en-US" sz="900" dirty="0">
                          <a:latin typeface="Calibri" panose="020F0502020204030204" pitchFamily="34" charset="0"/>
                          <a:cs typeface="Calibri" panose="020F0502020204030204" pitchFamily="34" charset="0"/>
                        </a:rPr>
                        <a:t> cadence, troubleshooting, documentation, training/onboarding)?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latin typeface="Calibri" panose="020F0502020204030204" pitchFamily="34" charset="0"/>
                          <a:cs typeface="Calibri" panose="020F0502020204030204" pitchFamily="34" charset="0"/>
                        </a:rPr>
                        <a:t>What challenges were encountered during deployment (data matching, latency, creative approvals, API limits, reporting inconsistencies), and how were they resolved?</a:t>
                      </a:r>
                    </a:p>
                  </a:txBody>
                  <a:tcPr/>
                </a:tc>
                <a:tc>
                  <a:txBody>
                    <a:bodyPr/>
                    <a:lstStyle/>
                    <a:p>
                      <a:pPr marL="285750" indent="-285750">
                        <a:buFont typeface="Arial" panose="020B0604020202020204" pitchFamily="34" charset="0"/>
                        <a:buChar char="•"/>
                      </a:pPr>
                      <a:r>
                        <a:rPr lang="en-US" sz="900" dirty="0"/>
                        <a:t>What tangible business value did this provide to its users during the eligibility period?</a:t>
                      </a:r>
                    </a:p>
                    <a:p>
                      <a:pPr marL="285750" indent="-285750">
                        <a:buFont typeface="Arial" panose="020B0604020202020204" pitchFamily="34" charset="0"/>
                        <a:buChar char="•"/>
                      </a:pPr>
                      <a:r>
                        <a:rPr lang="en-US" sz="900" dirty="0"/>
                        <a:t>Provide evidence of impact using a specific client case study or aggregated platform data (e.g., workflow efficiency gains, improved match rates, yield uplift, or verifiable ROI).</a:t>
                      </a:r>
                    </a:p>
                    <a:p>
                      <a:pPr marL="285750" indent="-285750">
                        <a:buFont typeface="Arial" panose="020B0604020202020204" pitchFamily="34" charset="0"/>
                        <a:buChar char="•"/>
                      </a:pPr>
                      <a:r>
                        <a:rPr lang="en-US" sz="900" dirty="0"/>
                        <a:t>How has the adoption or scale of the product grown?</a:t>
                      </a:r>
                      <a:endParaRPr lang="en-HK" sz="900" dirty="0"/>
                    </a:p>
                  </a:txBody>
                  <a:tcPr/>
                </a:tc>
                <a:extLst>
                  <a:ext uri="{0D108BD9-81ED-4DB2-BD59-A6C34878D82A}">
                    <a16:rowId xmlns:a16="http://schemas.microsoft.com/office/drawing/2014/main" val="160702700"/>
                  </a:ext>
                </a:extLst>
              </a:tr>
            </a:tbl>
          </a:graphicData>
        </a:graphic>
      </p:graphicFrame>
    </p:spTree>
    <p:extLst>
      <p:ext uri="{BB962C8B-B14F-4D97-AF65-F5344CB8AC3E}">
        <p14:creationId xmlns:p14="http://schemas.microsoft.com/office/powerpoint/2010/main" val="4137232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p:cNvSpPr txBox="1">
            <a:spLocks/>
          </p:cNvSpPr>
          <p:nvPr/>
        </p:nvSpPr>
        <p:spPr bwMode="auto">
          <a:xfrm>
            <a:off x="4215210"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Entry Details</a:t>
            </a:r>
            <a:endParaRPr kumimoji="0" lang="zh-TW" altLang="en-US" sz="2500" b="1" dirty="0">
              <a:solidFill>
                <a:schemeClr val="bg1"/>
              </a:solidFill>
              <a:latin typeface="Helvetica Neue CE 55 Roman"/>
            </a:endParaRPr>
          </a:p>
        </p:txBody>
      </p:sp>
      <p:graphicFrame>
        <p:nvGraphicFramePr>
          <p:cNvPr id="3" name="Table 2">
            <a:extLst>
              <a:ext uri="{FF2B5EF4-FFF2-40B4-BE49-F238E27FC236}">
                <a16:creationId xmlns:a16="http://schemas.microsoft.com/office/drawing/2014/main" id="{45276398-47E6-9224-4B8F-5B18A3168800}"/>
              </a:ext>
            </a:extLst>
          </p:cNvPr>
          <p:cNvGraphicFramePr>
            <a:graphicFrameLocks noGrp="1"/>
          </p:cNvGraphicFramePr>
          <p:nvPr>
            <p:extLst>
              <p:ext uri="{D42A27DB-BD31-4B8C-83A1-F6EECF244321}">
                <p14:modId xmlns:p14="http://schemas.microsoft.com/office/powerpoint/2010/main" val="1590018347"/>
              </p:ext>
            </p:extLst>
          </p:nvPr>
        </p:nvGraphicFramePr>
        <p:xfrm>
          <a:off x="1115875" y="1832559"/>
          <a:ext cx="7056438" cy="2473093"/>
        </p:xfrm>
        <a:graphic>
          <a:graphicData uri="http://schemas.openxmlformats.org/drawingml/2006/table">
            <a:tbl>
              <a:tblPr firstRow="1" firstCol="1" lastRow="1" lastCol="1" bandRow="1" bandCol="1">
                <a:tableStyleId>{5C22544A-7EE6-4342-B048-85BDC9FD1C3A}</a:tableStyleId>
              </a:tblPr>
              <a:tblGrid>
                <a:gridCol w="2731771">
                  <a:extLst>
                    <a:ext uri="{9D8B030D-6E8A-4147-A177-3AD203B41FA5}">
                      <a16:colId xmlns:a16="http://schemas.microsoft.com/office/drawing/2014/main" val="510890683"/>
                    </a:ext>
                  </a:extLst>
                </a:gridCol>
                <a:gridCol w="4324667">
                  <a:extLst>
                    <a:ext uri="{9D8B030D-6E8A-4147-A177-3AD203B41FA5}">
                      <a16:colId xmlns:a16="http://schemas.microsoft.com/office/drawing/2014/main" val="3443599611"/>
                    </a:ext>
                  </a:extLst>
                </a:gridCol>
              </a:tblGrid>
              <a:tr h="333622">
                <a:tc>
                  <a:txBody>
                    <a:bodyPr/>
                    <a:lstStyle/>
                    <a:p>
                      <a:pPr marL="0" marR="160020" algn="l">
                        <a:lnSpc>
                          <a:spcPct val="115000"/>
                        </a:lnSpc>
                        <a:spcBef>
                          <a:spcPts val="0"/>
                        </a:spcBef>
                        <a:spcAft>
                          <a:spcPts val="0"/>
                        </a:spcAft>
                      </a:pPr>
                      <a:r>
                        <a:rPr lang="en-US" sz="1050" dirty="0">
                          <a:solidFill>
                            <a:schemeClr val="tx1"/>
                          </a:solidFill>
                          <a:effectLst/>
                          <a:latin typeface="+mn-lt"/>
                        </a:rPr>
                        <a:t>Name of Category </a:t>
                      </a:r>
                      <a:r>
                        <a:rPr lang="en-US" sz="1050" dirty="0">
                          <a:solidFill>
                            <a:schemeClr val="tx1"/>
                          </a:solidFill>
                          <a:effectLst/>
                          <a:latin typeface="+mn-lt"/>
                          <a:ea typeface="Calibri"/>
                          <a:cs typeface="Times New Roman"/>
                        </a:rPr>
                        <a:t>(Cat 37-40)</a:t>
                      </a:r>
                    </a:p>
                    <a:p>
                      <a:pPr marL="0" marR="160020" lvl="0" indent="0" algn="l" defTabSz="914400" rtl="0" eaLnBrk="1" fontAlgn="auto" latinLnBrk="0" hangingPunct="1">
                        <a:lnSpc>
                          <a:spcPct val="115000"/>
                        </a:lnSpc>
                        <a:spcBef>
                          <a:spcPts val="0"/>
                        </a:spcBef>
                        <a:spcAft>
                          <a:spcPts val="0"/>
                        </a:spcAft>
                        <a:buClrTx/>
                        <a:buSzTx/>
                        <a:buFontTx/>
                        <a:buNone/>
                        <a:tabLst/>
                        <a:defRPr/>
                      </a:pPr>
                      <a:r>
                        <a:rPr lang="en-US" sz="1050" dirty="0">
                          <a:solidFill>
                            <a:srgbClr val="FF0000"/>
                          </a:solidFill>
                          <a:effectLst/>
                          <a:latin typeface="+mn-lt"/>
                        </a:rPr>
                        <a:t>For Track 3 Categories only</a:t>
                      </a:r>
                      <a:endParaRPr lang="en-US" sz="105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7506654"/>
                  </a:ext>
                </a:extLst>
              </a:tr>
              <a:tr h="533794">
                <a:tc>
                  <a:txBody>
                    <a:bodyPr/>
                    <a:lstStyle/>
                    <a:p>
                      <a:pPr rtl="0"/>
                      <a:r>
                        <a:rPr lang="en-US" sz="1050" b="1" i="0" u="none" strike="noStrike" kern="1200" dirty="0">
                          <a:solidFill>
                            <a:schemeClr val="tx1"/>
                          </a:solidFill>
                          <a:effectLst/>
                          <a:latin typeface="+mn-lt"/>
                          <a:ea typeface="+mn-ea"/>
                          <a:cs typeface="+mn-cs"/>
                        </a:rPr>
                        <a:t>Name of Agency/Media Entity </a:t>
                      </a:r>
                      <a:r>
                        <a:rPr lang="en-US" sz="1050" b="0" i="0" u="none" strike="noStrike" kern="1200" dirty="0">
                          <a:solidFill>
                            <a:schemeClr val="tx1"/>
                          </a:solidFill>
                          <a:effectLst/>
                          <a:latin typeface="+mn-lt"/>
                          <a:ea typeface="+mn-ea"/>
                          <a:cs typeface="+mn-cs"/>
                        </a:rPr>
                        <a:t> </a:t>
                      </a:r>
                      <a:r>
                        <a:rPr lang="en-US" sz="800" b="0" i="0" u="none" strike="noStrike" kern="1200" dirty="0">
                          <a:solidFill>
                            <a:schemeClr val="tx1"/>
                          </a:solidFill>
                          <a:effectLst/>
                          <a:latin typeface="+mn-lt"/>
                          <a:ea typeface="+mn-ea"/>
                          <a:cs typeface="+mn-cs"/>
                        </a:rPr>
                        <a:t>(in collaboration/partnership with other entities, please indicate the lead entity, ex. Entity A (lead entity) + Entity B)</a:t>
                      </a:r>
                      <a:endParaRPr lang="en-US" sz="800" b="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p>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85740"/>
                  </a:ext>
                </a:extLst>
              </a:tr>
              <a:tr h="5009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mn-lt"/>
                        </a:rPr>
                        <a:t>Name of Technology Partner</a:t>
                      </a:r>
                    </a:p>
                    <a:p>
                      <a:pPr rtl="0"/>
                      <a:endParaRPr lang="en-US" sz="800" b="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4228257"/>
                  </a:ext>
                </a:extLst>
              </a:tr>
              <a:tr h="52734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Client </a:t>
                      </a:r>
                      <a:r>
                        <a:rPr lang="en-US" sz="1050" dirty="0" err="1">
                          <a:solidFill>
                            <a:schemeClr val="tx1"/>
                          </a:solidFill>
                          <a:effectLst/>
                          <a:latin typeface="+mn-lt"/>
                        </a:rPr>
                        <a:t>Organisation</a:t>
                      </a:r>
                      <a:endParaRPr lang="en-US" sz="1050" dirty="0">
                        <a:solidFill>
                          <a:schemeClr val="tx1"/>
                        </a:solidFill>
                        <a:effectLst/>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211141"/>
                  </a:ext>
                </a:extLst>
              </a:tr>
              <a:tr h="553768">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Campaign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4921778"/>
                  </a:ext>
                </a:extLst>
              </a:tr>
            </a:tbl>
          </a:graphicData>
        </a:graphic>
      </p:graphicFrame>
      <p:sp>
        <p:nvSpPr>
          <p:cNvPr id="2" name="TextBox 1">
            <a:extLst>
              <a:ext uri="{FF2B5EF4-FFF2-40B4-BE49-F238E27FC236}">
                <a16:creationId xmlns:a16="http://schemas.microsoft.com/office/drawing/2014/main" id="{93D687A5-244D-F26D-2604-9A7C9C66B5C6}"/>
              </a:ext>
            </a:extLst>
          </p:cNvPr>
          <p:cNvSpPr txBox="1"/>
          <p:nvPr/>
        </p:nvSpPr>
        <p:spPr>
          <a:xfrm>
            <a:off x="1072134" y="4282023"/>
            <a:ext cx="7561262" cy="646331"/>
          </a:xfrm>
          <a:prstGeom prst="rect">
            <a:avLst/>
          </a:prstGeom>
          <a:noFill/>
        </p:spPr>
        <p:txBody>
          <a:bodyPr wrap="square">
            <a:spAutoFit/>
          </a:bodyPr>
          <a:lstStyle/>
          <a:p>
            <a:r>
              <a:rPr lang="en-US" sz="1200" dirty="0">
                <a:latin typeface="+mn-lt"/>
              </a:rPr>
              <a:t>*Once you are ready to submit, please save this file as a .pdf version before uploading it.</a:t>
            </a:r>
          </a:p>
          <a:p>
            <a:r>
              <a:rPr lang="en-US" sz="1200" i="1" dirty="0">
                <a:latin typeface="+mn-lt"/>
              </a:rPr>
              <a:t>*Please take note that we will omit Limited, Ltd, Inc, Holdings and </a:t>
            </a:r>
            <a:r>
              <a:rPr lang="en-US" sz="1200" i="1" dirty="0" err="1">
                <a:latin typeface="+mn-lt"/>
              </a:rPr>
              <a:t>etc</a:t>
            </a:r>
            <a:r>
              <a:rPr lang="en-US" sz="1200" i="1" dirty="0">
                <a:latin typeface="+mn-lt"/>
              </a:rPr>
              <a:t> in order to follow our editorial design guidelines in all marketing collaterals </a:t>
            </a:r>
            <a:r>
              <a:rPr lang="en-US" sz="1200" i="1" dirty="0"/>
              <a:t>including trophy.</a:t>
            </a:r>
            <a:endParaRPr lang="en-US" sz="1200" dirty="0">
              <a:latin typeface="+mj-lt"/>
            </a:endParaRPr>
          </a:p>
        </p:txBody>
      </p:sp>
      <p:sp>
        <p:nvSpPr>
          <p:cNvPr id="7" name="TextBox 6">
            <a:extLst>
              <a:ext uri="{FF2B5EF4-FFF2-40B4-BE49-F238E27FC236}">
                <a16:creationId xmlns:a16="http://schemas.microsoft.com/office/drawing/2014/main" id="{8D150CD9-4450-1038-9FD0-834CBCA2A892}"/>
              </a:ext>
            </a:extLst>
          </p:cNvPr>
          <p:cNvSpPr txBox="1"/>
          <p:nvPr/>
        </p:nvSpPr>
        <p:spPr>
          <a:xfrm>
            <a:off x="1043781" y="1186228"/>
            <a:ext cx="7200627" cy="646331"/>
          </a:xfrm>
          <a:prstGeom prst="rect">
            <a:avLst/>
          </a:prstGeom>
          <a:noFill/>
        </p:spPr>
        <p:txBody>
          <a:bodyPr wrap="square">
            <a:spAutoFit/>
          </a:bodyPr>
          <a:lstStyle/>
          <a:p>
            <a:r>
              <a:rPr lang="en-HK" sz="1200" dirty="0">
                <a:latin typeface="+mn-lt"/>
              </a:rPr>
              <a:t>ATTENTION: Any specific information or content intended for judging purposes only must be clearly indicated in </a:t>
            </a:r>
            <a:r>
              <a:rPr lang="en-HK" sz="1200" dirty="0">
                <a:solidFill>
                  <a:srgbClr val="FF0000"/>
                </a:solidFill>
                <a:latin typeface="+mn-lt"/>
              </a:rPr>
              <a:t>Red</a:t>
            </a:r>
            <a:r>
              <a:rPr lang="en-HK" sz="1200" dirty="0">
                <a:latin typeface="+mn-lt"/>
              </a:rPr>
              <a:t>, or </a:t>
            </a:r>
            <a:r>
              <a:rPr lang="en-HK" sz="1200" dirty="0">
                <a:highlight>
                  <a:srgbClr val="FF0000"/>
                </a:highlight>
                <a:latin typeface="+mn-lt"/>
              </a:rPr>
              <a:t>highlighted in Red</a:t>
            </a:r>
            <a:r>
              <a:rPr lang="en-HK" sz="1200" dirty="0">
                <a:latin typeface="+mn-lt"/>
              </a:rPr>
              <a:t>. Marks will be deducted if the entry submission exceeds the outlined number of words allowed.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txBox="1">
            <a:spLocks/>
          </p:cNvSpPr>
          <p:nvPr/>
        </p:nvSpPr>
        <p:spPr bwMode="auto">
          <a:xfrm>
            <a:off x="4392366"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Entry Video</a:t>
            </a:r>
            <a:endParaRPr kumimoji="0" lang="zh-TW" altLang="en-US" sz="2500" b="1" dirty="0">
              <a:solidFill>
                <a:schemeClr val="bg1"/>
              </a:solidFill>
              <a:latin typeface="Helvetica Neue CE 55 Roman"/>
              <a:cs typeface="Arial" pitchFamily="34" charset="0"/>
            </a:endParaRPr>
          </a:p>
        </p:txBody>
      </p:sp>
      <p:sp>
        <p:nvSpPr>
          <p:cNvPr id="4100" name="TextBox 3"/>
          <p:cNvSpPr txBox="1">
            <a:spLocks noChangeArrowheads="1"/>
          </p:cNvSpPr>
          <p:nvPr/>
        </p:nvSpPr>
        <p:spPr bwMode="auto">
          <a:xfrm>
            <a:off x="607219" y="3861234"/>
            <a:ext cx="7929562" cy="954107"/>
          </a:xfrm>
          <a:prstGeom prst="rect">
            <a:avLst/>
          </a:prstGeom>
          <a:noFill/>
          <a:ln w="9525">
            <a:noFill/>
            <a:miter lim="800000"/>
            <a:headEnd/>
            <a:tailEnd/>
          </a:ln>
        </p:spPr>
        <p:txBody>
          <a:bodyPr>
            <a:spAutoFit/>
          </a:bodyPr>
          <a:lstStyle/>
          <a:p>
            <a:pPr algn="ctr">
              <a:defRPr/>
            </a:pPr>
            <a:r>
              <a:rPr lang="en-US" altLang="zh-TW" sz="1400" dirty="0">
                <a:solidFill>
                  <a:srgbClr val="FF0000"/>
                </a:solidFill>
                <a:latin typeface="+mj-lt"/>
              </a:rPr>
              <a:t>Maximum length of video is </a:t>
            </a:r>
            <a:r>
              <a:rPr lang="en-US" altLang="zh-TW" sz="1400" b="1" dirty="0">
                <a:solidFill>
                  <a:srgbClr val="FF0000"/>
                </a:solidFill>
                <a:latin typeface="+mj-lt"/>
              </a:rPr>
              <a:t>3 minutes</a:t>
            </a:r>
            <a:r>
              <a:rPr lang="en-US" altLang="zh-TW" sz="1400" dirty="0">
                <a:solidFill>
                  <a:srgbClr val="FF0000"/>
                </a:solidFill>
                <a:latin typeface="+mj-lt"/>
              </a:rPr>
              <a:t>.</a:t>
            </a:r>
          </a:p>
          <a:p>
            <a:pPr algn="ctr">
              <a:defRPr/>
            </a:pPr>
            <a:r>
              <a:rPr lang="en-US" altLang="zh-TW" sz="1400" b="1" dirty="0">
                <a:solidFill>
                  <a:srgbClr val="FF0000"/>
                </a:solidFill>
                <a:latin typeface="+mj-lt"/>
              </a:rPr>
              <a:t>Only ONE video (no longer than three minutes) </a:t>
            </a:r>
            <a:r>
              <a:rPr lang="en-US" altLang="zh-TW" sz="1400" dirty="0">
                <a:solidFill>
                  <a:srgbClr val="FF0000"/>
                </a:solidFill>
                <a:latin typeface="+mj-lt"/>
              </a:rPr>
              <a:t>is accepted for each entry. </a:t>
            </a:r>
          </a:p>
          <a:p>
            <a:pPr algn="ctr">
              <a:defRPr/>
            </a:pPr>
            <a:r>
              <a:rPr lang="en-US" altLang="zh-TW" sz="1400" b="1" dirty="0">
                <a:solidFill>
                  <a:srgbClr val="FF0000"/>
                </a:solidFill>
                <a:latin typeface="+mj-lt"/>
              </a:rPr>
              <a:t>Extra content will be deleted without notice. </a:t>
            </a:r>
            <a:br>
              <a:rPr lang="en-US" altLang="zh-TW" sz="1400" dirty="0">
                <a:solidFill>
                  <a:srgbClr val="FF0000"/>
                </a:solidFill>
                <a:latin typeface="+mj-lt"/>
              </a:rPr>
            </a:br>
            <a:r>
              <a:rPr lang="en-US" altLang="zh-TW" sz="1400" dirty="0">
                <a:solidFill>
                  <a:srgbClr val="FF0000"/>
                </a:solidFill>
                <a:latin typeface="+mj-lt"/>
              </a:rPr>
              <a:t>Please upload your video to YouTube and set the privacy settings to “unlisted”.</a:t>
            </a:r>
            <a:endParaRPr lang="zh-TW" altLang="en-US" sz="1400" dirty="0">
              <a:solidFill>
                <a:srgbClr val="FF0000"/>
              </a:solidFill>
              <a:latin typeface="+mj-lt"/>
            </a:endParaRPr>
          </a:p>
        </p:txBody>
      </p:sp>
      <p:sp>
        <p:nvSpPr>
          <p:cNvPr id="5" name="Title 1"/>
          <p:cNvSpPr txBox="1">
            <a:spLocks/>
          </p:cNvSpPr>
          <p:nvPr/>
        </p:nvSpPr>
        <p:spPr>
          <a:xfrm>
            <a:off x="899592" y="1282266"/>
            <a:ext cx="7056438" cy="2578968"/>
          </a:xfrm>
          <a:prstGeom prst="rect">
            <a:avLst/>
          </a:prstGeom>
          <a:ln w="19050">
            <a:solidFill>
              <a:schemeClr val="tx1">
                <a:lumMod val="50000"/>
                <a:lumOff val="50000"/>
                <a:alpha val="95000"/>
              </a:schemeClr>
            </a:solidFill>
          </a:ln>
        </p:spPr>
        <p:txBody>
          <a:bodyPr anchor="ctr"/>
          <a:lstStyle/>
          <a:p>
            <a:pPr algn="ctr" fontAlgn="auto">
              <a:spcAft>
                <a:spcPts val="0"/>
              </a:spcAft>
              <a:defRPr/>
            </a:pPr>
            <a:endParaRPr lang="en-US" altLang="zh-TW" sz="3600" dirty="0">
              <a:latin typeface="+mj-lt"/>
            </a:endParaRPr>
          </a:p>
          <a:p>
            <a:pPr algn="ctr" fontAlgn="auto">
              <a:spcAft>
                <a:spcPts val="0"/>
              </a:spcAft>
              <a:defRPr/>
            </a:pPr>
            <a:endParaRPr lang="en-US" altLang="zh-TW" sz="3600" dirty="0">
              <a:latin typeface="+mj-lt"/>
            </a:endParaRPr>
          </a:p>
          <a:p>
            <a:pPr algn="ctr" fontAlgn="auto">
              <a:spcAft>
                <a:spcPts val="0"/>
              </a:spcAft>
              <a:defRPr/>
            </a:pPr>
            <a:r>
              <a:rPr lang="en-US" altLang="zh-TW" sz="3600" dirty="0">
                <a:latin typeface="+mj-lt"/>
              </a:rPr>
              <a:t>Entry video link</a:t>
            </a:r>
          </a:p>
          <a:p>
            <a:pPr algn="ctr" fontAlgn="auto">
              <a:spcAft>
                <a:spcPts val="0"/>
              </a:spcAft>
              <a:defRPr/>
            </a:pPr>
            <a:r>
              <a:rPr lang="en-US" altLang="zh-TW" sz="1500" dirty="0">
                <a:latin typeface="+mj-lt"/>
              </a:rPr>
              <a:t>(optional but strongly recommended)</a:t>
            </a:r>
          </a:p>
          <a:p>
            <a:pPr algn="ctr" fontAlgn="auto">
              <a:spcAft>
                <a:spcPts val="0"/>
              </a:spcAft>
              <a:defRPr/>
            </a:pPr>
            <a:r>
              <a:rPr lang="en-US" altLang="zh-TW" sz="2000" dirty="0">
                <a:latin typeface="+mj-lt"/>
              </a:rPr>
              <a:t>Password (if any):</a:t>
            </a:r>
          </a:p>
          <a:p>
            <a:pPr algn="ctr" fontAlgn="auto">
              <a:spcAft>
                <a:spcPts val="0"/>
              </a:spcAft>
              <a:defRPr/>
            </a:pPr>
            <a:endParaRPr lang="en-US" altLang="zh-TW" sz="2000" dirty="0">
              <a:latin typeface="+mj-lt"/>
            </a:endParaRPr>
          </a:p>
          <a:p>
            <a:pPr algn="ctr">
              <a:defRPr/>
            </a:pPr>
            <a:br>
              <a:rPr lang="en-US" altLang="zh-TW" sz="2000" dirty="0">
                <a:latin typeface="+mj-lt"/>
              </a:rPr>
            </a:br>
            <a:endParaRPr lang="zh-TW" altLang="en-US" sz="2000" dirty="0">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txBox="1">
            <a:spLocks/>
          </p:cNvSpPr>
          <p:nvPr/>
        </p:nvSpPr>
        <p:spPr bwMode="auto">
          <a:xfrm>
            <a:off x="3419872" y="673373"/>
            <a:ext cx="7561262" cy="530225"/>
          </a:xfrm>
          <a:prstGeom prst="rect">
            <a:avLst/>
          </a:prstGeom>
          <a:noFill/>
          <a:ln w="9525">
            <a:noFill/>
            <a:miter lim="800000"/>
            <a:headEnd/>
            <a:tailEnd/>
          </a:ln>
        </p:spPr>
        <p:txBody>
          <a:bodyPr anchor="ctr"/>
          <a:lstStyle/>
          <a:p>
            <a:r>
              <a:rPr lang="en-US" altLang="zh-TW" sz="2500" b="1" dirty="0">
                <a:solidFill>
                  <a:schemeClr val="bg1"/>
                </a:solidFill>
                <a:latin typeface="Helvetica Neue CE 55 Roman"/>
              </a:rPr>
              <a:t>Challenge &amp; Objective – 10%</a:t>
            </a:r>
            <a:endParaRPr kumimoji="0" lang="zh-TW" altLang="en-US" sz="2500" b="1" dirty="0">
              <a:solidFill>
                <a:schemeClr val="bg1"/>
              </a:solidFill>
              <a:latin typeface="Helvetica Neue CE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304331288"/>
              </p:ext>
            </p:extLst>
          </p:nvPr>
        </p:nvGraphicFramePr>
        <p:xfrm>
          <a:off x="107504" y="1419622"/>
          <a:ext cx="8928992" cy="3446707"/>
        </p:xfrm>
        <a:graphic>
          <a:graphicData uri="http://schemas.openxmlformats.org/drawingml/2006/table">
            <a:tbl>
              <a:tblPr firstRow="1" bandRow="1">
                <a:tableStyleId>{5C22544A-7EE6-4342-B048-85BDC9FD1C3A}</a:tableStyleId>
              </a:tblPr>
              <a:tblGrid>
                <a:gridCol w="4464496">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400260">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Start Date: </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End Date: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011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Target Audience: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Budget (HKD):</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36840">
                <a:tc gridSpan="2">
                  <a:txBody>
                    <a:bodyPr/>
                    <a:lstStyle/>
                    <a:p>
                      <a:pPr marL="457200" indent="-457200">
                        <a:spcBef>
                          <a:spcPct val="20000"/>
                        </a:spcBef>
                        <a:defRPr/>
                      </a:pPr>
                      <a:r>
                        <a:rPr kumimoji="0" lang="en-US" altLang="zh-TW" sz="1400" dirty="0"/>
                        <a:t>Key Objectives:</a:t>
                      </a:r>
                    </a:p>
                    <a:p>
                      <a:pPr marL="457200" indent="-457200">
                        <a:spcBef>
                          <a:spcPct val="20000"/>
                        </a:spcBef>
                        <a:defRPr/>
                      </a:pPr>
                      <a:endParaRPr kumimoji="0" lang="en-US" altLang="zh-TW" sz="1500" dirty="0"/>
                    </a:p>
                    <a:p>
                      <a:pPr marL="457200" indent="-457200">
                        <a:spcBef>
                          <a:spcPct val="20000"/>
                        </a:spcBef>
                        <a:defRPr/>
                      </a:pPr>
                      <a:r>
                        <a:rPr kumimoji="0" lang="en-US" altLang="zh-TW" sz="1400" dirty="0"/>
                        <a:t>Market Challenge: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TW" altLang="en-US" dirty="0"/>
                    </a:p>
                  </a:txBody>
                  <a:tcP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5" name="Rectangle 4"/>
          <p:cNvSpPr/>
          <p:nvPr/>
        </p:nvSpPr>
        <p:spPr>
          <a:xfrm>
            <a:off x="0" y="1203598"/>
            <a:ext cx="4921025" cy="350609"/>
          </a:xfrm>
          <a:prstGeom prst="rect">
            <a:avLst/>
          </a:prstGeom>
        </p:spPr>
        <p:txBody>
          <a:bodyPr wrap="square">
            <a:spAutoFit/>
          </a:bodyPr>
          <a:lstStyle/>
          <a:p>
            <a:pPr marL="457200" indent="-457200" fontAlgn="auto">
              <a:lnSpc>
                <a:spcPts val="1000"/>
              </a:lnSpc>
              <a:spcBef>
                <a:spcPts val="0"/>
              </a:spcBef>
              <a:spcAft>
                <a:spcPts val="0"/>
              </a:spcAft>
              <a:defRPr/>
            </a:pPr>
            <a:r>
              <a:rPr kumimoji="0" lang="en-US" altLang="zh-TW" sz="1100" b="1" u="sng" dirty="0">
                <a:solidFill>
                  <a:schemeClr val="tx1">
                    <a:lumMod val="65000"/>
                    <a:lumOff val="35000"/>
                  </a:schemeClr>
                </a:solidFill>
                <a:latin typeface="+mn-lt"/>
                <a:ea typeface="+mn-ea"/>
              </a:rPr>
              <a:t>Challenge &amp; Objective (10%) Max. 500 Words</a:t>
            </a:r>
            <a:r>
              <a:rPr lang="en-US"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000" b="1" u="sng" dirty="0">
              <a:solidFill>
                <a:schemeClr val="tx1">
                  <a:lumMod val="65000"/>
                  <a:lumOff val="35000"/>
                </a:schemeClr>
              </a:solidFill>
              <a:latin typeface="+mn-lt"/>
              <a:ea typeface="+mn-ea"/>
            </a:endParaRPr>
          </a:p>
          <a:p>
            <a:pPr>
              <a:lnSpc>
                <a:spcPts val="1000"/>
              </a:lnSpc>
              <a:spcBef>
                <a:spcPts val="0"/>
              </a:spcBef>
              <a:spcAft>
                <a:spcPts val="0"/>
              </a:spcAft>
              <a:defRPr/>
            </a:pPr>
            <a:endParaRPr lang="en-US" sz="1000" b="1"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F9307-D84E-337C-AA86-55952E3CC0C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9EA210-7DC7-475A-99A1-6A44070B785A}"/>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Strategic Insight &amp; Planning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030D138-8CF3-BDD1-92D6-82A237BF3747}"/>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Strategic Insight &amp; Planning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C439ABA4-C9C2-A789-B36B-038D5240404C}"/>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37EDCD58-1C69-0221-8455-3693CEA2B552}"/>
              </a:ext>
            </a:extLst>
          </p:cNvPr>
          <p:cNvGraphicFramePr>
            <a:graphicFrameLocks noGrp="1"/>
          </p:cNvGraphicFramePr>
          <p:nvPr>
            <p:extLst>
              <p:ext uri="{D42A27DB-BD31-4B8C-83A1-F6EECF244321}">
                <p14:modId xmlns:p14="http://schemas.microsoft.com/office/powerpoint/2010/main" val="2287174326"/>
              </p:ext>
            </p:extLst>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8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555C1-0F69-F89F-145E-B56F671E967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752DBC-BA39-7818-86AB-EAFB792D1787}"/>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Execution &amp; </a:t>
            </a:r>
            <a:r>
              <a:rPr kumimoji="0" lang="en-US" altLang="zh-TW" sz="2500" b="1" dirty="0" err="1">
                <a:solidFill>
                  <a:schemeClr val="bg1"/>
                </a:solidFill>
                <a:latin typeface="Helvetica Neue CE 55 Roman"/>
                <a:cs typeface="Arial" pitchFamily="34" charset="0"/>
              </a:rPr>
              <a:t>Optimisaton</a:t>
            </a:r>
            <a:r>
              <a:rPr kumimoji="0" lang="en-US" altLang="zh-TW" sz="2500" b="1" dirty="0">
                <a:solidFill>
                  <a:schemeClr val="bg1"/>
                </a:solidFill>
                <a:latin typeface="Helvetica Neue CE 55 Roman"/>
                <a:cs typeface="Arial" pitchFamily="34" charset="0"/>
              </a:rPr>
              <a:t>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9F0BB1A-D059-95BD-6340-2172D65A3F2F}"/>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Execution &amp; </a:t>
            </a:r>
            <a:r>
              <a:rPr kumimoji="0" lang="en-US" altLang="zh-TW" sz="1100" b="1" u="sng" dirty="0" err="1">
                <a:solidFill>
                  <a:schemeClr val="tx1">
                    <a:lumMod val="65000"/>
                    <a:lumOff val="35000"/>
                  </a:schemeClr>
                </a:solidFill>
                <a:latin typeface="+mn-lt"/>
                <a:ea typeface="+mn-ea"/>
              </a:rPr>
              <a:t>Optimisaton</a:t>
            </a:r>
            <a:r>
              <a:rPr kumimoji="0" lang="en-US" altLang="zh-TW" sz="1100" b="1" u="sng" dirty="0">
                <a:solidFill>
                  <a:schemeClr val="tx1">
                    <a:lumMod val="65000"/>
                    <a:lumOff val="35000"/>
                  </a:schemeClr>
                </a:solidFill>
                <a:latin typeface="+mn-lt"/>
                <a:ea typeface="+mn-ea"/>
              </a:rPr>
              <a:t> (30%) Max. 500 Words</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21BF1AEA-32CC-90E3-8F31-9125CD196680}"/>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E9F837DC-E375-13B1-5EB4-4BCE6540746C}"/>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266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4A41-AA66-1CBF-243E-023DA2E27A7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F6A4D5D-B8AE-9756-D545-0F319E7B5CCD}"/>
              </a:ext>
            </a:extLst>
          </p:cNvPr>
          <p:cNvSpPr txBox="1">
            <a:spLocks/>
          </p:cNvSpPr>
          <p:nvPr/>
        </p:nvSpPr>
        <p:spPr bwMode="auto">
          <a:xfrm>
            <a:off x="3275856" y="645721"/>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Impact &amp; Business Value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0F5A13B1-001A-B159-8CB8-080C6E6C44EA}"/>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Impact &amp; Business Value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828EA0C7-3754-40EA-D672-691B269097F9}"/>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5677883D-C355-F5A8-08FB-3E706ADDEF70}"/>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0855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20856-FF4D-2C4B-2207-B385DA91F451}"/>
            </a:ext>
          </a:extLst>
        </p:cNvPr>
        <p:cNvGrpSpPr/>
        <p:nvPr/>
      </p:nvGrpSpPr>
      <p:grpSpPr>
        <a:xfrm>
          <a:off x="0" y="0"/>
          <a:ext cx="0" cy="0"/>
          <a:chOff x="0" y="0"/>
          <a:chExt cx="0" cy="0"/>
        </a:xfrm>
      </p:grpSpPr>
      <p:sp>
        <p:nvSpPr>
          <p:cNvPr id="13314" name="Title 1">
            <a:extLst>
              <a:ext uri="{FF2B5EF4-FFF2-40B4-BE49-F238E27FC236}">
                <a16:creationId xmlns:a16="http://schemas.microsoft.com/office/drawing/2014/main" id="{339A1B57-5469-0295-420A-21CD77A32F07}"/>
              </a:ext>
            </a:extLst>
          </p:cNvPr>
          <p:cNvSpPr txBox="1">
            <a:spLocks/>
          </p:cNvSpPr>
          <p:nvPr/>
        </p:nvSpPr>
        <p:spPr bwMode="auto">
          <a:xfrm>
            <a:off x="179388" y="96838"/>
            <a:ext cx="7561262" cy="530225"/>
          </a:xfrm>
          <a:prstGeom prst="rect">
            <a:avLst/>
          </a:prstGeom>
          <a:noFill/>
          <a:ln w="9525">
            <a:noFill/>
            <a:miter lim="800000"/>
            <a:headEnd/>
            <a:tailEnd/>
          </a:ln>
        </p:spPr>
        <p:txBody>
          <a:bodyPr anchor="ctr"/>
          <a:lstStyle/>
          <a:p>
            <a:endParaRPr kumimoji="0" lang="zh-TW" altLang="en-US" sz="3200" b="1" dirty="0">
              <a:latin typeface="+mj-lt"/>
            </a:endParaRPr>
          </a:p>
        </p:txBody>
      </p:sp>
      <p:graphicFrame>
        <p:nvGraphicFramePr>
          <p:cNvPr id="8" name="Table 7">
            <a:extLst>
              <a:ext uri="{FF2B5EF4-FFF2-40B4-BE49-F238E27FC236}">
                <a16:creationId xmlns:a16="http://schemas.microsoft.com/office/drawing/2014/main" id="{23F3A4FA-08DC-8BCD-3E61-99B2F1A7FD81}"/>
              </a:ext>
            </a:extLst>
          </p:cNvPr>
          <p:cNvGraphicFramePr>
            <a:graphicFrameLocks noGrp="1"/>
          </p:cNvGraphicFramePr>
          <p:nvPr>
            <p:extLst>
              <p:ext uri="{D42A27DB-BD31-4B8C-83A1-F6EECF244321}">
                <p14:modId xmlns:p14="http://schemas.microsoft.com/office/powerpoint/2010/main" val="2792326203"/>
              </p:ext>
            </p:extLst>
          </p:nvPr>
        </p:nvGraphicFramePr>
        <p:xfrm>
          <a:off x="228600" y="1059582"/>
          <a:ext cx="8686800" cy="3312368"/>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3312368">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r>
                        <a:rPr lang="en-US" sz="1200" b="1" kern="1200" dirty="0">
                          <a:solidFill>
                            <a:schemeClr val="tx1"/>
                          </a:solidFill>
                          <a:latin typeface="Helvetica CE 45 Light" pitchFamily="82" charset="0"/>
                          <a:ea typeface="+mn-ea"/>
                          <a:cs typeface="+mn-cs"/>
                        </a:rPr>
                        <a:t>DECLARATION </a:t>
                      </a:r>
                    </a:p>
                    <a:p>
                      <a:r>
                        <a:rPr lang="en-US" sz="1200" b="1" kern="1200" dirty="0">
                          <a:solidFill>
                            <a:schemeClr val="tx1"/>
                          </a:solidFill>
                          <a:latin typeface="Helvetica CE 45 Light" pitchFamily="82" charset="0"/>
                          <a:ea typeface="+mn-ea"/>
                          <a:cs typeface="+mn-cs"/>
                        </a:rPr>
                        <a:t> </a:t>
                      </a:r>
                    </a:p>
                    <a:p>
                      <a:r>
                        <a:rPr lang="en-US" sz="1200" b="1" kern="1200" dirty="0">
                          <a:solidFill>
                            <a:schemeClr val="tx1"/>
                          </a:solidFill>
                          <a:latin typeface="Helvetica CE 45 Light" pitchFamily="82" charset="0"/>
                          <a:ea typeface="+mn-ea"/>
                          <a:cs typeface="+mn-cs"/>
                          <a:sym typeface="Wingdings 2"/>
                        </a:rPr>
                        <a:t></a:t>
                      </a:r>
                      <a:r>
                        <a:rPr lang="en-US" sz="1200" b="0" kern="1200" dirty="0">
                          <a:solidFill>
                            <a:schemeClr val="tx1"/>
                          </a:solidFill>
                          <a:latin typeface="Helvetica CE 45 Light" pitchFamily="82" charset="0"/>
                          <a:ea typeface="+mn-ea"/>
                          <a:cs typeface="+mn-cs"/>
                        </a:rPr>
                        <a:t> </a:t>
                      </a:r>
                      <a:r>
                        <a:rPr lang="en-US" sz="1200" b="0" i="0" kern="1200" dirty="0">
                          <a:solidFill>
                            <a:schemeClr val="tx1"/>
                          </a:solidFill>
                          <a:latin typeface="Helvetica CE 45 Light" pitchFamily="8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Helvetica CE 45 Light" pitchFamily="82" charset="0"/>
                        <a:ea typeface="+mn-ea"/>
                        <a:cs typeface="+mn-cs"/>
                      </a:endParaRPr>
                    </a:p>
                    <a:p>
                      <a:pPr algn="ctr"/>
                      <a:r>
                        <a:rPr lang="en-AU" sz="1200" b="1" kern="1200" dirty="0">
                          <a:solidFill>
                            <a:schemeClr val="tx1"/>
                          </a:solidFill>
                          <a:latin typeface="Helvetica CE 45 Light" pitchFamily="82" charset="0"/>
                          <a:ea typeface="+mn-ea"/>
                          <a:cs typeface="+mn-cs"/>
                        </a:rPr>
                        <a:t>-THE END- </a:t>
                      </a:r>
                      <a:endParaRPr lang="en-US" sz="1200" b="1" kern="1200" dirty="0">
                        <a:solidFill>
                          <a:schemeClr val="tx1"/>
                        </a:solidFill>
                        <a:latin typeface="Helvetica CE 45 Light" pitchFamily="82" charset="0"/>
                        <a:ea typeface="+mn-ea"/>
                        <a:cs typeface="+mn-cs"/>
                      </a:endParaRPr>
                    </a:p>
                  </a:txBody>
                  <a:tcPr marT="34290" marB="3429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08724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4130</TotalTime>
  <Words>878</Words>
  <Application>Microsoft Office PowerPoint</Application>
  <PresentationFormat>On-screen Show (16:9)</PresentationFormat>
  <Paragraphs>77</Paragraphs>
  <Slides>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Calibri (Headings)</vt:lpstr>
      <vt:lpstr>Helvetica CE 45 Light</vt:lpstr>
      <vt:lpstr>Helvetica Neue CE 55 Roman</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Owner</dc:creator>
  <cp:lastModifiedBy>Selina Kwok</cp:lastModifiedBy>
  <cp:revision>314</cp:revision>
  <dcterms:created xsi:type="dcterms:W3CDTF">2014-03-11T07:45:04Z</dcterms:created>
  <dcterms:modified xsi:type="dcterms:W3CDTF">2026-03-27T10:07:13Z</dcterms:modified>
</cp:coreProperties>
</file>