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67" r:id="rId3"/>
    <p:sldId id="259" r:id="rId4"/>
    <p:sldId id="266" r:id="rId5"/>
    <p:sldId id="260" r:id="rId6"/>
    <p:sldId id="261" r:id="rId7"/>
    <p:sldId id="262" r:id="rId8"/>
    <p:sldId id="265" r:id="rId9"/>
    <p:sldId id="264" r:id="rId10"/>
    <p:sldId id="263" r:id="rId1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15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7528"/>
    <p:restoredTop sz="94648"/>
  </p:normalViewPr>
  <p:slideViewPr>
    <p:cSldViewPr>
      <p:cViewPr varScale="1">
        <p:scale>
          <a:sx n="143" d="100"/>
          <a:sy n="143" d="100"/>
        </p:scale>
        <p:origin x="282" y="11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3B4EE3-ECEA-C242-845D-2BC1C3F9E94E}" type="datetimeFigureOut">
              <a:rPr lang="en-US" smtClean="0"/>
              <a:pPr/>
              <a:t>9/3/2024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1B98A9-6A52-9349-91A7-D6CDA629B332}" type="slidenum">
              <a:rPr lang="en-US" smtClean="0"/>
              <a:pPr/>
              <a:t>‹#›</a:t>
            </a:fld>
            <a:endParaRPr lang="en-US"/>
          </a:p>
        </p:txBody>
      </p:sp>
    </p:spTree>
    <p:extLst>
      <p:ext uri="{BB962C8B-B14F-4D97-AF65-F5344CB8AC3E}">
        <p14:creationId xmlns:p14="http://schemas.microsoft.com/office/powerpoint/2010/main" val="3343648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10</a:t>
            </a:fld>
            <a:endParaRPr lang="en-US"/>
          </a:p>
        </p:txBody>
      </p:sp>
    </p:spTree>
    <p:extLst>
      <p:ext uri="{BB962C8B-B14F-4D97-AF65-F5344CB8AC3E}">
        <p14:creationId xmlns:p14="http://schemas.microsoft.com/office/powerpoint/2010/main" val="29267295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2</a:t>
            </a:fld>
            <a:endParaRPr lang="en-US"/>
          </a:p>
        </p:txBody>
      </p:sp>
    </p:spTree>
    <p:extLst>
      <p:ext uri="{BB962C8B-B14F-4D97-AF65-F5344CB8AC3E}">
        <p14:creationId xmlns:p14="http://schemas.microsoft.com/office/powerpoint/2010/main" val="119428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4</a:t>
            </a:fld>
            <a:endParaRPr lang="en-US"/>
          </a:p>
        </p:txBody>
      </p:sp>
    </p:spTree>
    <p:extLst>
      <p:ext uri="{BB962C8B-B14F-4D97-AF65-F5344CB8AC3E}">
        <p14:creationId xmlns:p14="http://schemas.microsoft.com/office/powerpoint/2010/main" val="20352079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5</a:t>
            </a:fld>
            <a:endParaRPr lang="en-US"/>
          </a:p>
        </p:txBody>
      </p:sp>
    </p:spTree>
    <p:extLst>
      <p:ext uri="{BB962C8B-B14F-4D97-AF65-F5344CB8AC3E}">
        <p14:creationId xmlns:p14="http://schemas.microsoft.com/office/powerpoint/2010/main" val="13222173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6</a:t>
            </a:fld>
            <a:endParaRPr lang="en-US"/>
          </a:p>
        </p:txBody>
      </p:sp>
    </p:spTree>
    <p:extLst>
      <p:ext uri="{BB962C8B-B14F-4D97-AF65-F5344CB8AC3E}">
        <p14:creationId xmlns:p14="http://schemas.microsoft.com/office/powerpoint/2010/main" val="18895574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7</a:t>
            </a:fld>
            <a:endParaRPr lang="en-US"/>
          </a:p>
        </p:txBody>
      </p:sp>
    </p:spTree>
    <p:extLst>
      <p:ext uri="{BB962C8B-B14F-4D97-AF65-F5344CB8AC3E}">
        <p14:creationId xmlns:p14="http://schemas.microsoft.com/office/powerpoint/2010/main" val="7957008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8</a:t>
            </a:fld>
            <a:endParaRPr lang="en-US"/>
          </a:p>
        </p:txBody>
      </p:sp>
    </p:spTree>
    <p:extLst>
      <p:ext uri="{BB962C8B-B14F-4D97-AF65-F5344CB8AC3E}">
        <p14:creationId xmlns:p14="http://schemas.microsoft.com/office/powerpoint/2010/main" val="10003766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9</a:t>
            </a:fld>
            <a:endParaRPr lang="en-US"/>
          </a:p>
        </p:txBody>
      </p:sp>
    </p:spTree>
    <p:extLst>
      <p:ext uri="{BB962C8B-B14F-4D97-AF65-F5344CB8AC3E}">
        <p14:creationId xmlns:p14="http://schemas.microsoft.com/office/powerpoint/2010/main" val="9730450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9/3/2024</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awards.marketing-interactive.com/pr-awards/entry-submission/"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9FA8D16-BEB5-9D45-9D90-A4FB295590E3}"/>
              </a:ext>
            </a:extLst>
          </p:cNvPr>
          <p:cNvSpPr txBox="1"/>
          <p:nvPr/>
        </p:nvSpPr>
        <p:spPr>
          <a:xfrm>
            <a:off x="3088971" y="4155926"/>
            <a:ext cx="2966057" cy="307777"/>
          </a:xfrm>
          <a:prstGeom prst="rect">
            <a:avLst/>
          </a:prstGeom>
          <a:noFill/>
        </p:spPr>
        <p:txBody>
          <a:bodyPr wrap="square" rtlCol="0">
            <a:spAutoFit/>
          </a:bodyPr>
          <a:lstStyle/>
          <a:p>
            <a:pPr algn="ctr"/>
            <a:r>
              <a:rPr lang="en-US" sz="1400" dirty="0">
                <a:solidFill>
                  <a:schemeClr val="bg1"/>
                </a:solidFill>
                <a:latin typeface="Helvetica CE 45 Light" pitchFamily="82" charset="0"/>
                <a:ea typeface="Helvetica Neue" panose="02000503000000020004" pitchFamily="2" charset="0"/>
                <a:cs typeface="Helvetica Neue" panose="02000503000000020004" pitchFamily="2" charset="0"/>
              </a:rPr>
              <a:t>CORE SUBMISSION DOCUMENT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92248363-1F93-3441-8DFF-096C598C0D7F}"/>
              </a:ext>
            </a:extLst>
          </p:cNvPr>
          <p:cNvGraphicFramePr>
            <a:graphicFrameLocks noGrp="1"/>
          </p:cNvGraphicFramePr>
          <p:nvPr>
            <p:extLst>
              <p:ext uri="{D42A27DB-BD31-4B8C-83A1-F6EECF244321}">
                <p14:modId xmlns:p14="http://schemas.microsoft.com/office/powerpoint/2010/main" val="931559623"/>
              </p:ext>
            </p:extLst>
          </p:nvPr>
        </p:nvGraphicFramePr>
        <p:xfrm>
          <a:off x="143508" y="1275606"/>
          <a:ext cx="8856984" cy="3095601"/>
        </p:xfrm>
        <a:graphic>
          <a:graphicData uri="http://schemas.openxmlformats.org/drawingml/2006/table">
            <a:tbl>
              <a:tblPr firstRow="1" bandRow="1">
                <a:tableStyleId>{5C22544A-7EE6-4342-B048-85BDC9FD1C3A}</a:tableStyleId>
              </a:tblPr>
              <a:tblGrid>
                <a:gridCol w="8856984">
                  <a:extLst>
                    <a:ext uri="{9D8B030D-6E8A-4147-A177-3AD203B41FA5}">
                      <a16:colId xmlns:a16="http://schemas.microsoft.com/office/drawing/2014/main" val="20000"/>
                    </a:ext>
                  </a:extLst>
                </a:gridCol>
              </a:tblGrid>
              <a:tr h="3095601">
                <a:tc>
                  <a:txBody>
                    <a:bodyPr/>
                    <a:lstStyle/>
                    <a:p>
                      <a:endParaRPr lang="en-US" sz="1600" b="1" kern="1200" dirty="0">
                        <a:solidFill>
                          <a:schemeClr val="tx1"/>
                        </a:solidFill>
                        <a:latin typeface="Helvetica CE 55 Roman" panose="02000503040000020004" pitchFamily="2" charset="0"/>
                        <a:ea typeface="+mn-ea"/>
                        <a:cs typeface="+mn-cs"/>
                      </a:endParaRPr>
                    </a:p>
                    <a:p>
                      <a:endParaRPr lang="en-US" sz="1600" b="1" kern="1200" dirty="0">
                        <a:solidFill>
                          <a:schemeClr val="tx1"/>
                        </a:solidFill>
                        <a:latin typeface="Helvetica CE 55 Roman" panose="02000503040000020004" pitchFamily="2" charset="0"/>
                        <a:ea typeface="+mn-ea"/>
                        <a:cs typeface="+mn-cs"/>
                      </a:endParaRPr>
                    </a:p>
                    <a:p>
                      <a:endParaRPr lang="en-US" sz="1600" b="1" kern="1200" dirty="0">
                        <a:solidFill>
                          <a:schemeClr val="tx1"/>
                        </a:solidFill>
                        <a:latin typeface="Helvetica CE 55 Roman" panose="02000503040000020004" pitchFamily="2" charset="0"/>
                        <a:ea typeface="+mn-ea"/>
                        <a:cs typeface="+mn-cs"/>
                      </a:endParaRPr>
                    </a:p>
                    <a:p>
                      <a:r>
                        <a:rPr lang="en-US" sz="1200" b="1" kern="1200" dirty="0">
                          <a:solidFill>
                            <a:schemeClr val="tx1"/>
                          </a:solidFill>
                          <a:latin typeface="Helvetica CE 55 Roman" panose="02000503040000020004" pitchFamily="2" charset="0"/>
                          <a:ea typeface="+mn-ea"/>
                          <a:cs typeface="+mn-cs"/>
                        </a:rPr>
                        <a:t>DECLARATION </a:t>
                      </a:r>
                    </a:p>
                    <a:p>
                      <a:r>
                        <a:rPr lang="en-US" sz="1200" b="1" kern="1200" dirty="0">
                          <a:solidFill>
                            <a:schemeClr val="tx1"/>
                          </a:solidFill>
                          <a:latin typeface="Helvetica CE 55 Roman" panose="02000503040000020004" pitchFamily="2" charset="0"/>
                          <a:ea typeface="+mn-ea"/>
                          <a:cs typeface="+mn-cs"/>
                        </a:rPr>
                        <a:t> </a:t>
                      </a:r>
                    </a:p>
                    <a:p>
                      <a:r>
                        <a:rPr lang="en-US" sz="1200" b="1" kern="1200" dirty="0">
                          <a:solidFill>
                            <a:schemeClr val="tx1"/>
                          </a:solidFill>
                          <a:latin typeface="Helvetica CE 55 Roman" panose="02000503040000020004" pitchFamily="2" charset="0"/>
                          <a:ea typeface="+mn-ea"/>
                          <a:cs typeface="+mn-cs"/>
                          <a:sym typeface="Wingdings 2"/>
                        </a:rPr>
                        <a:t></a:t>
                      </a:r>
                      <a:r>
                        <a:rPr lang="en-US" sz="1200" b="0" kern="1200" dirty="0">
                          <a:solidFill>
                            <a:schemeClr val="tx1"/>
                          </a:solidFill>
                          <a:latin typeface="Helvetica CE 55 Roman" panose="02000503040000020004" pitchFamily="2" charset="0"/>
                          <a:ea typeface="+mn-ea"/>
                          <a:cs typeface="+mn-cs"/>
                        </a:rPr>
                        <a:t> </a:t>
                      </a:r>
                      <a:r>
                        <a:rPr lang="en-US" sz="1200" b="0" i="0" kern="1200" dirty="0">
                          <a:solidFill>
                            <a:schemeClr val="tx1"/>
                          </a:solidFill>
                          <a:latin typeface="Helvetica CE 55 Roman" panose="02000503040000020004" pitchFamily="2" charset="0"/>
                          <a:ea typeface="+mn-ea"/>
                          <a:cs typeface="+mn-cs"/>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sz="1200" b="1" kern="1200" dirty="0">
                        <a:solidFill>
                          <a:schemeClr val="tx1"/>
                        </a:solidFill>
                        <a:latin typeface="Helvetica CE 55 Roman" panose="02000503040000020004" pitchFamily="2" charset="0"/>
                        <a:ea typeface="+mn-ea"/>
                        <a:cs typeface="+mn-cs"/>
                      </a:endParaRPr>
                    </a:p>
                    <a:p>
                      <a:pPr algn="ctr"/>
                      <a:r>
                        <a:rPr lang="en-AU" sz="1200" b="1" kern="1200" dirty="0">
                          <a:solidFill>
                            <a:schemeClr val="tx1"/>
                          </a:solidFill>
                          <a:latin typeface="Helvetica CE 55 Roman" panose="02000503040000020004" pitchFamily="2" charset="0"/>
                          <a:ea typeface="+mn-ea"/>
                          <a:cs typeface="+mn-cs"/>
                        </a:rPr>
                        <a:t>-THE END- </a:t>
                      </a:r>
                      <a:endParaRPr lang="en-US" sz="1200" b="1" kern="1200" dirty="0">
                        <a:solidFill>
                          <a:schemeClr val="tx1"/>
                        </a:solidFill>
                        <a:latin typeface="Helvetica CE 55 Roman" panose="02000503040000020004" pitchFamily="2" charset="0"/>
                        <a:ea typeface="+mn-ea"/>
                        <a:cs typeface="+mn-cs"/>
                      </a:endParaRPr>
                    </a:p>
                    <a:p>
                      <a:pPr>
                        <a:buFont typeface="Arial" pitchFamily="34" charset="0"/>
                        <a:buNone/>
                      </a:pPr>
                      <a:endParaRPr lang="en-GB" sz="1500" b="0" i="1" kern="1200" dirty="0">
                        <a:solidFill>
                          <a:schemeClr val="tx1"/>
                        </a:solidFill>
                        <a:latin typeface="Helvetica CE 55 Roman" panose="02000503040000020004" pitchFamily="2" charset="0"/>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1656165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5B92DD10-C120-7748-89C9-44290E781C11}"/>
              </a:ext>
            </a:extLst>
          </p:cNvPr>
          <p:cNvGraphicFramePr>
            <a:graphicFrameLocks noGrp="1"/>
          </p:cNvGraphicFramePr>
          <p:nvPr>
            <p:extLst>
              <p:ext uri="{D42A27DB-BD31-4B8C-83A1-F6EECF244321}">
                <p14:modId xmlns:p14="http://schemas.microsoft.com/office/powerpoint/2010/main" val="687886673"/>
              </p:ext>
            </p:extLst>
          </p:nvPr>
        </p:nvGraphicFramePr>
        <p:xfrm>
          <a:off x="899592" y="2006138"/>
          <a:ext cx="7344816" cy="2404162"/>
        </p:xfrm>
        <a:graphic>
          <a:graphicData uri="http://schemas.openxmlformats.org/drawingml/2006/table">
            <a:tbl>
              <a:tblPr firstRow="1" firstCol="1" lastRow="1" lastCol="1" bandRow="1" bandCol="1">
                <a:tableStyleId>{5C22544A-7EE6-4342-B048-85BDC9FD1C3A}</a:tableStyleId>
              </a:tblPr>
              <a:tblGrid>
                <a:gridCol w="2824929">
                  <a:extLst>
                    <a:ext uri="{9D8B030D-6E8A-4147-A177-3AD203B41FA5}">
                      <a16:colId xmlns:a16="http://schemas.microsoft.com/office/drawing/2014/main" val="20000"/>
                    </a:ext>
                  </a:extLst>
                </a:gridCol>
                <a:gridCol w="4519887">
                  <a:extLst>
                    <a:ext uri="{9D8B030D-6E8A-4147-A177-3AD203B41FA5}">
                      <a16:colId xmlns:a16="http://schemas.microsoft.com/office/drawing/2014/main" val="20001"/>
                    </a:ext>
                  </a:extLst>
                </a:gridCol>
              </a:tblGrid>
              <a:tr h="306161">
                <a:tc>
                  <a:txBody>
                    <a:bodyPr/>
                    <a:lstStyle/>
                    <a:p>
                      <a:pPr marL="0" marR="160020" algn="l">
                        <a:lnSpc>
                          <a:spcPct val="115000"/>
                        </a:lnSpc>
                        <a:spcBef>
                          <a:spcPts val="0"/>
                        </a:spcBef>
                        <a:spcAft>
                          <a:spcPts val="0"/>
                        </a:spcAft>
                      </a:pPr>
                      <a:r>
                        <a:rPr lang="en-US" sz="1050" dirty="0">
                          <a:solidFill>
                            <a:schemeClr val="tx1"/>
                          </a:solidFill>
                          <a:effectLst/>
                          <a:latin typeface="Helvetica CE 45 Light" pitchFamily="82" charset="0"/>
                        </a:rPr>
                        <a:t>Category</a:t>
                      </a:r>
                      <a:endParaRPr lang="en-US" sz="1050" dirty="0">
                        <a:solidFill>
                          <a:schemeClr val="tx1"/>
                        </a:solidFill>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100" dirty="0">
                          <a:effectLst/>
                          <a:latin typeface="Helvetica CE 45 Light" pitchFamily="82" charset="0"/>
                        </a:rPr>
                        <a:t> </a:t>
                      </a:r>
                      <a:endParaRPr lang="en-US" sz="11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459241">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50" dirty="0">
                          <a:solidFill>
                            <a:schemeClr val="tx1"/>
                          </a:solidFill>
                          <a:effectLst/>
                          <a:latin typeface="Helvetica CE 45 Light" pitchFamily="82" charset="0"/>
                        </a:rPr>
                        <a:t>Name of Campaign/ Programme</a:t>
                      </a:r>
                      <a:endParaRPr lang="en-SG" sz="1050" b="0" i="1" dirty="0">
                        <a:solidFill>
                          <a:schemeClr val="tx1"/>
                        </a:solidFill>
                        <a:latin typeface="Helvetica CE 45 Light" pitchFamily="82"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100" dirty="0">
                          <a:effectLst/>
                          <a:latin typeface="Helvetica CE 45 Light" pitchFamily="82" charset="0"/>
                        </a:rPr>
                        <a:t> </a:t>
                      </a:r>
                    </a:p>
                    <a:p>
                      <a:pPr marL="0" marR="0" algn="l">
                        <a:lnSpc>
                          <a:spcPct val="115000"/>
                        </a:lnSpc>
                        <a:spcBef>
                          <a:spcPts val="0"/>
                        </a:spcBef>
                        <a:spcAft>
                          <a:spcPts val="0"/>
                        </a:spcAft>
                      </a:pPr>
                      <a:r>
                        <a:rPr lang="en-US" sz="1100" dirty="0">
                          <a:effectLst/>
                          <a:latin typeface="Helvetica CE 45 Light" pitchFamily="82" charset="0"/>
                        </a:rPr>
                        <a:t> </a:t>
                      </a:r>
                      <a:endParaRPr lang="en-US" sz="11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06161">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50" dirty="0">
                          <a:solidFill>
                            <a:schemeClr val="tx1"/>
                          </a:solidFill>
                          <a:effectLst/>
                          <a:latin typeface="Helvetica CE 45 Light" pitchFamily="82" charset="0"/>
                        </a:rPr>
                        <a:t>Name of Client Organisation</a:t>
                      </a:r>
                      <a:endParaRPr lang="en-SG" sz="1050" b="0" i="1" dirty="0">
                        <a:solidFill>
                          <a:schemeClr val="tx1"/>
                        </a:solidFill>
                        <a:latin typeface="Helvetica CE 45 Light" pitchFamily="82"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100" dirty="0">
                          <a:effectLst/>
                          <a:latin typeface="Helvetica CE 45 Light" pitchFamily="82" charset="0"/>
                        </a:rPr>
                        <a:t> </a:t>
                      </a:r>
                      <a:endParaRPr lang="en-US" sz="11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24604">
                <a:tc>
                  <a:txBody>
                    <a:bodyPr/>
                    <a:lstStyle/>
                    <a:p>
                      <a:pPr marL="0" marR="0" algn="l">
                        <a:lnSpc>
                          <a:spcPct val="115000"/>
                        </a:lnSpc>
                        <a:spcBef>
                          <a:spcPts val="0"/>
                        </a:spcBef>
                        <a:spcAft>
                          <a:spcPts val="0"/>
                        </a:spcAft>
                      </a:pPr>
                      <a:r>
                        <a:rPr lang="en-US" sz="1050" dirty="0">
                          <a:solidFill>
                            <a:schemeClr val="tx1"/>
                          </a:solidFill>
                          <a:effectLst/>
                          <a:latin typeface="Helvetica CE 45 Light" pitchFamily="82" charset="0"/>
                        </a:rPr>
                        <a:t>Name of Brand</a:t>
                      </a:r>
                    </a:p>
                    <a:p>
                      <a:pPr marL="0" marR="0" algn="l">
                        <a:lnSpc>
                          <a:spcPct val="115000"/>
                        </a:lnSpc>
                        <a:spcBef>
                          <a:spcPts val="0"/>
                        </a:spcBef>
                        <a:spcAft>
                          <a:spcPts val="0"/>
                        </a:spcAft>
                      </a:pPr>
                      <a:r>
                        <a:rPr lang="en-US" sz="800" b="0" i="1" dirty="0">
                          <a:solidFill>
                            <a:schemeClr val="tx1"/>
                          </a:solidFill>
                          <a:effectLst/>
                          <a:latin typeface="Helvetica CE 45 Light" pitchFamily="82" charset="0"/>
                        </a:rPr>
                        <a:t>(Only applicable if brand name and client organisation is different)</a:t>
                      </a:r>
                      <a:endParaRPr lang="en-US" sz="1000" dirty="0">
                        <a:solidFill>
                          <a:schemeClr val="tx1"/>
                        </a:solidFill>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100" dirty="0">
                          <a:effectLst/>
                          <a:latin typeface="Helvetica CE 45 Light" pitchFamily="82" charset="0"/>
                        </a:rPr>
                        <a:t> </a:t>
                      </a:r>
                      <a:endParaRPr lang="en-US" sz="11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880098">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50" dirty="0">
                          <a:solidFill>
                            <a:schemeClr val="tx1"/>
                          </a:solidFill>
                          <a:effectLst/>
                          <a:latin typeface="Helvetica CE 45 Light" pitchFamily="82" charset="0"/>
                        </a:rPr>
                        <a:t>Name of Agency</a:t>
                      </a:r>
                      <a:r>
                        <a:rPr lang="en-US" sz="1050" baseline="0" dirty="0">
                          <a:solidFill>
                            <a:schemeClr val="tx1"/>
                          </a:solidFill>
                          <a:effectLst/>
                          <a:latin typeface="Helvetica CE 45 Light" pitchFamily="82" charset="0"/>
                        </a:rPr>
                        <a:t> </a:t>
                      </a:r>
                      <a:r>
                        <a:rPr lang="en-US" sz="1000" dirty="0">
                          <a:solidFill>
                            <a:schemeClr val="tx1"/>
                          </a:solidFill>
                          <a:effectLst/>
                          <a:latin typeface="Helvetica CE 45 Light" pitchFamily="82" charset="0"/>
                        </a:rPr>
                        <a:t>(if applicable) </a:t>
                      </a:r>
                      <a:r>
                        <a:rPr lang="en-US" sz="1000" dirty="0">
                          <a:solidFill>
                            <a:schemeClr val="tx1"/>
                          </a:solidFill>
                          <a:latin typeface="Helvetica CE 45 Light" pitchFamily="82" charset="0"/>
                        </a:rPr>
                        <a:t>((in collaboration/partnership with other agencies, please indicate the lead agency, ex. Agency A (lead agency) + Agency B)</a:t>
                      </a:r>
                      <a:endParaRPr lang="en-US" sz="1050" dirty="0">
                        <a:solidFill>
                          <a:schemeClr val="tx1"/>
                        </a:solidFill>
                        <a:latin typeface="Helvetica CE 45 Light" pitchFamily="82"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100" dirty="0">
                          <a:effectLst/>
                          <a:latin typeface="Helvetica CE 45 Light" pitchFamily="82" charset="0"/>
                        </a:rPr>
                        <a:t> </a:t>
                      </a:r>
                      <a:endParaRPr lang="en-US" sz="11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sp>
        <p:nvSpPr>
          <p:cNvPr id="2" name="TextBox 1">
            <a:extLst>
              <a:ext uri="{FF2B5EF4-FFF2-40B4-BE49-F238E27FC236}">
                <a16:creationId xmlns:a16="http://schemas.microsoft.com/office/drawing/2014/main" id="{0F1D35C0-FD6C-41A8-EF07-EAD6DC95FDC2}"/>
              </a:ext>
            </a:extLst>
          </p:cNvPr>
          <p:cNvSpPr txBox="1"/>
          <p:nvPr/>
        </p:nvSpPr>
        <p:spPr>
          <a:xfrm>
            <a:off x="1609767" y="1275606"/>
            <a:ext cx="6160655" cy="553998"/>
          </a:xfrm>
          <a:prstGeom prst="rect">
            <a:avLst/>
          </a:prstGeom>
          <a:noFill/>
        </p:spPr>
        <p:txBody>
          <a:bodyPr wrap="square">
            <a:spAutoFit/>
          </a:bodyPr>
          <a:lstStyle/>
          <a:p>
            <a:pPr algn="ctr"/>
            <a:r>
              <a:rPr lang="en-US" sz="1800" b="1" dirty="0">
                <a:effectLst/>
                <a:latin typeface="Helvetica Neue CE 55 Roman" pitchFamily="82" charset="0"/>
                <a:ea typeface="Calibri" panose="020F0502020204030204" pitchFamily="34" charset="0"/>
                <a:cs typeface="Times New Roman" panose="02020603050405020304" pitchFamily="18" charset="0"/>
              </a:rPr>
              <a:t>PR Awards: Core Submission Document</a:t>
            </a:r>
          </a:p>
          <a:p>
            <a:pPr algn="ctr"/>
            <a:r>
              <a:rPr lang="en-US" sz="1200" b="1" dirty="0">
                <a:effectLst/>
                <a:latin typeface="Helvetica Neue CE 55 Roman" pitchFamily="82" charset="0"/>
                <a:ea typeface="Calibri" panose="020F0502020204030204" pitchFamily="34" charset="0"/>
                <a:cs typeface="Times New Roman" panose="02020603050405020304" pitchFamily="18" charset="0"/>
              </a:rPr>
              <a:t>Only Applicable for Categories 1-38</a:t>
            </a:r>
            <a:endParaRPr lang="en-SG" sz="1200" dirty="0">
              <a:effectLst/>
              <a:latin typeface="Helvetica Neue CE 55 Roman" pitchFamily="8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630402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AF8484F-ABC8-8943-9729-DEEA2B8633DF}"/>
              </a:ext>
            </a:extLst>
          </p:cNvPr>
          <p:cNvSpPr/>
          <p:nvPr/>
        </p:nvSpPr>
        <p:spPr>
          <a:xfrm>
            <a:off x="107504" y="1347614"/>
            <a:ext cx="8856984" cy="2862322"/>
          </a:xfrm>
          <a:prstGeom prst="rect">
            <a:avLst/>
          </a:prstGeom>
        </p:spPr>
        <p:txBody>
          <a:bodyPr wrap="square">
            <a:spAutoFit/>
          </a:bodyPr>
          <a:lstStyle/>
          <a:p>
            <a:r>
              <a:rPr lang="en-US" sz="1000" b="1" dirty="0">
                <a:latin typeface="Helvetica CE 55 Roman" panose="02000503040000020004" pitchFamily="2" charset="0"/>
              </a:rPr>
              <a:t>Guidelines</a:t>
            </a:r>
            <a:br>
              <a:rPr lang="en-US" sz="1000" b="1" u="sng" dirty="0">
                <a:latin typeface="Helvetica CE 55 Roman" panose="02000503040000020004" pitchFamily="2" charset="0"/>
              </a:rPr>
            </a:br>
            <a:r>
              <a:rPr lang="en-US" sz="1000" dirty="0">
                <a:latin typeface="Helvetica CE 55 Roman" panose="02000503040000020004" pitchFamily="2" charset="0"/>
              </a:rPr>
              <a:t>Please refer to the </a:t>
            </a:r>
            <a:r>
              <a:rPr lang="en-US" sz="1000" b="1" dirty="0">
                <a:latin typeface="Helvetica CE 55 Roman" panose="02000503040000020004" pitchFamily="2" charset="0"/>
              </a:rPr>
              <a:t>PR Awards</a:t>
            </a:r>
            <a:r>
              <a:rPr lang="en-US" sz="1000" dirty="0">
                <a:latin typeface="Helvetica CE 55 Roman" panose="02000503040000020004" pitchFamily="2" charset="0"/>
              </a:rPr>
              <a:t> 2025 Entry Guidelines for specific information, category descriptions and entry criteria details.</a:t>
            </a:r>
          </a:p>
          <a:p>
            <a:endParaRPr lang="en-US" sz="1000" dirty="0">
              <a:latin typeface="Helvetica CE 55 Roman" panose="02000503040000020004" pitchFamily="2" charset="0"/>
            </a:endParaRPr>
          </a:p>
          <a:p>
            <a:r>
              <a:rPr lang="en-US" sz="1000" b="1" dirty="0">
                <a:latin typeface="Helvetica CE 55 Roman" panose="02000503040000020004" pitchFamily="2" charset="0"/>
              </a:rPr>
              <a:t>Images &amp; Supporting Documents</a:t>
            </a:r>
            <a:br>
              <a:rPr lang="en-US" sz="1000" b="1" u="sng" dirty="0">
                <a:latin typeface="Helvetica CE 55 Roman" panose="02000503040000020004" pitchFamily="2" charset="0"/>
              </a:rPr>
            </a:br>
            <a:r>
              <a:rPr lang="en-US" sz="1000" dirty="0">
                <a:latin typeface="Helvetica CE 55 Roman" panose="02000503040000020004" pitchFamily="2" charset="0"/>
              </a:rPr>
              <a:t>Please insert your supporting documents within this Core Submission and also upload them (in high-resolution) separately on the online submission page. Should your entry be shortlisted, these images and any non-confidential supporting documents may be used for publication. </a:t>
            </a:r>
          </a:p>
          <a:p>
            <a:endParaRPr lang="en-US" sz="1000" dirty="0">
              <a:latin typeface="Helvetica CE 55 Roman" panose="02000503040000020004" pitchFamily="2" charset="0"/>
            </a:endParaRPr>
          </a:p>
          <a:p>
            <a:r>
              <a:rPr lang="en-US" sz="1000" b="1" dirty="0">
                <a:latin typeface="Helvetica CE 55 Roman" panose="02000503040000020004" pitchFamily="2" charset="0"/>
              </a:rPr>
              <a:t>In your online submission, you must include a high resolution company logo and campaign / </a:t>
            </a:r>
            <a:r>
              <a:rPr lang="en-US" sz="1000" b="1" dirty="0" err="1">
                <a:latin typeface="Helvetica CE 55 Roman" panose="02000503040000020004" pitchFamily="2" charset="0"/>
              </a:rPr>
              <a:t>programme</a:t>
            </a:r>
            <a:r>
              <a:rPr lang="en-US" sz="1000" b="1" dirty="0">
                <a:latin typeface="Helvetica CE 55 Roman" panose="02000503040000020004" pitchFamily="2" charset="0"/>
              </a:rPr>
              <a:t> image that can be used on all marketing material.</a:t>
            </a:r>
          </a:p>
          <a:p>
            <a:endParaRPr lang="en-US" sz="1000" dirty="0">
              <a:latin typeface="Helvetica CE 55 Roman" panose="02000503040000020004" pitchFamily="2" charset="0"/>
            </a:endParaRPr>
          </a:p>
          <a:p>
            <a:r>
              <a:rPr lang="en-US" sz="1000" b="1" dirty="0">
                <a:latin typeface="Helvetica CE 55 Roman" panose="02000503040000020004" pitchFamily="2" charset="0"/>
              </a:rPr>
              <a:t>Videos</a:t>
            </a:r>
            <a:br>
              <a:rPr lang="en-US" sz="1000" b="1" u="sng" dirty="0">
                <a:latin typeface="Helvetica CE 55 Roman" panose="02000503040000020004" pitchFamily="2" charset="0"/>
              </a:rPr>
            </a:br>
            <a:r>
              <a:rPr lang="en-US" sz="1000" dirty="0">
                <a:latin typeface="Helvetica CE 55 Roman" panose="02000503040000020004" pitchFamily="2" charset="0"/>
              </a:rPr>
              <a:t>Video files may be uploaded directly along with your Core Submission Document, or you may host the videos and provide the link in your Core Submission Document. If you password-protect it, do include the access password in your document.</a:t>
            </a:r>
            <a:br>
              <a:rPr lang="en-US" sz="1000" dirty="0">
                <a:latin typeface="Helvetica CE 55 Roman" panose="02000503040000020004" pitchFamily="2" charset="0"/>
              </a:rPr>
            </a:br>
            <a:br>
              <a:rPr lang="en-US" sz="1000" dirty="0">
                <a:latin typeface="Helvetica CE 55 Roman" panose="02000503040000020004" pitchFamily="2" charset="0"/>
              </a:rPr>
            </a:br>
            <a:r>
              <a:rPr lang="en-US" sz="1000" b="1" dirty="0">
                <a:effectLst/>
                <a:latin typeface="Helvetica Neue CE 55 Roman" pitchFamily="82" charset="0"/>
                <a:ea typeface="Calibri" panose="020F0502020204030204" pitchFamily="34" charset="0"/>
                <a:cs typeface="Times New Roman" panose="02020603050405020304" pitchFamily="18" charset="0"/>
              </a:rPr>
              <a:t>Attention</a:t>
            </a:r>
            <a:br>
              <a:rPr lang="en-US" sz="1000" b="1" u="sng" dirty="0">
                <a:effectLst/>
                <a:latin typeface="Helvetica Neue CE 55 Roman" pitchFamily="82" charset="0"/>
                <a:ea typeface="Calibri" panose="020F0502020204030204" pitchFamily="34" charset="0"/>
                <a:cs typeface="Times New Roman" panose="02020603050405020304" pitchFamily="18" charset="0"/>
              </a:rPr>
            </a:br>
            <a:r>
              <a:rPr lang="en-US" sz="1000" dirty="0">
                <a:effectLst/>
                <a:latin typeface="Helvetica Neue CE 55 Roman" pitchFamily="82" charset="0"/>
                <a:ea typeface="Calibri" panose="020F0502020204030204" pitchFamily="34" charset="0"/>
                <a:cs typeface="Times New Roman" panose="02020603050405020304" pitchFamily="18" charset="0"/>
              </a:rPr>
              <a:t>Any specific information or content intended for judging purposes only must be clearly indicated in </a:t>
            </a:r>
            <a:r>
              <a:rPr lang="en-US" sz="1000" dirty="0">
                <a:solidFill>
                  <a:srgbClr val="FF0000"/>
                </a:solidFill>
                <a:effectLst/>
                <a:latin typeface="Helvetica Neue CE 55 Roman" pitchFamily="82" charset="0"/>
                <a:ea typeface="Calibri" panose="020F0502020204030204" pitchFamily="34" charset="0"/>
                <a:cs typeface="Times New Roman" panose="02020603050405020304" pitchFamily="18" charset="0"/>
              </a:rPr>
              <a:t>red text </a:t>
            </a:r>
            <a:r>
              <a:rPr lang="en-US" sz="1000" dirty="0">
                <a:effectLst/>
                <a:latin typeface="Helvetica Neue CE 55 Roman" pitchFamily="82" charset="0"/>
                <a:ea typeface="Calibri" panose="020F0502020204030204" pitchFamily="34" charset="0"/>
                <a:cs typeface="Times New Roman" panose="02020603050405020304" pitchFamily="18" charset="0"/>
              </a:rPr>
              <a:t>or </a:t>
            </a:r>
            <a:r>
              <a:rPr lang="en-US" sz="1000" dirty="0">
                <a:solidFill>
                  <a:srgbClr val="FFFFFF"/>
                </a:solidFill>
                <a:effectLst/>
                <a:highlight>
                  <a:srgbClr val="FF0000"/>
                </a:highlight>
                <a:latin typeface="Helvetica Neue CE 55 Roman" pitchFamily="82" charset="0"/>
                <a:ea typeface="Calibri" panose="020F0502020204030204" pitchFamily="34" charset="0"/>
                <a:cs typeface="Times New Roman" panose="02020603050405020304" pitchFamily="18" charset="0"/>
              </a:rPr>
              <a:t>highlighted in red</a:t>
            </a:r>
            <a:r>
              <a:rPr lang="en-US" sz="1000" dirty="0">
                <a:solidFill>
                  <a:srgbClr val="FFFFFF"/>
                </a:solidFill>
                <a:effectLst/>
                <a:latin typeface="Helvetica Neue CE 55 Roman" pitchFamily="82" charset="0"/>
                <a:ea typeface="Calibri" panose="020F0502020204030204" pitchFamily="34" charset="0"/>
                <a:cs typeface="Times New Roman" panose="02020603050405020304" pitchFamily="18" charset="0"/>
              </a:rPr>
              <a:t> </a:t>
            </a:r>
            <a:r>
              <a:rPr lang="en-US" sz="1000" dirty="0">
                <a:effectLst/>
                <a:latin typeface="Helvetica Neue CE 55 Roman" pitchFamily="82" charset="0"/>
                <a:ea typeface="Calibri" panose="020F0502020204030204" pitchFamily="34" charset="0"/>
                <a:cs typeface="Times New Roman" panose="02020603050405020304" pitchFamily="18" charset="0"/>
              </a:rPr>
              <a:t>and will not be disseminated beyond the judging panel in any way. Once you are ready to submit, please save this file into a .pdf version before uploading it at: </a:t>
            </a:r>
            <a:r>
              <a:rPr lang="en-US" sz="1000" dirty="0">
                <a:effectLst/>
                <a:highlight>
                  <a:srgbClr val="FFFF00"/>
                </a:highlight>
                <a:latin typeface="Helvetica Neue CE 55 Roman" pitchFamily="82" charset="0"/>
                <a:ea typeface="Calibri" panose="020F0502020204030204" pitchFamily="34" charset="0"/>
                <a:cs typeface="Times New Roman" panose="02020603050405020304" pitchFamily="18" charset="0"/>
                <a:hlinkClick r:id="rId3"/>
              </a:rPr>
              <a:t>https://awards.marketing-interactive.com/pr-awards/entry-submission/</a:t>
            </a:r>
            <a:endParaRPr lang="en-US" sz="1000" dirty="0">
              <a:effectLst/>
              <a:highlight>
                <a:srgbClr val="FFFF00"/>
              </a:highlight>
              <a:latin typeface="Helvetica Neue CE 55 Roman" pitchFamily="82" charset="0"/>
              <a:ea typeface="Calibri" panose="020F0502020204030204" pitchFamily="34" charset="0"/>
              <a:cs typeface="Times New Roman" panose="02020603050405020304" pitchFamily="18" charset="0"/>
            </a:endParaRPr>
          </a:p>
        </p:txBody>
      </p:sp>
      <p:sp>
        <p:nvSpPr>
          <p:cNvPr id="8" name="Rectangle 10">
            <a:extLst>
              <a:ext uri="{FF2B5EF4-FFF2-40B4-BE49-F238E27FC236}">
                <a16:creationId xmlns:a16="http://schemas.microsoft.com/office/drawing/2014/main" id="{0C59A56F-3702-584B-A638-95D0B7516C29}"/>
              </a:ext>
            </a:extLst>
          </p:cNvPr>
          <p:cNvSpPr>
            <a:spLocks noChangeArrowheads="1"/>
          </p:cNvSpPr>
          <p:nvPr/>
        </p:nvSpPr>
        <p:spPr bwMode="auto">
          <a:xfrm>
            <a:off x="107504" y="4423853"/>
            <a:ext cx="9296400" cy="221471"/>
          </a:xfrm>
          <a:prstGeom prst="rect">
            <a:avLst/>
          </a:prstGeom>
          <a:noFill/>
          <a:ln w="9525">
            <a:noFill/>
            <a:miter lim="800000"/>
            <a:headEnd/>
            <a:tailEnd/>
          </a:ln>
        </p:spPr>
        <p:txBody>
          <a:bodyPr wrap="square">
            <a:spAutoFit/>
          </a:bodyPr>
          <a:lstStyle/>
          <a:p>
            <a:pPr>
              <a:lnSpc>
                <a:spcPts val="1100"/>
              </a:lnSpc>
            </a:pPr>
            <a:r>
              <a:rPr lang="en-US" altLang="zh-TW" sz="800" dirty="0">
                <a:latin typeface="Helvetica CE 55 Roman" panose="02000503040000020004" pitchFamily="2" charset="0"/>
              </a:rPr>
              <a:t>NOTE: </a:t>
            </a:r>
            <a:r>
              <a:rPr lang="en-US" altLang="zh-TW" sz="800" i="1" dirty="0">
                <a:latin typeface="Helvetica CE 55 Roman" panose="02000503040000020004" pitchFamily="2" charset="0"/>
              </a:rPr>
              <a:t>*</a:t>
            </a:r>
            <a:r>
              <a:rPr lang="en-AU" sz="800" i="1" dirty="0">
                <a:latin typeface="Helvetica CE 55 Roman" panose="02000503040000020004" pitchFamily="2" charset="0"/>
              </a:rPr>
              <a:t>Please take note that we will omit Inc, Corporation, </a:t>
            </a:r>
            <a:r>
              <a:rPr lang="en-AU" sz="800" i="1" dirty="0" err="1">
                <a:latin typeface="Helvetica CE 55 Roman" panose="02000503040000020004" pitchFamily="2" charset="0"/>
              </a:rPr>
              <a:t>Pte.</a:t>
            </a:r>
            <a:r>
              <a:rPr lang="en-AU" sz="800" i="1" dirty="0">
                <a:latin typeface="Helvetica CE 55 Roman" panose="02000503040000020004" pitchFamily="2" charset="0"/>
              </a:rPr>
              <a:t> Ltd, PT, </a:t>
            </a:r>
            <a:r>
              <a:rPr lang="en-AU" sz="800" i="1" dirty="0" err="1">
                <a:latin typeface="Helvetica CE 55 Roman" panose="02000503040000020004" pitchFamily="2" charset="0"/>
              </a:rPr>
              <a:t>Berhad</a:t>
            </a:r>
            <a:r>
              <a:rPr lang="en-AU" sz="800" i="1" dirty="0">
                <a:latin typeface="Helvetica CE 55 Roman" panose="02000503040000020004" pitchFamily="2" charset="0"/>
              </a:rPr>
              <a:t>, </a:t>
            </a:r>
            <a:r>
              <a:rPr lang="en-AU" sz="800" i="1" dirty="0" err="1">
                <a:latin typeface="Helvetica CE 55 Roman" panose="02000503040000020004" pitchFamily="2" charset="0"/>
              </a:rPr>
              <a:t>Sdn</a:t>
            </a:r>
            <a:r>
              <a:rPr lang="en-AU" sz="800" i="1" dirty="0">
                <a:latin typeface="Helvetica CE 55 Roman" panose="02000503040000020004" pitchFamily="2" charset="0"/>
              </a:rPr>
              <a:t>. </a:t>
            </a:r>
            <a:r>
              <a:rPr lang="en-AU" sz="800" i="1" dirty="0" err="1">
                <a:latin typeface="Helvetica CE 55 Roman" panose="02000503040000020004" pitchFamily="2" charset="0"/>
              </a:rPr>
              <a:t>Bhd</a:t>
            </a:r>
            <a:r>
              <a:rPr lang="en-AU" sz="800" i="1" dirty="0">
                <a:latin typeface="Helvetica CE 55 Roman" panose="02000503040000020004" pitchFamily="2" charset="0"/>
              </a:rPr>
              <a:t> and </a:t>
            </a:r>
            <a:r>
              <a:rPr lang="en-AU" sz="800" i="1" dirty="0" err="1">
                <a:latin typeface="Helvetica CE 55 Roman" panose="02000503040000020004" pitchFamily="2" charset="0"/>
              </a:rPr>
              <a:t>etc</a:t>
            </a:r>
            <a:r>
              <a:rPr lang="en-AU" sz="800" i="1" dirty="0">
                <a:latin typeface="Helvetica CE 55 Roman" panose="02000503040000020004" pitchFamily="2" charset="0"/>
              </a:rPr>
              <a:t> in order to follow our editorial design guidelines in all marketing collaterals including trophy.</a:t>
            </a:r>
            <a:endParaRPr lang="en-US" sz="800" i="1" dirty="0">
              <a:latin typeface="Helvetica CE 55 Roman" panose="02000503040000020004" pitchFamily="2" charset="0"/>
            </a:endParaRPr>
          </a:p>
        </p:txBody>
      </p:sp>
    </p:spTree>
    <p:extLst>
      <p:ext uri="{BB962C8B-B14F-4D97-AF65-F5344CB8AC3E}">
        <p14:creationId xmlns:p14="http://schemas.microsoft.com/office/powerpoint/2010/main" val="16305932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2F3DCBC-1B02-CE4D-82FC-8D049DD6542C}"/>
              </a:ext>
            </a:extLst>
          </p:cNvPr>
          <p:cNvSpPr txBox="1"/>
          <p:nvPr/>
        </p:nvSpPr>
        <p:spPr>
          <a:xfrm>
            <a:off x="4211960" y="483518"/>
            <a:ext cx="3581400" cy="646331"/>
          </a:xfrm>
          <a:prstGeom prst="rect">
            <a:avLst/>
          </a:prstGeom>
          <a:noFill/>
        </p:spPr>
        <p:txBody>
          <a:bodyPr wrap="square" rtlCol="0">
            <a:spAutoFit/>
          </a:bodyPr>
          <a:lstStyle/>
          <a:p>
            <a:pPr algn="r"/>
            <a:r>
              <a:rPr lang="en-US" sz="3600" dirty="0">
                <a:solidFill>
                  <a:schemeClr val="bg1"/>
                </a:solidFill>
                <a:latin typeface="Helvetica Neue CE 55 Roman" pitchFamily="82" charset="0"/>
              </a:rPr>
              <a:t>Categories</a:t>
            </a:r>
          </a:p>
        </p:txBody>
      </p:sp>
      <p:sp>
        <p:nvSpPr>
          <p:cNvPr id="7" name="Rectangle 6">
            <a:extLst>
              <a:ext uri="{FF2B5EF4-FFF2-40B4-BE49-F238E27FC236}">
                <a16:creationId xmlns:a16="http://schemas.microsoft.com/office/drawing/2014/main" id="{AAF8484F-ABC8-8943-9729-DEEA2B8633DF}"/>
              </a:ext>
            </a:extLst>
          </p:cNvPr>
          <p:cNvSpPr/>
          <p:nvPr/>
        </p:nvSpPr>
        <p:spPr>
          <a:xfrm>
            <a:off x="107504" y="1275606"/>
            <a:ext cx="8833420" cy="230832"/>
          </a:xfrm>
          <a:prstGeom prst="rect">
            <a:avLst/>
          </a:prstGeom>
        </p:spPr>
        <p:txBody>
          <a:bodyPr wrap="square">
            <a:spAutoFit/>
          </a:bodyPr>
          <a:lstStyle/>
          <a:p>
            <a:r>
              <a:rPr lang="en-US" sz="900" b="1" dirty="0">
                <a:latin typeface="Helvetica CE 55 Roman" panose="02000503040000020004" pitchFamily="2" charset="0"/>
              </a:rPr>
              <a:t>This form is specifically for the following categories. For all other categories use the form for Talent categories. </a:t>
            </a:r>
            <a:endParaRPr lang="en-US" sz="900" dirty="0">
              <a:latin typeface="Helvetica CE 55 Roman" panose="02000503040000020004" pitchFamily="2" charset="0"/>
            </a:endParaRPr>
          </a:p>
        </p:txBody>
      </p:sp>
      <p:sp>
        <p:nvSpPr>
          <p:cNvPr id="2" name="TextBox 1">
            <a:extLst>
              <a:ext uri="{FF2B5EF4-FFF2-40B4-BE49-F238E27FC236}">
                <a16:creationId xmlns:a16="http://schemas.microsoft.com/office/drawing/2014/main" id="{FF918279-EFC6-CCA4-263D-6A151C046D42}"/>
              </a:ext>
            </a:extLst>
          </p:cNvPr>
          <p:cNvSpPr txBox="1"/>
          <p:nvPr/>
        </p:nvSpPr>
        <p:spPr>
          <a:xfrm>
            <a:off x="177924" y="1590347"/>
            <a:ext cx="8763000" cy="4555093"/>
          </a:xfrm>
          <a:prstGeom prst="rect">
            <a:avLst/>
          </a:prstGeom>
          <a:noFill/>
        </p:spPr>
        <p:txBody>
          <a:bodyPr wrap="square" numCol="2" spcCol="914400" rtlCol="0">
            <a:spAutoFit/>
          </a:bodyPr>
          <a:lstStyle/>
          <a:p>
            <a:pPr marL="228600" lvl="0" indent="-228600">
              <a:buFont typeface="+mj-lt"/>
              <a:buAutoNum type="arabicPeriod"/>
            </a:pPr>
            <a:r>
              <a:rPr lang="en-US" sz="900" dirty="0">
                <a:latin typeface="Helvetica Neue CE 55 Roman" panose="02000503040000020004" pitchFamily="2" charset="0"/>
              </a:rPr>
              <a:t>Best Anniversary Campaign</a:t>
            </a:r>
          </a:p>
          <a:p>
            <a:pPr marL="228600" lvl="0" indent="-228600">
              <a:buFont typeface="+mj-lt"/>
              <a:buAutoNum type="arabicPeriod"/>
            </a:pPr>
            <a:r>
              <a:rPr lang="en-US" sz="900" dirty="0">
                <a:latin typeface="Helvetica Neue CE 55 Roman" panose="02000503040000020004" pitchFamily="2" charset="0"/>
              </a:rPr>
              <a:t>Best Change Management Strategy *</a:t>
            </a:r>
          </a:p>
          <a:p>
            <a:pPr marL="228600" lvl="0" indent="-228600">
              <a:buFont typeface="+mj-lt"/>
              <a:buAutoNum type="arabicPeriod"/>
            </a:pPr>
            <a:r>
              <a:rPr lang="en-GB" sz="900" dirty="0">
                <a:latin typeface="Helvetica Neue CE 55 Roman" panose="02000503040000020004" pitchFamily="2" charset="0"/>
              </a:rPr>
              <a:t>Best Corporate Affairs Strategy</a:t>
            </a:r>
          </a:p>
          <a:p>
            <a:pPr marL="228600" lvl="0" indent="-228600">
              <a:buFont typeface="+mj-lt"/>
              <a:buAutoNum type="arabicPeriod"/>
            </a:pPr>
            <a:r>
              <a:rPr lang="en-US" sz="900" dirty="0">
                <a:latin typeface="Helvetica Neue CE 55 Roman" panose="02000503040000020004" pitchFamily="2" charset="0"/>
              </a:rPr>
              <a:t>Best CSR Communications</a:t>
            </a:r>
          </a:p>
          <a:p>
            <a:pPr marL="228600" lvl="0" indent="-228600">
              <a:buFont typeface="+mj-lt"/>
              <a:buAutoNum type="arabicPeriod"/>
            </a:pPr>
            <a:r>
              <a:rPr lang="en-US" sz="900" dirty="0">
                <a:latin typeface="Helvetica Neue CE 55 Roman" panose="02000503040000020004" pitchFamily="2" charset="0"/>
              </a:rPr>
              <a:t>Best Employee Engagement/Internal Communications</a:t>
            </a:r>
          </a:p>
          <a:p>
            <a:pPr marL="228600" lvl="0" indent="-228600">
              <a:buFont typeface="+mj-lt"/>
              <a:buAutoNum type="arabicPeriod"/>
            </a:pPr>
            <a:r>
              <a:rPr lang="en-US" sz="900" dirty="0">
                <a:latin typeface="Helvetica Neue CE 55 Roman" panose="02000503040000020004" pitchFamily="2" charset="0"/>
              </a:rPr>
              <a:t>Best Engagement for a Targeted Community</a:t>
            </a:r>
          </a:p>
          <a:p>
            <a:pPr marL="228600" lvl="0" indent="-228600">
              <a:buFont typeface="+mj-lt"/>
              <a:buAutoNum type="arabicPeriod"/>
            </a:pPr>
            <a:r>
              <a:rPr lang="en-US" sz="900" dirty="0">
                <a:latin typeface="Helvetica Neue CE 55 Roman" panose="02000503040000020004" pitchFamily="2" charset="0"/>
              </a:rPr>
              <a:t>Best Event-Led PR Campaign</a:t>
            </a:r>
          </a:p>
          <a:p>
            <a:pPr marL="228600" lvl="0" indent="-228600">
              <a:buFont typeface="+mj-lt"/>
              <a:buAutoNum type="arabicPeriod"/>
            </a:pPr>
            <a:r>
              <a:rPr lang="en-GB" sz="900" b="1" dirty="0">
                <a:latin typeface="Helvetica Neue CE 55 Roman" panose="02000503040000020004" pitchFamily="2" charset="0"/>
              </a:rPr>
              <a:t>Best Experiential PR Campaign *NEW*</a:t>
            </a:r>
            <a:endParaRPr lang="en-US" sz="900" b="1" dirty="0">
              <a:latin typeface="Helvetica Neue CE 55 Roman" panose="02000503040000020004" pitchFamily="2" charset="0"/>
            </a:endParaRPr>
          </a:p>
          <a:p>
            <a:pPr marL="228600" lvl="0" indent="-228600">
              <a:buFont typeface="+mj-lt"/>
              <a:buAutoNum type="arabicPeriod"/>
            </a:pPr>
            <a:r>
              <a:rPr lang="en-US" sz="900" dirty="0">
                <a:latin typeface="Helvetica Neue CE 55 Roman" panose="02000503040000020004" pitchFamily="2" charset="0"/>
              </a:rPr>
              <a:t>Best Insights-Driven PR</a:t>
            </a:r>
          </a:p>
          <a:p>
            <a:pPr marL="228600" lvl="0" indent="-228600">
              <a:buFont typeface="+mj-lt"/>
              <a:buAutoNum type="arabicPeriod"/>
            </a:pPr>
            <a:r>
              <a:rPr lang="en-US" sz="900" dirty="0">
                <a:latin typeface="Helvetica Neue CE 55 Roman" panose="02000503040000020004" pitchFamily="2" charset="0"/>
              </a:rPr>
              <a:t>Best Launch/Re-Launch Campaign</a:t>
            </a:r>
          </a:p>
          <a:p>
            <a:pPr marL="228600" lvl="0" indent="-228600">
              <a:buFont typeface="+mj-lt"/>
              <a:buAutoNum type="arabicPeriod"/>
            </a:pPr>
            <a:r>
              <a:rPr lang="en-US" sz="900" dirty="0">
                <a:latin typeface="Helvetica Neue CE 55 Roman" panose="02000503040000020004" pitchFamily="2" charset="0"/>
              </a:rPr>
              <a:t>Best Media Relations Strategy</a:t>
            </a:r>
          </a:p>
          <a:p>
            <a:pPr marL="228600" lvl="0" indent="-228600">
              <a:buFont typeface="+mj-lt"/>
              <a:buAutoNum type="arabicPeriod"/>
            </a:pPr>
            <a:r>
              <a:rPr lang="en-US" sz="900" dirty="0">
                <a:latin typeface="Helvetica Neue CE 55 Roman" panose="02000503040000020004" pitchFamily="2" charset="0"/>
              </a:rPr>
              <a:t>Best PR by an In-House Communications Team</a:t>
            </a:r>
          </a:p>
          <a:p>
            <a:pPr marL="228600" lvl="0" indent="-228600">
              <a:buFont typeface="+mj-lt"/>
              <a:buAutoNum type="arabicPeriod"/>
            </a:pPr>
            <a:r>
              <a:rPr lang="en-GB" sz="900" b="1" dirty="0">
                <a:latin typeface="Helvetica Neue CE 55 Roman" panose="02000503040000020004" pitchFamily="2" charset="0"/>
              </a:rPr>
              <a:t>Best PR Campaign - Start-Up/Small Business *NEW*</a:t>
            </a:r>
          </a:p>
          <a:p>
            <a:pPr marL="228600" lvl="0" indent="-228600">
              <a:buFont typeface="+mj-lt"/>
              <a:buAutoNum type="arabicPeriod"/>
            </a:pPr>
            <a:r>
              <a:rPr lang="en-SG" sz="900" b="1" dirty="0">
                <a:effectLst/>
                <a:latin typeface="Helvetica CE 45 Light" pitchFamily="82" charset="0"/>
                <a:ea typeface="Calibri" panose="020F0502020204030204" pitchFamily="34" charset="0"/>
              </a:rPr>
              <a:t>Best PR Campaign - Thought Leadership &amp; Reputation Management *NEW*</a:t>
            </a:r>
            <a:endParaRPr lang="en-US" sz="900" b="1" dirty="0">
              <a:latin typeface="Helvetica CE 45 Light" pitchFamily="82" charset="0"/>
            </a:endParaRPr>
          </a:p>
          <a:p>
            <a:pPr marL="228600" lvl="0" indent="-228600">
              <a:buFont typeface="+mj-lt"/>
              <a:buAutoNum type="arabicPeriod"/>
            </a:pPr>
            <a:r>
              <a:rPr lang="en-GB" sz="900" dirty="0">
                <a:latin typeface="Helvetica Neue CE 55 Roman" panose="02000503040000020004" pitchFamily="2" charset="0"/>
              </a:rPr>
              <a:t>Best PR Campaign for a Specific Audience</a:t>
            </a:r>
          </a:p>
          <a:p>
            <a:pPr marL="228600" lvl="0" indent="-228600">
              <a:buFont typeface="+mj-lt"/>
              <a:buAutoNum type="arabicPeriod"/>
            </a:pPr>
            <a:r>
              <a:rPr lang="en-US" sz="900" dirty="0">
                <a:latin typeface="Helvetica Neue CE 55 Roman" panose="02000503040000020004" pitchFamily="2" charset="0"/>
              </a:rPr>
              <a:t>Best PR Campaign: B2B</a:t>
            </a:r>
          </a:p>
          <a:p>
            <a:pPr marL="228600" indent="-228600">
              <a:buFont typeface="+mj-lt"/>
              <a:buAutoNum type="arabicPeriod"/>
            </a:pPr>
            <a:r>
              <a:rPr lang="en-SG" sz="900" dirty="0">
                <a:solidFill>
                  <a:srgbClr val="000000"/>
                </a:solidFill>
                <a:effectLst/>
                <a:latin typeface="Helvetica CE 45 Light" pitchFamily="82" charset="0"/>
                <a:ea typeface="Times New Roman" panose="02020603050405020304" pitchFamily="18" charset="0"/>
                <a:cs typeface="Arial" panose="020B0604020202020204" pitchFamily="34" charset="0"/>
              </a:rPr>
              <a:t>Best PR Campaign: Banking / Financial Services</a:t>
            </a:r>
          </a:p>
          <a:p>
            <a:pPr marL="228600" indent="-228600">
              <a:buFont typeface="+mj-lt"/>
              <a:buAutoNum type="arabicPeriod"/>
            </a:pPr>
            <a:r>
              <a:rPr lang="en-SG" sz="900" dirty="0">
                <a:solidFill>
                  <a:srgbClr val="000000"/>
                </a:solidFill>
                <a:effectLst/>
                <a:latin typeface="Helvetica CE 45 Light" pitchFamily="82" charset="0"/>
                <a:ea typeface="Times New Roman" panose="02020603050405020304" pitchFamily="18" charset="0"/>
                <a:cs typeface="Arial" panose="020B0604020202020204" pitchFamily="34" charset="0"/>
              </a:rPr>
              <a:t>Best PR Campaign: Beauty &amp; Wellness</a:t>
            </a:r>
            <a:endParaRPr lang="en-GB" sz="900" dirty="0">
              <a:effectLst/>
              <a:latin typeface="Helvetica CE 45 Light" pitchFamily="82" charset="0"/>
              <a:ea typeface="Calibri" panose="020F0502020204030204" pitchFamily="34" charset="0"/>
              <a:cs typeface="Times New Roman" panose="02020603050405020304" pitchFamily="18" charset="0"/>
            </a:endParaRPr>
          </a:p>
          <a:p>
            <a:pPr marL="228600" lvl="0" indent="-228600">
              <a:buFont typeface="+mj-lt"/>
              <a:buAutoNum type="arabicPeriod"/>
            </a:pPr>
            <a:r>
              <a:rPr lang="en-US" sz="900" dirty="0">
                <a:latin typeface="Helvetica Neue CE 55 Roman" panose="02000503040000020004" pitchFamily="2" charset="0"/>
              </a:rPr>
              <a:t>Best PR Campaign: Electronics &amp; Gadgets</a:t>
            </a:r>
          </a:p>
          <a:p>
            <a:pPr marL="228600" lvl="0" indent="-228600">
              <a:buFont typeface="+mj-lt"/>
              <a:buAutoNum type="arabicPeriod"/>
            </a:pPr>
            <a:r>
              <a:rPr lang="en-US" sz="900" dirty="0">
                <a:latin typeface="Helvetica Neue CE 55 Roman" panose="02000503040000020004" pitchFamily="2" charset="0"/>
              </a:rPr>
              <a:t>Best PR Campaign: Entertainment</a:t>
            </a:r>
          </a:p>
          <a:p>
            <a:pPr marL="228600" lvl="0" indent="-228600">
              <a:buFont typeface="+mj-lt"/>
              <a:buAutoNum type="arabicPeriod"/>
            </a:pPr>
            <a:endParaRPr lang="en-US" sz="900" dirty="0">
              <a:latin typeface="Helvetica Neue CE 55 Roman" panose="02000503040000020004" pitchFamily="2" charset="0"/>
            </a:endParaRPr>
          </a:p>
          <a:p>
            <a:pPr marL="228600" lvl="0" indent="-228600">
              <a:buFont typeface="+mj-lt"/>
              <a:buAutoNum type="arabicPeriod"/>
            </a:pPr>
            <a:endParaRPr lang="en-US" sz="900" dirty="0">
              <a:latin typeface="Helvetica Neue CE 55 Roman" panose="02000503040000020004" pitchFamily="2" charset="0"/>
            </a:endParaRPr>
          </a:p>
          <a:p>
            <a:pPr marL="228600" lvl="0" indent="-228600">
              <a:buFont typeface="+mj-lt"/>
              <a:buAutoNum type="arabicPeriod"/>
            </a:pPr>
            <a:endParaRPr lang="en-US" sz="900" dirty="0">
              <a:latin typeface="Helvetica Neue CE 55 Roman" panose="02000503040000020004" pitchFamily="2" charset="0"/>
            </a:endParaRPr>
          </a:p>
          <a:p>
            <a:pPr marL="228600" lvl="0" indent="-228600">
              <a:buFont typeface="+mj-lt"/>
              <a:buAutoNum type="arabicPeriod"/>
            </a:pPr>
            <a:endParaRPr lang="en-US" sz="900" dirty="0">
              <a:latin typeface="Helvetica Neue CE 55 Roman" panose="02000503040000020004" pitchFamily="2" charset="0"/>
            </a:endParaRPr>
          </a:p>
          <a:p>
            <a:pPr marL="228600" lvl="0" indent="-228600">
              <a:buFont typeface="+mj-lt"/>
              <a:buAutoNum type="arabicPeriod"/>
            </a:pPr>
            <a:endParaRPr lang="en-US" sz="900" dirty="0">
              <a:latin typeface="Helvetica Neue CE 55 Roman" panose="02000503040000020004" pitchFamily="2" charset="0"/>
            </a:endParaRPr>
          </a:p>
          <a:p>
            <a:pPr marL="228600" lvl="0" indent="-228600">
              <a:buFont typeface="+mj-lt"/>
              <a:buAutoNum type="arabicPeriod"/>
            </a:pPr>
            <a:endParaRPr lang="en-US" sz="900" dirty="0">
              <a:latin typeface="Helvetica Neue CE 55 Roman" panose="02000503040000020004" pitchFamily="2" charset="0"/>
            </a:endParaRPr>
          </a:p>
          <a:p>
            <a:pPr marL="228600" lvl="0" indent="-228600">
              <a:buFont typeface="+mj-lt"/>
              <a:buAutoNum type="arabicPeriod"/>
            </a:pPr>
            <a:endParaRPr lang="en-US" sz="900" dirty="0">
              <a:latin typeface="Helvetica Neue CE 55 Roman" panose="02000503040000020004" pitchFamily="2" charset="0"/>
            </a:endParaRPr>
          </a:p>
          <a:p>
            <a:pPr marL="228600" lvl="0" indent="-228600">
              <a:buFont typeface="+mj-lt"/>
              <a:buAutoNum type="arabicPeriod"/>
            </a:pPr>
            <a:endParaRPr lang="en-US" sz="900" dirty="0">
              <a:latin typeface="Helvetica Neue CE 55 Roman" panose="02000503040000020004" pitchFamily="2" charset="0"/>
            </a:endParaRPr>
          </a:p>
          <a:p>
            <a:pPr marL="228600" lvl="0" indent="-228600">
              <a:buFont typeface="+mj-lt"/>
              <a:buAutoNum type="arabicPeriod"/>
            </a:pPr>
            <a:endParaRPr lang="en-US" sz="900" dirty="0">
              <a:latin typeface="Helvetica Neue CE 55 Roman" panose="02000503040000020004" pitchFamily="2" charset="0"/>
            </a:endParaRPr>
          </a:p>
          <a:p>
            <a:pPr marL="228600" lvl="0" indent="-228600">
              <a:buFont typeface="+mj-lt"/>
              <a:buAutoNum type="arabicPeriod"/>
            </a:pPr>
            <a:endParaRPr lang="en-US" sz="900" dirty="0">
              <a:latin typeface="Helvetica Neue CE 55 Roman" panose="02000503040000020004" pitchFamily="2" charset="0"/>
            </a:endParaRPr>
          </a:p>
          <a:p>
            <a:pPr marL="228600" lvl="0" indent="-228600">
              <a:buFont typeface="+mj-lt"/>
              <a:buAutoNum type="arabicPeriod"/>
            </a:pPr>
            <a:endParaRPr lang="en-US" sz="900" dirty="0">
              <a:latin typeface="Helvetica Neue CE 55 Roman" panose="02000503040000020004" pitchFamily="2" charset="0"/>
            </a:endParaRPr>
          </a:p>
          <a:p>
            <a:pPr marL="228600" lvl="0" indent="-228600">
              <a:buFont typeface="+mj-lt"/>
              <a:buAutoNum type="arabicPeriod"/>
            </a:pPr>
            <a:r>
              <a:rPr lang="en-US" sz="900" dirty="0">
                <a:latin typeface="Helvetica Neue CE 55 Roman" panose="02000503040000020004" pitchFamily="2" charset="0"/>
              </a:rPr>
              <a:t>Best PR Campaign: F&amp;B</a:t>
            </a:r>
          </a:p>
          <a:p>
            <a:pPr marL="228600" lvl="0" indent="-228600">
              <a:buFont typeface="+mj-lt"/>
              <a:buAutoNum type="arabicPeriod"/>
            </a:pPr>
            <a:r>
              <a:rPr lang="en-US" sz="900" dirty="0">
                <a:latin typeface="Helvetica Neue CE 55 Roman" panose="02000503040000020004" pitchFamily="2" charset="0"/>
              </a:rPr>
              <a:t>Best PR Campaign: Fashion &amp; Apparel</a:t>
            </a:r>
          </a:p>
          <a:p>
            <a:pPr marL="228600" lvl="0" indent="-228600">
              <a:buFont typeface="+mj-lt"/>
              <a:buAutoNum type="arabicPeriod"/>
            </a:pPr>
            <a:r>
              <a:rPr lang="en-US" sz="900" dirty="0">
                <a:latin typeface="Helvetica Neue CE 55 Roman" panose="02000503040000020004" pitchFamily="2" charset="0"/>
              </a:rPr>
              <a:t>Best PR Campaign: FMCG</a:t>
            </a:r>
          </a:p>
          <a:p>
            <a:pPr marL="228600" lvl="0" indent="-228600">
              <a:buFont typeface="+mj-lt"/>
              <a:buAutoNum type="arabicPeriod"/>
            </a:pPr>
            <a:r>
              <a:rPr lang="en-US" sz="900" dirty="0">
                <a:latin typeface="Helvetica Neue CE 55 Roman" panose="02000503040000020004" pitchFamily="2" charset="0"/>
              </a:rPr>
              <a:t>Best PR Campaign: Government/Public Services</a:t>
            </a:r>
          </a:p>
          <a:p>
            <a:pPr marL="228600" indent="-228600">
              <a:buFont typeface="+mj-lt"/>
              <a:buAutoNum type="arabicPeriod" startAt="25"/>
            </a:pPr>
            <a:r>
              <a:rPr lang="en-US" sz="900" dirty="0">
                <a:latin typeface="Helvetica Neue CE 55 Roman" panose="02000503040000020004" pitchFamily="2" charset="0"/>
              </a:rPr>
              <a:t>Best PR Campaign: Healthcare &amp; Pharmaceuticals</a:t>
            </a:r>
          </a:p>
          <a:p>
            <a:pPr marL="228600" indent="-228600">
              <a:buFont typeface="+mj-lt"/>
              <a:buAutoNum type="arabicPeriod" startAt="25"/>
            </a:pPr>
            <a:r>
              <a:rPr lang="en-US" sz="900" dirty="0">
                <a:latin typeface="Helvetica Neue CE 55 Roman" panose="02000503040000020004" pitchFamily="2" charset="0"/>
              </a:rPr>
              <a:t>Best PR Campaign: Lifestyle &amp; Travel</a:t>
            </a:r>
          </a:p>
          <a:p>
            <a:pPr marL="228600" indent="-228600">
              <a:buFont typeface="+mj-lt"/>
              <a:buAutoNum type="arabicPeriod" startAt="25"/>
            </a:pPr>
            <a:r>
              <a:rPr lang="en-US" sz="900" dirty="0">
                <a:latin typeface="Helvetica Neue CE 55 Roman" panose="02000503040000020004" pitchFamily="2" charset="0"/>
              </a:rPr>
              <a:t>Best PR-led Integrated Communications</a:t>
            </a:r>
          </a:p>
          <a:p>
            <a:pPr marL="228600" indent="-228600">
              <a:buFont typeface="+mj-lt"/>
              <a:buAutoNum type="arabicPeriod" startAt="25"/>
            </a:pPr>
            <a:r>
              <a:rPr lang="en-US" sz="900" dirty="0">
                <a:latin typeface="Helvetica Neue CE 55 Roman" panose="02000503040000020004" pitchFamily="2" charset="0"/>
              </a:rPr>
              <a:t>Best Regional PR</a:t>
            </a:r>
          </a:p>
          <a:p>
            <a:pPr marL="228600" indent="-228600">
              <a:buFont typeface="+mj-lt"/>
              <a:buAutoNum type="arabicPeriod" startAt="25"/>
            </a:pPr>
            <a:r>
              <a:rPr lang="en-US" sz="900" dirty="0">
                <a:latin typeface="Helvetica Neue CE 55 Roman" panose="02000503040000020004" pitchFamily="2" charset="0"/>
              </a:rPr>
              <a:t>Best Use of Advocates</a:t>
            </a:r>
          </a:p>
          <a:p>
            <a:pPr marL="228600" indent="-228600">
              <a:buFont typeface="+mj-lt"/>
              <a:buAutoNum type="arabicPeriod" startAt="25"/>
            </a:pPr>
            <a:r>
              <a:rPr lang="en-US" sz="900" dirty="0">
                <a:latin typeface="Helvetica Neue CE 55 Roman" panose="02000503040000020004" pitchFamily="2" charset="0"/>
              </a:rPr>
              <a:t>Best Use of Celebrities/Influencers</a:t>
            </a:r>
          </a:p>
          <a:p>
            <a:pPr marL="228600" indent="-228600">
              <a:buFont typeface="+mj-lt"/>
              <a:buAutoNum type="arabicPeriod" startAt="25"/>
            </a:pPr>
            <a:r>
              <a:rPr lang="en-US" sz="900" dirty="0">
                <a:latin typeface="Helvetica Neue CE 55 Roman" panose="02000503040000020004" pitchFamily="2" charset="0"/>
              </a:rPr>
              <a:t>Best Use of Content</a:t>
            </a:r>
          </a:p>
          <a:p>
            <a:pPr marL="228600" indent="-228600">
              <a:buFont typeface="+mj-lt"/>
              <a:buAutoNum type="arabicPeriod" startAt="25"/>
            </a:pPr>
            <a:r>
              <a:rPr lang="en-SG" sz="900" b="1" dirty="0">
                <a:effectLst/>
                <a:latin typeface="Helvetica CE 45 Light" pitchFamily="82" charset="0"/>
                <a:ea typeface="Calibri" panose="020F0502020204030204" pitchFamily="34" charset="0"/>
                <a:cs typeface="Times New Roman" panose="02020603050405020304" pitchFamily="18" charset="0"/>
              </a:rPr>
              <a:t>Best Use of Influencer Marketing (B2B) *NEW*</a:t>
            </a:r>
          </a:p>
          <a:p>
            <a:pPr marL="228600" indent="-228600">
              <a:buFont typeface="+mj-lt"/>
              <a:buAutoNum type="arabicPeriod" startAt="25"/>
            </a:pPr>
            <a:r>
              <a:rPr lang="en-US" sz="900" dirty="0">
                <a:latin typeface="Helvetica Neue CE 55 Roman" panose="02000503040000020004" pitchFamily="2" charset="0"/>
              </a:rPr>
              <a:t>Best Use of Micro/Niche Influencers</a:t>
            </a:r>
          </a:p>
          <a:p>
            <a:pPr marL="228600" indent="-228600">
              <a:buFont typeface="+mj-lt"/>
              <a:buAutoNum type="arabicPeriod" startAt="25"/>
            </a:pPr>
            <a:r>
              <a:rPr lang="en-US" sz="900" dirty="0">
                <a:latin typeface="Helvetica Neue CE 55 Roman" panose="02000503040000020004" pitchFamily="2" charset="0"/>
              </a:rPr>
              <a:t>Best Use of Social Media</a:t>
            </a:r>
          </a:p>
          <a:p>
            <a:pPr marL="228600" indent="-228600">
              <a:buFont typeface="+mj-lt"/>
              <a:buAutoNum type="arabicPeriod" startAt="25"/>
            </a:pPr>
            <a:r>
              <a:rPr lang="en-GB" sz="900" b="1" dirty="0">
                <a:latin typeface="Helvetica CE 45 Light" pitchFamily="82" charset="0"/>
              </a:rPr>
              <a:t>Best Use of Social Media for Crisis Communications *NEW*</a:t>
            </a:r>
          </a:p>
          <a:p>
            <a:pPr marL="228600" indent="-228600">
              <a:buFont typeface="+mj-lt"/>
              <a:buAutoNum type="arabicPeriod" startAt="25"/>
            </a:pPr>
            <a:r>
              <a:rPr lang="en-GB" sz="900" dirty="0">
                <a:latin typeface="Helvetica CE 45 Light" pitchFamily="82" charset="0"/>
              </a:rPr>
              <a:t>Best Use of Tech/AI for PR</a:t>
            </a:r>
          </a:p>
          <a:p>
            <a:pPr marL="228600" indent="-228600">
              <a:buFont typeface="+mj-lt"/>
              <a:buAutoNum type="arabicPeriod" startAt="25"/>
            </a:pPr>
            <a:r>
              <a:rPr lang="en-GB" sz="900" b="1" dirty="0">
                <a:latin typeface="Helvetica CE 45 Light" pitchFamily="82" charset="0"/>
              </a:rPr>
              <a:t>Best Use of Virtual &amp; Hybrid Events *NEW*</a:t>
            </a:r>
            <a:endParaRPr lang="en-US" sz="900" b="1" dirty="0">
              <a:latin typeface="Helvetica CE 45 Light" pitchFamily="82" charset="0"/>
            </a:endParaRPr>
          </a:p>
          <a:p>
            <a:pPr marL="228600" indent="-228600">
              <a:buFont typeface="+mj-lt"/>
              <a:buAutoNum type="arabicPeriod" startAt="25"/>
            </a:pPr>
            <a:r>
              <a:rPr lang="en-US" sz="900" dirty="0">
                <a:latin typeface="Helvetica Neue CE 55 Roman" panose="02000503040000020004" pitchFamily="2" charset="0"/>
              </a:rPr>
              <a:t>Most Creative PR Stunt</a:t>
            </a:r>
          </a:p>
        </p:txBody>
      </p:sp>
    </p:spTree>
    <p:extLst>
      <p:ext uri="{BB962C8B-B14F-4D97-AF65-F5344CB8AC3E}">
        <p14:creationId xmlns:p14="http://schemas.microsoft.com/office/powerpoint/2010/main" val="32600025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F4B6C46-D80B-BC46-B953-64029F4F06F1}"/>
              </a:ext>
            </a:extLst>
          </p:cNvPr>
          <p:cNvSpPr/>
          <p:nvPr/>
        </p:nvSpPr>
        <p:spPr>
          <a:xfrm>
            <a:off x="179512" y="1167098"/>
            <a:ext cx="8856984" cy="646331"/>
          </a:xfrm>
          <a:prstGeom prst="rect">
            <a:avLst/>
          </a:prstGeom>
        </p:spPr>
        <p:txBody>
          <a:bodyPr wrap="square">
            <a:spAutoFit/>
          </a:bodyPr>
          <a:lstStyle/>
          <a:p>
            <a:r>
              <a:rPr lang="en-US" sz="900" dirty="0">
                <a:latin typeface="Helvetica CE 45 Light" pitchFamily="82" charset="0"/>
                <a:ea typeface="Helvetica Neue" panose="02000503000000020004" pitchFamily="2" charset="0"/>
                <a:cs typeface="Helvetica Neue" panose="02000503000000020004" pitchFamily="2" charset="0"/>
              </a:rPr>
              <a:t>Here are some guiding pointers that judges will be looking out for. Please ensure your entry answers the points below for the various sections along with the guiding pointers in the respective categories. Your entry will be evaluated on the following four key areas:</a:t>
            </a:r>
            <a:br>
              <a:rPr lang="en-US" sz="900" dirty="0">
                <a:latin typeface="Helvetica CE 55 Roman" panose="02000503040000020004" pitchFamily="2" charset="0"/>
                <a:ea typeface="Helvetica Neue" panose="02000503000000020004" pitchFamily="2" charset="0"/>
                <a:cs typeface="Helvetica Neue" panose="02000503000000020004" pitchFamily="2" charset="0"/>
              </a:rPr>
            </a:br>
            <a:r>
              <a:rPr lang="en-US" sz="900" dirty="0">
                <a:latin typeface="Helvetica CE 55 Roman" panose="02000503040000020004" pitchFamily="2" charset="0"/>
                <a:ea typeface="Helvetica Neue" panose="02000503000000020004" pitchFamily="2" charset="0"/>
                <a:cs typeface="Helvetica Neue" panose="02000503000000020004" pitchFamily="2" charset="0"/>
              </a:rPr>
              <a:t> </a:t>
            </a:r>
          </a:p>
          <a:p>
            <a:endParaRPr lang="en-US" sz="900" dirty="0">
              <a:latin typeface="Helvetica CE 55 Roman" panose="02000503040000020004" pitchFamily="2" charset="0"/>
              <a:ea typeface="Helvetica Neue" panose="02000503000000020004" pitchFamily="2" charset="0"/>
              <a:cs typeface="Helvetica Neue" panose="02000503000000020004" pitchFamily="2" charset="0"/>
            </a:endParaRPr>
          </a:p>
        </p:txBody>
      </p:sp>
      <p:sp>
        <p:nvSpPr>
          <p:cNvPr id="2" name="Rectangle 1">
            <a:extLst>
              <a:ext uri="{FF2B5EF4-FFF2-40B4-BE49-F238E27FC236}">
                <a16:creationId xmlns:a16="http://schemas.microsoft.com/office/drawing/2014/main" id="{97637B3A-44E8-8C47-DA4E-95E825E75656}"/>
              </a:ext>
            </a:extLst>
          </p:cNvPr>
          <p:cNvSpPr>
            <a:spLocks noChangeArrowheads="1"/>
          </p:cNvSpPr>
          <p:nvPr/>
        </p:nvSpPr>
        <p:spPr bwMode="auto">
          <a:xfrm>
            <a:off x="179512" y="1347614"/>
            <a:ext cx="8991600" cy="3908762"/>
          </a:xfrm>
          <a:prstGeom prst="rect">
            <a:avLst/>
          </a:prstGeom>
          <a:noFill/>
          <a:ln w="9525">
            <a:noFill/>
            <a:miter lim="800000"/>
            <a:headEnd/>
            <a:tailEnd/>
          </a:ln>
          <a:effectLst/>
        </p:spPr>
        <p:txBody>
          <a:bodyPr vert="horz" wrap="square" lIns="91440" tIns="45720" rIns="91440" bIns="45720" numCol="2" spcCol="182880"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chemeClr val="tx1"/>
              </a:solidFill>
              <a:effectLst/>
              <a:latin typeface="Helvetica CE 45 Light" pitchFamily="82" charset="0"/>
              <a:ea typeface="Calibri" pitchFamily="34" charset="0"/>
              <a:cs typeface="Arial" pitchFamily="34"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chemeClr val="tx1"/>
                </a:solidFill>
                <a:effectLst/>
                <a:latin typeface="Helvetica CE 45 Light" pitchFamily="82" charset="0"/>
                <a:ea typeface="Calibri" pitchFamily="34" charset="0"/>
                <a:cs typeface="Arial" pitchFamily="34" charset="0"/>
              </a:rPr>
              <a:t>Challenge (max. 500 words) 20%</a:t>
            </a:r>
          </a:p>
          <a:p>
            <a:pPr marL="0" marR="0" lvl="0" indent="0" defTabSz="914400" rtl="0" eaLnBrk="1" fontAlgn="base" latinLnBrk="0" hangingPunct="1">
              <a:lnSpc>
                <a:spcPct val="100000"/>
              </a:lnSpc>
              <a:spcBef>
                <a:spcPct val="0"/>
              </a:spcBef>
              <a:spcAft>
                <a:spcPct val="0"/>
              </a:spcAft>
              <a:buClrTx/>
              <a:buSzTx/>
              <a:buFontTx/>
              <a:buNone/>
              <a:tabLst/>
            </a:pPr>
            <a:r>
              <a:rPr kumimoji="0" lang="en-US" sz="850" b="1" i="0" u="none" strike="noStrike" cap="none" normalizeH="0" baseline="0" dirty="0">
                <a:ln>
                  <a:noFill/>
                </a:ln>
                <a:solidFill>
                  <a:schemeClr val="tx1"/>
                </a:solidFill>
                <a:effectLst/>
                <a:latin typeface="Helvetica CE 45 Light" pitchFamily="82" charset="0"/>
                <a:ea typeface="Calibri" pitchFamily="34" charset="0"/>
                <a:cs typeface="Arial" pitchFamily="34" charset="0"/>
              </a:rPr>
              <a:t>Judges will be looking for: </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Helvetica CE 45 Light" pitchFamily="82" charset="0"/>
                <a:ea typeface="Calibri" pitchFamily="34" charset="0"/>
                <a:cs typeface="Arial" pitchFamily="34" charset="0"/>
              </a:rPr>
              <a:t>A clear description of the business/brand consumer challenge that PR was being asked to address</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Helvetica CE 45 Light" pitchFamily="82" charset="0"/>
                <a:ea typeface="Calibri" pitchFamily="34" charset="0"/>
                <a:cs typeface="Arial" pitchFamily="34" charset="0"/>
              </a:rPr>
              <a:t>Key statistics which help illustrate the scale of this challenge in more detail </a:t>
            </a:r>
          </a:p>
          <a:p>
            <a:pPr marL="0" marR="0" lvl="0" indent="0" defTabSz="914400" rtl="0" eaLnBrk="1" fontAlgn="base" latinLnBrk="0" hangingPunct="1">
              <a:lnSpc>
                <a:spcPct val="100000"/>
              </a:lnSpc>
              <a:spcBef>
                <a:spcPct val="0"/>
              </a:spcBef>
              <a:spcAft>
                <a:spcPct val="0"/>
              </a:spcAft>
              <a:buClrTx/>
              <a:buSzTx/>
              <a:buFontTx/>
              <a:buNone/>
              <a:tabLst/>
            </a:pPr>
            <a:endParaRPr kumimoji="0" lang="en-US" sz="850" b="1" i="0" u="none" strike="noStrike" cap="none" normalizeH="0" baseline="0" dirty="0">
              <a:ln>
                <a:noFill/>
              </a:ln>
              <a:solidFill>
                <a:schemeClr val="tx1"/>
              </a:solidFill>
              <a:effectLst/>
              <a:latin typeface="Helvetica CE 45 Light" pitchFamily="82" charset="0"/>
              <a:ea typeface="Calibri" pitchFamily="34" charset="0"/>
              <a:cs typeface="Arial" pitchFamily="34"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n-US" sz="850" b="1" i="0" u="none" strike="noStrike" cap="none" normalizeH="0" baseline="0" dirty="0">
                <a:ln>
                  <a:noFill/>
                </a:ln>
                <a:solidFill>
                  <a:schemeClr val="tx1"/>
                </a:solidFill>
                <a:effectLst/>
                <a:latin typeface="Helvetica CE 45 Light" pitchFamily="82" charset="0"/>
                <a:ea typeface="Calibri" pitchFamily="34" charset="0"/>
                <a:cs typeface="Arial" pitchFamily="34" charset="0"/>
              </a:rPr>
              <a:t>Recommended information to submit:</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Helvetica CE 45 Light" pitchFamily="82" charset="0"/>
                <a:ea typeface="Calibri" pitchFamily="34" charset="0"/>
                <a:cs typeface="Arial" pitchFamily="34" charset="0"/>
              </a:rPr>
              <a:t>Start date</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Helvetica CE 45 Light" pitchFamily="82" charset="0"/>
                <a:ea typeface="Calibri" pitchFamily="34" charset="0"/>
                <a:cs typeface="Arial" pitchFamily="34" charset="0"/>
              </a:rPr>
              <a:t>End date</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Helvetica CE 45 Light" pitchFamily="82" charset="0"/>
                <a:ea typeface="Calibri" pitchFamily="34" charset="0"/>
                <a:cs typeface="Arial" pitchFamily="34" charset="0"/>
              </a:rPr>
              <a:t>Target audience </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Helvetica CE 45 Light" pitchFamily="82" charset="0"/>
                <a:ea typeface="Calibri" pitchFamily="34" charset="0"/>
                <a:cs typeface="Arial" pitchFamily="34" charset="0"/>
              </a:rPr>
              <a:t>Key objectives</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Helvetica CE 45 Light" pitchFamily="82" charset="0"/>
                <a:ea typeface="Calibri" pitchFamily="34" charset="0"/>
                <a:cs typeface="Arial" pitchFamily="34" charset="0"/>
              </a:rPr>
              <a:t>Budget </a:t>
            </a:r>
          </a:p>
          <a:p>
            <a:pPr marL="0" marR="0" lvl="0" indent="0" defTabSz="914400" rtl="0" eaLnBrk="1" fontAlgn="base" latinLnBrk="0" hangingPunct="1">
              <a:lnSpc>
                <a:spcPct val="100000"/>
              </a:lnSpc>
              <a:spcBef>
                <a:spcPct val="0"/>
              </a:spcBef>
              <a:spcAft>
                <a:spcPct val="0"/>
              </a:spcAft>
              <a:buClrTx/>
              <a:buSzTx/>
              <a:buFontTx/>
              <a:buNone/>
              <a:tabLst/>
            </a:pPr>
            <a:endParaRPr kumimoji="0" lang="en-US" sz="850" b="1" i="0" u="none" strike="noStrike" cap="none" normalizeH="0" baseline="0" dirty="0">
              <a:ln>
                <a:noFill/>
              </a:ln>
              <a:solidFill>
                <a:schemeClr val="tx1"/>
              </a:solidFill>
              <a:effectLst/>
              <a:latin typeface="Helvetica CE 45 Light" pitchFamily="82" charset="0"/>
              <a:ea typeface="Calibri" pitchFamily="34" charset="0"/>
              <a:cs typeface="Arial" pitchFamily="34"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chemeClr val="tx1"/>
                </a:solidFill>
                <a:effectLst/>
                <a:latin typeface="Helvetica CE 45 Light" pitchFamily="82" charset="0"/>
                <a:ea typeface="Calibri" pitchFamily="34" charset="0"/>
                <a:cs typeface="Arial" pitchFamily="34" charset="0"/>
              </a:rPr>
              <a:t>Strategy (max. 500 words) 30%</a:t>
            </a:r>
          </a:p>
          <a:p>
            <a:pPr marL="0" marR="0" lvl="0" indent="0" defTabSz="914400" rtl="0" eaLnBrk="1" fontAlgn="base" latinLnBrk="0" hangingPunct="1">
              <a:lnSpc>
                <a:spcPct val="100000"/>
              </a:lnSpc>
              <a:spcBef>
                <a:spcPct val="0"/>
              </a:spcBef>
              <a:spcAft>
                <a:spcPct val="0"/>
              </a:spcAft>
              <a:buClrTx/>
              <a:buSzTx/>
              <a:buFontTx/>
              <a:buNone/>
              <a:tabLst/>
            </a:pPr>
            <a:r>
              <a:rPr kumimoji="0" lang="en-US" sz="850" b="1" i="0" u="none" strike="noStrike" cap="none" normalizeH="0" baseline="0" dirty="0">
                <a:ln>
                  <a:noFill/>
                </a:ln>
                <a:solidFill>
                  <a:schemeClr val="tx1"/>
                </a:solidFill>
                <a:effectLst/>
                <a:latin typeface="Helvetica CE 45 Light" pitchFamily="82" charset="0"/>
                <a:ea typeface="Calibri" pitchFamily="34" charset="0"/>
                <a:cs typeface="Arial" pitchFamily="34" charset="0"/>
              </a:rPr>
              <a:t>Judges will be looking for: </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Helvetica CE 45 Light" pitchFamily="82" charset="0"/>
                <a:ea typeface="Calibri" pitchFamily="34" charset="0"/>
                <a:cs typeface="Arial" pitchFamily="34" charset="0"/>
              </a:rPr>
              <a:t>A clear rationale for why you chose this PR approach </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Helvetica CE 45 Light" pitchFamily="82" charset="0"/>
                <a:ea typeface="Calibri" pitchFamily="34" charset="0"/>
                <a:cs typeface="Arial" pitchFamily="34" charset="0"/>
              </a:rPr>
              <a:t>The core insight on which you focused your strategy</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Helvetica CE 45 Light" pitchFamily="82" charset="0"/>
                <a:ea typeface="Calibri" pitchFamily="34" charset="0"/>
                <a:cs typeface="Arial" pitchFamily="34" charset="0"/>
              </a:rPr>
              <a:t>An outline of your message, along with creative and media thinking on how these were developed to be both distinctive and impactful</a:t>
            </a:r>
          </a:p>
          <a:p>
            <a:pPr marR="0" lvl="0" defTabSz="914400" rtl="0" eaLnBrk="1" fontAlgn="base" latinLnBrk="0" hangingPunct="1">
              <a:lnSpc>
                <a:spcPct val="100000"/>
              </a:lnSpc>
              <a:spcBef>
                <a:spcPct val="0"/>
              </a:spcBef>
              <a:spcAft>
                <a:spcPct val="0"/>
              </a:spcAft>
              <a:buClrTx/>
              <a:buSzTx/>
              <a:tabLst/>
            </a:pPr>
            <a:endParaRPr lang="en-US" sz="850" dirty="0">
              <a:latin typeface="Helvetica CE 45 Light" pitchFamily="82" charset="0"/>
              <a:ea typeface="Calibri" pitchFamily="34" charset="0"/>
              <a:cs typeface="Arial" pitchFamily="34"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n-US" sz="850" b="1" i="0" u="none" strike="noStrike" cap="none" normalizeH="0" baseline="0" dirty="0">
                <a:ln>
                  <a:noFill/>
                </a:ln>
                <a:solidFill>
                  <a:schemeClr val="tx1"/>
                </a:solidFill>
                <a:effectLst/>
                <a:latin typeface="Helvetica CE 45 Light" pitchFamily="82" charset="0"/>
                <a:ea typeface="Calibri" pitchFamily="34" charset="0"/>
                <a:cs typeface="Arial" pitchFamily="34" charset="0"/>
              </a:rPr>
              <a:t>Recommended information to submit:</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Helvetica CE 45 Light" pitchFamily="82" charset="0"/>
                <a:ea typeface="Calibri" pitchFamily="34" charset="0"/>
                <a:cs typeface="Arial" pitchFamily="34" charset="0"/>
              </a:rPr>
              <a:t>Which media channels were used and why? </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Helvetica CE 45 Light" pitchFamily="82" charset="0"/>
                <a:ea typeface="Calibri" pitchFamily="34" charset="0"/>
                <a:cs typeface="Arial" pitchFamily="34" charset="0"/>
              </a:rPr>
              <a:t>Outline the approach and why it was used</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lang="en-US" sz="850" b="1" dirty="0">
              <a:latin typeface="Helvetica CE 45 Light" pitchFamily="82" charset="0"/>
              <a:ea typeface="Calibri" pitchFamily="34" charset="0"/>
              <a:cs typeface="Arial" pitchFamily="34" charset="0"/>
            </a:endParaRPr>
          </a:p>
          <a:p>
            <a:pPr marR="0" lvl="0" defTabSz="914400" rtl="0" eaLnBrk="1" fontAlgn="base" latinLnBrk="0" hangingPunct="1">
              <a:lnSpc>
                <a:spcPct val="100000"/>
              </a:lnSpc>
              <a:spcBef>
                <a:spcPct val="0"/>
              </a:spcBef>
              <a:spcAft>
                <a:spcPct val="0"/>
              </a:spcAft>
              <a:buClrTx/>
              <a:buSzTx/>
              <a:tabLst/>
            </a:pPr>
            <a:endParaRPr lang="en-US" sz="800" b="1" dirty="0">
              <a:latin typeface="Helvetica CE 45 Light" pitchFamily="82" charset="0"/>
              <a:ea typeface="Calibri" pitchFamily="34" charset="0"/>
              <a:cs typeface="Arial" pitchFamily="34" charset="0"/>
            </a:endParaRPr>
          </a:p>
          <a:p>
            <a:pPr marL="0" marR="0" lvl="0" indent="0" defTabSz="914400" rtl="0" eaLnBrk="1" fontAlgn="base" latinLnBrk="0" hangingPunct="1">
              <a:lnSpc>
                <a:spcPct val="100000"/>
              </a:lnSpc>
              <a:spcBef>
                <a:spcPct val="0"/>
              </a:spcBef>
              <a:spcAft>
                <a:spcPct val="0"/>
              </a:spcAft>
              <a:buClrTx/>
              <a:buSzTx/>
              <a:buFontTx/>
              <a:buNone/>
              <a:tabLst/>
            </a:pPr>
            <a:endParaRPr lang="en-US" sz="800" b="1" dirty="0">
              <a:latin typeface="Helvetica CE 45 Light" pitchFamily="82" charset="0"/>
              <a:ea typeface="Calibri" pitchFamily="34" charset="0"/>
              <a:cs typeface="Arial" pitchFamily="34" charset="0"/>
            </a:endParaRPr>
          </a:p>
          <a:p>
            <a:pPr marL="0" marR="0" lvl="0" indent="0"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dirty="0">
              <a:ln>
                <a:noFill/>
              </a:ln>
              <a:solidFill>
                <a:schemeClr val="tx1"/>
              </a:solidFill>
              <a:effectLst/>
              <a:latin typeface="Helvetica CE 45 Light" pitchFamily="82" charset="0"/>
              <a:ea typeface="Calibri" pitchFamily="34" charset="0"/>
              <a:cs typeface="Arial" pitchFamily="34" charset="0"/>
            </a:endParaRPr>
          </a:p>
          <a:p>
            <a:pPr marL="0" marR="0" lvl="0" indent="0" defTabSz="914400" rtl="0" eaLnBrk="1" fontAlgn="base" latinLnBrk="0" hangingPunct="1">
              <a:lnSpc>
                <a:spcPct val="100000"/>
              </a:lnSpc>
              <a:spcBef>
                <a:spcPct val="0"/>
              </a:spcBef>
              <a:spcAft>
                <a:spcPct val="0"/>
              </a:spcAft>
              <a:buClrTx/>
              <a:buSzTx/>
              <a:buFontTx/>
              <a:buNone/>
              <a:tabLst/>
            </a:pPr>
            <a:endParaRPr lang="en-US" sz="800" b="1" dirty="0">
              <a:latin typeface="Helvetica CE 45 Light" pitchFamily="82" charset="0"/>
              <a:ea typeface="Calibri" pitchFamily="34" charset="0"/>
              <a:cs typeface="Arial" pitchFamily="34" charset="0"/>
            </a:endParaRPr>
          </a:p>
          <a:p>
            <a:pPr marL="0" marR="0" lvl="0" indent="0"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dirty="0">
              <a:ln>
                <a:noFill/>
              </a:ln>
              <a:solidFill>
                <a:schemeClr val="tx1"/>
              </a:solidFill>
              <a:effectLst/>
              <a:latin typeface="Helvetica CE 45 Light" pitchFamily="82" charset="0"/>
              <a:ea typeface="Calibri" pitchFamily="34" charset="0"/>
              <a:cs typeface="Arial" pitchFamily="34"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chemeClr val="tx1"/>
                </a:solidFill>
                <a:effectLst/>
                <a:latin typeface="Helvetica CE 45 Light" pitchFamily="82" charset="0"/>
                <a:ea typeface="Calibri" pitchFamily="34" charset="0"/>
                <a:cs typeface="Arial" pitchFamily="34" charset="0"/>
              </a:rPr>
              <a:t>Execution (max. 500 words) 30%</a:t>
            </a:r>
          </a:p>
          <a:p>
            <a:pPr marL="0" marR="0" lvl="0" indent="0" defTabSz="914400" rtl="0" eaLnBrk="1" fontAlgn="base" latinLnBrk="0" hangingPunct="1">
              <a:lnSpc>
                <a:spcPct val="100000"/>
              </a:lnSpc>
              <a:spcBef>
                <a:spcPct val="0"/>
              </a:spcBef>
              <a:spcAft>
                <a:spcPct val="0"/>
              </a:spcAft>
              <a:buClrTx/>
              <a:buSzTx/>
              <a:buFontTx/>
              <a:buNone/>
              <a:tabLst/>
            </a:pPr>
            <a:r>
              <a:rPr kumimoji="0" lang="en-US" sz="850" b="1" i="0" u="none" strike="noStrike" cap="none" normalizeH="0" baseline="0" dirty="0">
                <a:ln>
                  <a:noFill/>
                </a:ln>
                <a:solidFill>
                  <a:schemeClr val="tx1"/>
                </a:solidFill>
                <a:effectLst/>
                <a:latin typeface="Helvetica CE 45 Light" pitchFamily="82" charset="0"/>
                <a:ea typeface="Calibri" pitchFamily="34" charset="0"/>
                <a:cs typeface="Arial" pitchFamily="34" charset="0"/>
              </a:rPr>
              <a:t>Judges will be looking for: </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Helvetica CE 45 Light" pitchFamily="82" charset="0"/>
                <a:ea typeface="Calibri" pitchFamily="34" charset="0"/>
                <a:cs typeface="Arial" pitchFamily="34" charset="0"/>
              </a:rPr>
              <a:t>An overview of how your strategy was implemented </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Helvetica CE 45 Light" pitchFamily="82" charset="0"/>
                <a:ea typeface="Calibri" pitchFamily="34" charset="0"/>
                <a:cs typeface="Arial" pitchFamily="34" charset="0"/>
              </a:rPr>
              <a:t>The different tactics/mediums used within the </a:t>
            </a:r>
            <a:r>
              <a:rPr kumimoji="0" lang="en-US" sz="850" i="0" u="none" strike="noStrike" cap="none" normalizeH="0" baseline="0" dirty="0" err="1">
                <a:ln>
                  <a:noFill/>
                </a:ln>
                <a:solidFill>
                  <a:schemeClr val="tx1"/>
                </a:solidFill>
                <a:effectLst/>
                <a:latin typeface="Helvetica CE 45 Light" pitchFamily="82" charset="0"/>
                <a:ea typeface="Calibri" pitchFamily="34" charset="0"/>
                <a:cs typeface="Arial" pitchFamily="34" charset="0"/>
              </a:rPr>
              <a:t>programme</a:t>
            </a:r>
            <a:endParaRPr kumimoji="0" lang="en-US" sz="850" i="0" u="none" strike="noStrike" cap="none" normalizeH="0" baseline="0" dirty="0">
              <a:ln>
                <a:noFill/>
              </a:ln>
              <a:solidFill>
                <a:schemeClr val="tx1"/>
              </a:solidFill>
              <a:effectLst/>
              <a:latin typeface="Helvetica CE 45 Light" pitchFamily="82" charset="0"/>
              <a:ea typeface="Calibri" pitchFamily="34" charset="0"/>
              <a:cs typeface="Arial" pitchFamily="34" charset="0"/>
            </a:endParaRP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Helvetica CE 45 Light" pitchFamily="82" charset="0"/>
                <a:ea typeface="Calibri" pitchFamily="34" charset="0"/>
                <a:cs typeface="Arial" pitchFamily="34" charset="0"/>
              </a:rPr>
              <a:t>The roles of these different tactics/mediums </a:t>
            </a:r>
          </a:p>
          <a:p>
            <a:pPr marL="0" marR="0" lvl="0" indent="0" defTabSz="914400" rtl="0" eaLnBrk="1" fontAlgn="base" latinLnBrk="0" hangingPunct="1">
              <a:lnSpc>
                <a:spcPct val="100000"/>
              </a:lnSpc>
              <a:spcBef>
                <a:spcPct val="0"/>
              </a:spcBef>
              <a:spcAft>
                <a:spcPct val="0"/>
              </a:spcAft>
              <a:buClrTx/>
              <a:buSzTx/>
              <a:buFontTx/>
              <a:buNone/>
              <a:tabLst/>
            </a:pPr>
            <a:endParaRPr kumimoji="0" lang="en-US" sz="850" b="1" i="0" u="none" strike="noStrike" cap="none" normalizeH="0" baseline="0" dirty="0">
              <a:ln>
                <a:noFill/>
              </a:ln>
              <a:solidFill>
                <a:schemeClr val="tx1"/>
              </a:solidFill>
              <a:effectLst/>
              <a:latin typeface="Helvetica CE 45 Light" pitchFamily="82" charset="0"/>
              <a:ea typeface="Calibri" pitchFamily="34" charset="0"/>
              <a:cs typeface="Arial" pitchFamily="34"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chemeClr val="tx1"/>
                </a:solidFill>
                <a:effectLst/>
                <a:latin typeface="Helvetica CE 45 Light" pitchFamily="82" charset="0"/>
                <a:ea typeface="Calibri" pitchFamily="34" charset="0"/>
                <a:cs typeface="Arial" pitchFamily="34" charset="0"/>
              </a:rPr>
              <a:t>Results (max. 500 words) 20%</a:t>
            </a:r>
          </a:p>
          <a:p>
            <a:pPr marL="0" marR="0" lvl="0" indent="0" defTabSz="914400" rtl="0" eaLnBrk="1" fontAlgn="base" latinLnBrk="0" hangingPunct="1">
              <a:lnSpc>
                <a:spcPct val="100000"/>
              </a:lnSpc>
              <a:spcBef>
                <a:spcPct val="0"/>
              </a:spcBef>
              <a:spcAft>
                <a:spcPct val="0"/>
              </a:spcAft>
              <a:buClrTx/>
              <a:buSzTx/>
              <a:buFontTx/>
              <a:buNone/>
              <a:tabLst/>
            </a:pPr>
            <a:r>
              <a:rPr kumimoji="0" lang="en-US" sz="850" b="1" i="0" u="none" strike="noStrike" cap="none" normalizeH="0" baseline="0" dirty="0">
                <a:ln>
                  <a:noFill/>
                </a:ln>
                <a:solidFill>
                  <a:schemeClr val="tx1"/>
                </a:solidFill>
                <a:effectLst/>
                <a:latin typeface="Helvetica CE 45 Light" pitchFamily="82" charset="0"/>
                <a:ea typeface="Calibri" pitchFamily="34" charset="0"/>
                <a:cs typeface="Arial" pitchFamily="34" charset="0"/>
              </a:rPr>
              <a:t>Judges will be looking for: </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Helvetica CE 45 Light" pitchFamily="82" charset="0"/>
                <a:ea typeface="Calibri" pitchFamily="34" charset="0"/>
                <a:cs typeface="Arial" pitchFamily="34" charset="0"/>
              </a:rPr>
              <a:t>The campaign’s bottom-line impact</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Helvetica CE 45 Light" pitchFamily="82" charset="0"/>
                <a:ea typeface="Calibri" pitchFamily="34" charset="0"/>
                <a:cs typeface="Arial" pitchFamily="34" charset="0"/>
              </a:rPr>
              <a:t>Notable changes to the stakeholders’ </a:t>
            </a:r>
            <a:r>
              <a:rPr kumimoji="0" lang="en-US" sz="850" i="0" u="none" strike="noStrike" cap="none" normalizeH="0" baseline="0" dirty="0" err="1">
                <a:ln>
                  <a:noFill/>
                </a:ln>
                <a:solidFill>
                  <a:schemeClr val="tx1"/>
                </a:solidFill>
                <a:effectLst/>
                <a:latin typeface="Helvetica CE 45 Light" pitchFamily="82" charset="0"/>
                <a:ea typeface="Calibri" pitchFamily="34" charset="0"/>
                <a:cs typeface="Arial" pitchFamily="34" charset="0"/>
              </a:rPr>
              <a:t>behaviour</a:t>
            </a:r>
            <a:endParaRPr kumimoji="0" lang="en-US" sz="850" i="0" u="none" strike="noStrike" cap="none" normalizeH="0" baseline="0" dirty="0">
              <a:ln>
                <a:noFill/>
              </a:ln>
              <a:solidFill>
                <a:schemeClr val="tx1"/>
              </a:solidFill>
              <a:effectLst/>
              <a:latin typeface="Helvetica CE 45 Light" pitchFamily="82" charset="0"/>
              <a:ea typeface="Calibri" pitchFamily="34" charset="0"/>
              <a:cs typeface="Arial" pitchFamily="34" charset="0"/>
            </a:endParaRP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Helvetica CE 45 Light" pitchFamily="82" charset="0"/>
                <a:ea typeface="Calibri" pitchFamily="34" charset="0"/>
                <a:cs typeface="Arial" pitchFamily="34" charset="0"/>
              </a:rPr>
              <a:t>Clear evidence/metrics demonstrating the campaign’s performance</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Helvetica CE 45 Light" pitchFamily="82" charset="0"/>
                <a:ea typeface="Calibri" pitchFamily="34" charset="0"/>
                <a:cs typeface="Arial" pitchFamily="34" charset="0"/>
              </a:rPr>
              <a:t>A clear rationale as to why you believe this qualifies for a PR Award</a:t>
            </a:r>
          </a:p>
          <a:p>
            <a:r>
              <a:rPr lang="en-US" sz="1000" b="1" dirty="0">
                <a:latin typeface="Helvetica CE 45 Light" pitchFamily="82" charset="0"/>
              </a:rPr>
              <a:t> </a:t>
            </a:r>
            <a:endParaRPr lang="en-US" sz="1000" dirty="0">
              <a:latin typeface="Helvetica CE 45 Light" pitchFamily="82" charset="0"/>
            </a:endParaRPr>
          </a:p>
          <a:p>
            <a:r>
              <a:rPr lang="en-US" sz="900" b="1" dirty="0">
                <a:latin typeface="Helvetica CE 45 Light" pitchFamily="82" charset="0"/>
              </a:rPr>
              <a:t>Please also take note of the specific category criteria and ensure all areas mentioned are covered within your submission as the judging panel will be looking for these details.</a:t>
            </a:r>
            <a:endParaRPr lang="en-US" sz="900" dirty="0">
              <a:latin typeface="Helvetica CE 45 Light" pitchFamily="82" charset="0"/>
            </a:endParaRPr>
          </a:p>
          <a:p>
            <a:pPr marL="0" marR="0" lvl="0" indent="0" algn="l" defTabSz="914400" rtl="0" eaLnBrk="0" fontAlgn="base" latinLnBrk="0" hangingPunct="0">
              <a:lnSpc>
                <a:spcPct val="100000"/>
              </a:lnSpc>
              <a:spcBef>
                <a:spcPct val="0"/>
              </a:spcBef>
              <a:spcAft>
                <a:spcPct val="0"/>
              </a:spcAft>
              <a:buClrTx/>
              <a:buSzTx/>
              <a:tabLst/>
            </a:pPr>
            <a:endParaRPr kumimoji="0" lang="en-US" sz="1000" b="0" i="0" u="none" strike="noStrike" cap="none" normalizeH="0" baseline="0" dirty="0">
              <a:ln>
                <a:noFill/>
              </a:ln>
              <a:solidFill>
                <a:schemeClr val="tx1"/>
              </a:solidFill>
              <a:effectLst/>
              <a:latin typeface="Helvetica Neue CE 55 Roman" pitchFamily="82" charset="0"/>
              <a:cs typeface="Arial" pitchFamily="34" charset="0"/>
            </a:endParaRPr>
          </a:p>
        </p:txBody>
      </p:sp>
    </p:spTree>
    <p:extLst>
      <p:ext uri="{BB962C8B-B14F-4D97-AF65-F5344CB8AC3E}">
        <p14:creationId xmlns:p14="http://schemas.microsoft.com/office/powerpoint/2010/main" val="19909506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60CB10A-2AEA-E14A-B026-858691F217E0}"/>
              </a:ext>
            </a:extLst>
          </p:cNvPr>
          <p:cNvSpPr txBox="1">
            <a:spLocks/>
          </p:cNvSpPr>
          <p:nvPr/>
        </p:nvSpPr>
        <p:spPr>
          <a:xfrm>
            <a:off x="107504" y="1203598"/>
            <a:ext cx="5152746" cy="381000"/>
          </a:xfrm>
          <a:prstGeom prst="rect">
            <a:avLst/>
          </a:prstGeom>
        </p:spPr>
        <p:txBody>
          <a:bodyPr anchor="ctr"/>
          <a:lstStyle/>
          <a:p>
            <a:pPr fontAlgn="auto">
              <a:spcAft>
                <a:spcPts val="0"/>
              </a:spcAft>
              <a:defRPr/>
            </a:pPr>
            <a:r>
              <a:rPr kumimoji="0" lang="en-US" altLang="zh-TW" sz="1100" b="1" dirty="0">
                <a:latin typeface="Helvetica CE 55 Roman" panose="02000503040000020004" pitchFamily="2" charset="0"/>
                <a:ea typeface="+mj-ea"/>
                <a:cs typeface="+mj-cs"/>
              </a:rPr>
              <a:t>Section 1: Challenge 20% (Max. 500 words) </a:t>
            </a:r>
            <a:endParaRPr kumimoji="0" lang="zh-TW" altLang="en-US" sz="1100" b="1" dirty="0">
              <a:latin typeface="Helvetica CE 55 Roman" panose="02000503040000020004" pitchFamily="2" charset="0"/>
              <a:ea typeface="+mj-ea"/>
              <a:cs typeface="+mj-cs"/>
            </a:endParaRPr>
          </a:p>
        </p:txBody>
      </p:sp>
      <p:graphicFrame>
        <p:nvGraphicFramePr>
          <p:cNvPr id="5" name="Table 4">
            <a:extLst>
              <a:ext uri="{FF2B5EF4-FFF2-40B4-BE49-F238E27FC236}">
                <a16:creationId xmlns:a16="http://schemas.microsoft.com/office/drawing/2014/main" id="{401AE050-0935-2143-A604-FCA4B3D06B0A}"/>
              </a:ext>
            </a:extLst>
          </p:cNvPr>
          <p:cNvGraphicFramePr>
            <a:graphicFrameLocks noGrp="1"/>
          </p:cNvGraphicFramePr>
          <p:nvPr>
            <p:extLst>
              <p:ext uri="{D42A27DB-BD31-4B8C-83A1-F6EECF244321}">
                <p14:modId xmlns:p14="http://schemas.microsoft.com/office/powerpoint/2010/main" val="3133215819"/>
              </p:ext>
            </p:extLst>
          </p:nvPr>
        </p:nvGraphicFramePr>
        <p:xfrm>
          <a:off x="195547" y="1563638"/>
          <a:ext cx="8696934" cy="2808312"/>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2808312">
                <a:tc>
                  <a:txBody>
                    <a:bodyPr/>
                    <a:lstStyle/>
                    <a:p>
                      <a:pPr>
                        <a:buFont typeface="Arial" pitchFamily="34" charset="0"/>
                        <a:buChar char="•"/>
                      </a:pPr>
                      <a:endParaRPr lang="en-GB" sz="1500" b="0" i="1" kern="1200" dirty="0">
                        <a:solidFill>
                          <a:schemeClr val="bg2">
                            <a:lumMod val="50000"/>
                          </a:schemeClr>
                        </a:solidFill>
                        <a:latin typeface="+mn-lt"/>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0515966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471F3B5-1D27-B747-827E-15AA2895945E}"/>
              </a:ext>
            </a:extLst>
          </p:cNvPr>
          <p:cNvSpPr txBox="1">
            <a:spLocks/>
          </p:cNvSpPr>
          <p:nvPr/>
        </p:nvSpPr>
        <p:spPr>
          <a:xfrm>
            <a:off x="107504" y="1203598"/>
            <a:ext cx="5152746" cy="381000"/>
          </a:xfrm>
          <a:prstGeom prst="rect">
            <a:avLst/>
          </a:prstGeom>
        </p:spPr>
        <p:txBody>
          <a:bodyPr anchor="ctr"/>
          <a:lstStyle/>
          <a:p>
            <a:pPr fontAlgn="auto">
              <a:spcAft>
                <a:spcPts val="0"/>
              </a:spcAft>
              <a:defRPr/>
            </a:pPr>
            <a:r>
              <a:rPr kumimoji="0" lang="en-US" altLang="zh-TW" sz="1100" b="1" dirty="0">
                <a:latin typeface="Helvetica CE 55 Roman" panose="02000503040000020004" pitchFamily="2" charset="0"/>
                <a:ea typeface="+mj-ea"/>
                <a:cs typeface="+mj-cs"/>
              </a:rPr>
              <a:t>Section 2: Strategy 30% (Max. 500 words) </a:t>
            </a:r>
            <a:endParaRPr kumimoji="0" lang="zh-TW" altLang="en-US" sz="1100" b="1" dirty="0">
              <a:latin typeface="Helvetica CE 55 Roman" panose="02000503040000020004" pitchFamily="2" charset="0"/>
              <a:ea typeface="+mj-ea"/>
              <a:cs typeface="+mj-cs"/>
            </a:endParaRPr>
          </a:p>
        </p:txBody>
      </p:sp>
      <p:graphicFrame>
        <p:nvGraphicFramePr>
          <p:cNvPr id="7" name="Table 6">
            <a:extLst>
              <a:ext uri="{FF2B5EF4-FFF2-40B4-BE49-F238E27FC236}">
                <a16:creationId xmlns:a16="http://schemas.microsoft.com/office/drawing/2014/main" id="{0ECC4024-8535-7840-9BB0-C0A66983C6DC}"/>
              </a:ext>
            </a:extLst>
          </p:cNvPr>
          <p:cNvGraphicFramePr>
            <a:graphicFrameLocks noGrp="1"/>
          </p:cNvGraphicFramePr>
          <p:nvPr/>
        </p:nvGraphicFramePr>
        <p:xfrm>
          <a:off x="195547" y="1563638"/>
          <a:ext cx="8696934" cy="2808312"/>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2808312">
                <a:tc>
                  <a:txBody>
                    <a:bodyPr/>
                    <a:lstStyle/>
                    <a:p>
                      <a:pPr>
                        <a:buFont typeface="Arial" pitchFamily="34" charset="0"/>
                        <a:buChar char="•"/>
                      </a:pPr>
                      <a:endParaRPr lang="en-GB" sz="1500" b="0" i="1" kern="1200" dirty="0">
                        <a:solidFill>
                          <a:schemeClr val="bg2">
                            <a:lumMod val="50000"/>
                          </a:schemeClr>
                        </a:solidFill>
                        <a:latin typeface="+mn-lt"/>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355433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F35B9-F140-D341-8555-E99480F0F430}"/>
              </a:ext>
            </a:extLst>
          </p:cNvPr>
          <p:cNvSpPr txBox="1">
            <a:spLocks/>
          </p:cNvSpPr>
          <p:nvPr/>
        </p:nvSpPr>
        <p:spPr>
          <a:xfrm>
            <a:off x="107504" y="1203598"/>
            <a:ext cx="5152746" cy="381000"/>
          </a:xfrm>
          <a:prstGeom prst="rect">
            <a:avLst/>
          </a:prstGeom>
        </p:spPr>
        <p:txBody>
          <a:bodyPr anchor="ctr"/>
          <a:lstStyle/>
          <a:p>
            <a:pPr fontAlgn="auto">
              <a:spcAft>
                <a:spcPts val="0"/>
              </a:spcAft>
              <a:defRPr/>
            </a:pPr>
            <a:r>
              <a:rPr kumimoji="0" lang="en-US" altLang="zh-TW" sz="1100" b="1" dirty="0">
                <a:latin typeface="Helvetica CE 55 Roman" panose="02000503040000020004" pitchFamily="2" charset="0"/>
                <a:ea typeface="+mj-ea"/>
                <a:cs typeface="+mj-cs"/>
              </a:rPr>
              <a:t>Section 3: Execution </a:t>
            </a:r>
            <a:r>
              <a:rPr lang="en-US" altLang="zh-TW" sz="1100" b="1" dirty="0">
                <a:latin typeface="Helvetica CE 55 Roman" panose="02000503040000020004" pitchFamily="2" charset="0"/>
                <a:ea typeface="+mj-ea"/>
                <a:cs typeface="+mj-cs"/>
              </a:rPr>
              <a:t>3</a:t>
            </a:r>
            <a:r>
              <a:rPr kumimoji="0" lang="en-US" altLang="zh-TW" sz="1100" b="1" dirty="0">
                <a:latin typeface="Helvetica CE 55 Roman" panose="02000503040000020004" pitchFamily="2" charset="0"/>
                <a:ea typeface="+mj-ea"/>
                <a:cs typeface="+mj-cs"/>
              </a:rPr>
              <a:t>0% (Max. 500 words) </a:t>
            </a:r>
            <a:endParaRPr kumimoji="0" lang="zh-TW" altLang="en-US" sz="1100" b="1" dirty="0">
              <a:latin typeface="Helvetica CE 55 Roman" panose="02000503040000020004" pitchFamily="2" charset="0"/>
              <a:ea typeface="+mj-ea"/>
              <a:cs typeface="+mj-cs"/>
            </a:endParaRPr>
          </a:p>
        </p:txBody>
      </p:sp>
      <p:graphicFrame>
        <p:nvGraphicFramePr>
          <p:cNvPr id="3" name="Table 2">
            <a:extLst>
              <a:ext uri="{FF2B5EF4-FFF2-40B4-BE49-F238E27FC236}">
                <a16:creationId xmlns:a16="http://schemas.microsoft.com/office/drawing/2014/main" id="{69BD7469-50DF-6C44-B799-29A4866EE654}"/>
              </a:ext>
            </a:extLst>
          </p:cNvPr>
          <p:cNvGraphicFramePr>
            <a:graphicFrameLocks noGrp="1"/>
          </p:cNvGraphicFramePr>
          <p:nvPr/>
        </p:nvGraphicFramePr>
        <p:xfrm>
          <a:off x="195547" y="1563638"/>
          <a:ext cx="8696934" cy="2808312"/>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2808312">
                <a:tc>
                  <a:txBody>
                    <a:bodyPr/>
                    <a:lstStyle/>
                    <a:p>
                      <a:pPr>
                        <a:buFont typeface="Arial" pitchFamily="34" charset="0"/>
                        <a:buChar char="•"/>
                      </a:pPr>
                      <a:endParaRPr lang="en-GB" sz="1500" b="0" i="1" kern="1200" dirty="0">
                        <a:solidFill>
                          <a:schemeClr val="bg2">
                            <a:lumMod val="50000"/>
                          </a:schemeClr>
                        </a:solidFill>
                        <a:latin typeface="+mn-lt"/>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5492003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C7A52-E5F1-F848-B244-D5A80AC69345}"/>
              </a:ext>
            </a:extLst>
          </p:cNvPr>
          <p:cNvSpPr txBox="1">
            <a:spLocks/>
          </p:cNvSpPr>
          <p:nvPr/>
        </p:nvSpPr>
        <p:spPr>
          <a:xfrm>
            <a:off x="107504" y="1203598"/>
            <a:ext cx="5152746" cy="381000"/>
          </a:xfrm>
          <a:prstGeom prst="rect">
            <a:avLst/>
          </a:prstGeom>
        </p:spPr>
        <p:txBody>
          <a:bodyPr anchor="ctr"/>
          <a:lstStyle/>
          <a:p>
            <a:pPr fontAlgn="auto">
              <a:spcAft>
                <a:spcPts val="0"/>
              </a:spcAft>
              <a:defRPr/>
            </a:pPr>
            <a:r>
              <a:rPr kumimoji="0" lang="en-US" altLang="zh-TW" sz="1100" b="1" dirty="0">
                <a:latin typeface="Helvetica CE 55 Roman" panose="02000503040000020004" pitchFamily="2" charset="0"/>
                <a:ea typeface="+mj-ea"/>
                <a:cs typeface="+mj-cs"/>
              </a:rPr>
              <a:t>Section 4: Results 20% (Max. </a:t>
            </a:r>
            <a:r>
              <a:rPr lang="en-US" altLang="zh-TW" sz="1100" b="1" dirty="0">
                <a:latin typeface="Helvetica CE 55 Roman" panose="02000503040000020004" pitchFamily="2" charset="0"/>
                <a:ea typeface="+mj-ea"/>
                <a:cs typeface="+mj-cs"/>
              </a:rPr>
              <a:t>500</a:t>
            </a:r>
            <a:r>
              <a:rPr kumimoji="0" lang="en-US" altLang="zh-TW" sz="1100" b="1" dirty="0">
                <a:latin typeface="Helvetica CE 55 Roman" panose="02000503040000020004" pitchFamily="2" charset="0"/>
                <a:ea typeface="+mj-ea"/>
                <a:cs typeface="+mj-cs"/>
              </a:rPr>
              <a:t> words) </a:t>
            </a:r>
            <a:endParaRPr kumimoji="0" lang="zh-TW" altLang="en-US" sz="1100" b="1" dirty="0">
              <a:latin typeface="Helvetica CE 55 Roman" panose="02000503040000020004" pitchFamily="2" charset="0"/>
              <a:ea typeface="+mj-ea"/>
              <a:cs typeface="+mj-cs"/>
            </a:endParaRPr>
          </a:p>
        </p:txBody>
      </p:sp>
      <p:graphicFrame>
        <p:nvGraphicFramePr>
          <p:cNvPr id="3" name="Table 2">
            <a:extLst>
              <a:ext uri="{FF2B5EF4-FFF2-40B4-BE49-F238E27FC236}">
                <a16:creationId xmlns:a16="http://schemas.microsoft.com/office/drawing/2014/main" id="{513082A5-C60F-834F-8C66-C77958FC1965}"/>
              </a:ext>
            </a:extLst>
          </p:cNvPr>
          <p:cNvGraphicFramePr>
            <a:graphicFrameLocks noGrp="1"/>
          </p:cNvGraphicFramePr>
          <p:nvPr/>
        </p:nvGraphicFramePr>
        <p:xfrm>
          <a:off x="195547" y="1563638"/>
          <a:ext cx="8696934" cy="2808312"/>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2808312">
                <a:tc>
                  <a:txBody>
                    <a:bodyPr/>
                    <a:lstStyle/>
                    <a:p>
                      <a:pPr>
                        <a:buFont typeface="Arial" pitchFamily="34" charset="0"/>
                        <a:buChar char="•"/>
                      </a:pPr>
                      <a:endParaRPr lang="en-GB" sz="1500" b="0" i="1" kern="1200" dirty="0">
                        <a:solidFill>
                          <a:schemeClr val="bg2">
                            <a:lumMod val="50000"/>
                          </a:schemeClr>
                        </a:solidFill>
                        <a:latin typeface="+mn-lt"/>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9273543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3839</TotalTime>
  <Words>1010</Words>
  <Application>Microsoft Office PowerPoint</Application>
  <PresentationFormat>On-screen Show (16:9)</PresentationFormat>
  <Paragraphs>139</Paragraphs>
  <Slides>10</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Helvetica CE 55 Roman</vt:lpstr>
      <vt:lpstr>Arial</vt:lpstr>
      <vt:lpstr>Calibri</vt:lpstr>
      <vt:lpstr>Helvetica CE 45 Light</vt:lpstr>
      <vt:lpstr>Helvetica Neue CE 55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Booney Tay</dc:creator>
  <cp:lastModifiedBy>Joleen Quek</cp:lastModifiedBy>
  <cp:revision>412</cp:revision>
  <dcterms:created xsi:type="dcterms:W3CDTF">2006-08-16T00:00:00Z</dcterms:created>
  <dcterms:modified xsi:type="dcterms:W3CDTF">2024-09-03T10:53:28Z</dcterms:modified>
</cp:coreProperties>
</file>