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7" r:id="rId3"/>
    <p:sldId id="268" r:id="rId4"/>
    <p:sldId id="261" r:id="rId5"/>
    <p:sldId id="266" r:id="rId6"/>
    <p:sldId id="265" r:id="rId7"/>
    <p:sldId id="262" r:id="rId8"/>
    <p:sldId id="264" r:id="rId9"/>
    <p:sldId id="263"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92"/>
    <p:restoredTop sz="94648"/>
  </p:normalViewPr>
  <p:slideViewPr>
    <p:cSldViewPr>
      <p:cViewPr varScale="1">
        <p:scale>
          <a:sx n="143" d="100"/>
          <a:sy n="143" d="100"/>
        </p:scale>
        <p:origin x="480"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4056562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2156354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71427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376075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2926729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9/6/2024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DD7B51-A2FF-D166-C18A-E9D9614B0745}"/>
              </a:ext>
            </a:extLst>
          </p:cNvPr>
          <p:cNvSpPr txBox="1"/>
          <p:nvPr/>
        </p:nvSpPr>
        <p:spPr>
          <a:xfrm>
            <a:off x="2286000" y="4155926"/>
            <a:ext cx="4572000" cy="276999"/>
          </a:xfrm>
          <a:prstGeom prst="rect">
            <a:avLst/>
          </a:prstGeom>
          <a:noFill/>
        </p:spPr>
        <p:txBody>
          <a:bodyPr wrap="square">
            <a:spAutoFit/>
          </a:bodyPr>
          <a:lstStyle/>
          <a:p>
            <a:pPr algn="ctr"/>
            <a:r>
              <a:rPr lang="en-US" sz="1200" dirty="0">
                <a:solidFill>
                  <a:schemeClr val="bg1"/>
                </a:solidFill>
                <a:latin typeface="Helvetica CE 45 Light" pitchFamily="82" charset="0"/>
                <a:ea typeface="Helvetica Neue" panose="02000503000000020004" pitchFamily="2" charset="0"/>
                <a:cs typeface="Helvetica Neue" panose="02000503000000020004" pitchFamily="2" charset="0"/>
              </a:rPr>
              <a:t>CORE SUBMISSION DOCUMENT – </a:t>
            </a:r>
            <a:r>
              <a:rPr lang="en-US" sz="1200" b="1" dirty="0">
                <a:solidFill>
                  <a:schemeClr val="bg1"/>
                </a:solidFill>
                <a:latin typeface="Helvetica CE 45 Light" pitchFamily="82" charset="0"/>
                <a:ea typeface="Helvetica Neue" panose="02000503000000020004" pitchFamily="2" charset="0"/>
                <a:cs typeface="Helvetica Neue" panose="02000503000000020004" pitchFamily="2" charset="0"/>
              </a:rPr>
              <a:t>TALENT CATEGORIES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6CAFFA34-39F9-2C49-B796-915FBF4F88D6}"/>
              </a:ext>
            </a:extLst>
          </p:cNvPr>
          <p:cNvGraphicFramePr>
            <a:graphicFrameLocks noGrp="1"/>
          </p:cNvGraphicFramePr>
          <p:nvPr>
            <p:extLst>
              <p:ext uri="{D42A27DB-BD31-4B8C-83A1-F6EECF244321}">
                <p14:modId xmlns:p14="http://schemas.microsoft.com/office/powerpoint/2010/main" val="799057200"/>
              </p:ext>
            </p:extLst>
          </p:nvPr>
        </p:nvGraphicFramePr>
        <p:xfrm>
          <a:off x="213621" y="1997676"/>
          <a:ext cx="8712968" cy="1780296"/>
        </p:xfrm>
        <a:graphic>
          <a:graphicData uri="http://schemas.openxmlformats.org/drawingml/2006/table">
            <a:tbl>
              <a:tblPr firstRow="1" firstCol="1" lastRow="1" lastCol="1" bandRow="1" bandCol="1">
                <a:tableStyleId>{5C22544A-7EE6-4342-B048-85BDC9FD1C3A}</a:tableStyleId>
              </a:tblPr>
              <a:tblGrid>
                <a:gridCol w="3351142">
                  <a:extLst>
                    <a:ext uri="{9D8B030D-6E8A-4147-A177-3AD203B41FA5}">
                      <a16:colId xmlns:a16="http://schemas.microsoft.com/office/drawing/2014/main" val="20000"/>
                    </a:ext>
                  </a:extLst>
                </a:gridCol>
                <a:gridCol w="5361826">
                  <a:extLst>
                    <a:ext uri="{9D8B030D-6E8A-4147-A177-3AD203B41FA5}">
                      <a16:colId xmlns:a16="http://schemas.microsoft.com/office/drawing/2014/main" val="20001"/>
                    </a:ext>
                  </a:extLst>
                </a:gridCol>
              </a:tblGrid>
              <a:tr h="578482">
                <a:tc>
                  <a:txBody>
                    <a:bodyPr/>
                    <a:lstStyle/>
                    <a:p>
                      <a:pPr marL="0" marR="160020" algn="l">
                        <a:lnSpc>
                          <a:spcPct val="115000"/>
                        </a:lnSpc>
                        <a:spcBef>
                          <a:spcPts val="0"/>
                        </a:spcBef>
                        <a:spcAft>
                          <a:spcPts val="0"/>
                        </a:spcAft>
                      </a:pPr>
                      <a:r>
                        <a:rPr lang="en-US" sz="1100" dirty="0">
                          <a:solidFill>
                            <a:schemeClr val="tx1"/>
                          </a:solidFill>
                          <a:effectLst/>
                          <a:latin typeface="Helvetica CE 45 Light" pitchFamily="82" charset="0"/>
                        </a:rPr>
                        <a:t>Category</a:t>
                      </a:r>
                      <a:endParaRPr lang="en-US" sz="1100" dirty="0">
                        <a:solidFill>
                          <a:schemeClr val="tx1"/>
                        </a:solidFill>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Neue CE 55 Roman" panose="02000503040000020004" pitchFamily="2" charset="0"/>
                        </a:rPr>
                        <a:t> </a:t>
                      </a:r>
                      <a:endParaRPr lang="en-US" sz="1100" dirty="0">
                        <a:effectLst/>
                        <a:latin typeface="Helvetica Neue CE 55 Roman" panose="02000503040000020004" pitchFamily="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00907">
                <a:tc>
                  <a:txBody>
                    <a:bodyPr/>
                    <a:lstStyle/>
                    <a:p>
                      <a:r>
                        <a:rPr lang="en-US" sz="1100" b="1" kern="1200" dirty="0">
                          <a:solidFill>
                            <a:schemeClr val="dk1"/>
                          </a:solidFill>
                          <a:effectLst/>
                          <a:latin typeface="Helvetica CE 45 Light" pitchFamily="82" charset="0"/>
                          <a:ea typeface="+mn-ea"/>
                          <a:cs typeface="+mn-cs"/>
                        </a:rPr>
                        <a:t>Name of Candidate</a:t>
                      </a:r>
                    </a:p>
                    <a:p>
                      <a:r>
                        <a:rPr lang="en-US" sz="1100" b="0" i="1" dirty="0">
                          <a:solidFill>
                            <a:schemeClr val="tx1"/>
                          </a:solidFill>
                          <a:latin typeface="Helvetica CE 45 Light" pitchFamily="82" charset="0"/>
                        </a:rPr>
                        <a:t>(as it should appear on any event / marketing </a:t>
                      </a:r>
                      <a:r>
                        <a:rPr lang="en-US" sz="1100" b="0" i="1">
                          <a:solidFill>
                            <a:schemeClr val="tx1"/>
                          </a:solidFill>
                          <a:latin typeface="Helvetica CE 45 Light" pitchFamily="82" charset="0"/>
                        </a:rPr>
                        <a:t>collateral)</a:t>
                      </a:r>
                      <a:endParaRPr lang="en-SG" sz="1100" b="0" i="1" dirty="0">
                        <a:solidFill>
                          <a:schemeClr val="tx1"/>
                        </a:solidFill>
                        <a:latin typeface="Helvetica CE 45 Light" pitchFamily="82"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Helvetica Neue CE 55 Roman" panose="02000503040000020004" pitchFamily="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00907">
                <a:tc>
                  <a:txBody>
                    <a:bodyPr/>
                    <a:lstStyle/>
                    <a:p>
                      <a:r>
                        <a:rPr lang="en-US" sz="1100" b="1" kern="1200" dirty="0">
                          <a:solidFill>
                            <a:schemeClr val="dk1"/>
                          </a:solidFill>
                          <a:effectLst/>
                          <a:latin typeface="Helvetica CE 45 Light" pitchFamily="82" charset="0"/>
                          <a:ea typeface="+mn-ea"/>
                          <a:cs typeface="+mn-cs"/>
                        </a:rPr>
                        <a:t>Company name: </a:t>
                      </a:r>
                    </a:p>
                    <a:p>
                      <a:r>
                        <a:rPr lang="en-US" sz="1100" b="0" i="1" kern="1200" dirty="0">
                          <a:solidFill>
                            <a:schemeClr val="dk1"/>
                          </a:solidFill>
                          <a:effectLst/>
                          <a:latin typeface="Helvetica CE 45 Light" pitchFamily="82" charset="0"/>
                          <a:ea typeface="+mn-ea"/>
                          <a:cs typeface="+mn-cs"/>
                        </a:rPr>
                        <a:t>(as it should appear on any event / marketing collateral)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Neue CE 55 Roman" panose="02000503040000020004" pitchFamily="2" charset="0"/>
                        </a:rPr>
                        <a:t> </a:t>
                      </a:r>
                      <a:endParaRPr lang="en-US" sz="1100" dirty="0">
                        <a:effectLst/>
                        <a:latin typeface="Helvetica Neue CE 55 Roman" panose="02000503040000020004" pitchFamily="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3" name="TextBox 2">
            <a:extLst>
              <a:ext uri="{FF2B5EF4-FFF2-40B4-BE49-F238E27FC236}">
                <a16:creationId xmlns:a16="http://schemas.microsoft.com/office/drawing/2014/main" id="{42EF425C-B03B-E710-B2E0-42BD0B42CAB1}"/>
              </a:ext>
            </a:extLst>
          </p:cNvPr>
          <p:cNvSpPr txBox="1"/>
          <p:nvPr/>
        </p:nvSpPr>
        <p:spPr>
          <a:xfrm>
            <a:off x="755576" y="1275606"/>
            <a:ext cx="7488831" cy="553998"/>
          </a:xfrm>
          <a:prstGeom prst="rect">
            <a:avLst/>
          </a:prstGeom>
          <a:noFill/>
        </p:spPr>
        <p:txBody>
          <a:bodyPr wrap="square">
            <a:spAutoFit/>
          </a:bodyPr>
          <a:lstStyle/>
          <a:p>
            <a:pPr algn="ctr"/>
            <a:r>
              <a:rPr lang="en-US" sz="1800" b="1" dirty="0">
                <a:latin typeface="Helvetica CE 45 Light" pitchFamily="82" charset="0"/>
                <a:ea typeface="Calibri" panose="020F0502020204030204" pitchFamily="34" charset="0"/>
                <a:cs typeface="Times New Roman" panose="02020603050405020304" pitchFamily="18" charset="0"/>
              </a:rPr>
              <a:t>PR Awards: Core Submission Document</a:t>
            </a:r>
            <a:br>
              <a:rPr lang="en-US" sz="1800" b="1" dirty="0">
                <a:latin typeface="Helvetica Neue CE 55 Roman" pitchFamily="82" charset="0"/>
                <a:ea typeface="Calibri" panose="020F0502020204030204" pitchFamily="34" charset="0"/>
                <a:cs typeface="Times New Roman" panose="02020603050405020304" pitchFamily="18" charset="0"/>
              </a:rPr>
            </a:br>
            <a:r>
              <a:rPr lang="en-US" sz="1200" b="1" dirty="0">
                <a:latin typeface="Helvetica CE 45 Light" pitchFamily="82" charset="0"/>
                <a:ea typeface="Calibri" panose="020F0502020204030204" pitchFamily="34" charset="0"/>
                <a:cs typeface="Times New Roman" panose="02020603050405020304" pitchFamily="18" charset="0"/>
              </a:rPr>
              <a:t>Only Applicable for Talent Categories (39 – 42)</a:t>
            </a:r>
            <a:endParaRPr lang="en-SG" sz="1200" dirty="0">
              <a:latin typeface="Helvetica CE 45 Light" pitchFamily="8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668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347614"/>
            <a:ext cx="8856984" cy="2862322"/>
          </a:xfrm>
          <a:prstGeom prst="rect">
            <a:avLst/>
          </a:prstGeom>
        </p:spPr>
        <p:txBody>
          <a:bodyPr wrap="square">
            <a:spAutoFit/>
          </a:bodyPr>
          <a:lstStyle/>
          <a:p>
            <a:r>
              <a:rPr lang="en-US" sz="1000" b="1" dirty="0">
                <a:latin typeface="Helvetica CE 55 Roman" panose="02000503040000020004" pitchFamily="2" charset="0"/>
              </a:rPr>
              <a:t>Guidelines</a:t>
            </a:r>
            <a:br>
              <a:rPr lang="en-US" sz="1000" b="1" u="sng" dirty="0">
                <a:latin typeface="Helvetica CE 55 Roman" panose="02000503040000020004" pitchFamily="2" charset="0"/>
              </a:rPr>
            </a:br>
            <a:r>
              <a:rPr lang="en-US" sz="1000" dirty="0">
                <a:latin typeface="Helvetica CE 55 Roman" panose="02000503040000020004" pitchFamily="2" charset="0"/>
              </a:rPr>
              <a:t>Please refer to the </a:t>
            </a:r>
            <a:r>
              <a:rPr lang="en-US" sz="1000" b="1" dirty="0">
                <a:latin typeface="Helvetica CE 55 Roman" panose="02000503040000020004" pitchFamily="2" charset="0"/>
              </a:rPr>
              <a:t>PR Awards</a:t>
            </a:r>
            <a:r>
              <a:rPr lang="en-US" sz="1000" dirty="0">
                <a:latin typeface="Helvetica CE 55 Roman" panose="02000503040000020004" pitchFamily="2" charset="0"/>
              </a:rPr>
              <a:t> 2025 Entry Guidelines for specific information, category descriptions and entry criteria details.</a:t>
            </a:r>
          </a:p>
          <a:p>
            <a:endParaRPr lang="en-US" sz="1000" dirty="0">
              <a:latin typeface="Helvetica CE 55 Roman" panose="02000503040000020004" pitchFamily="2" charset="0"/>
            </a:endParaRPr>
          </a:p>
          <a:p>
            <a:r>
              <a:rPr lang="en-US" sz="1000" b="1" dirty="0">
                <a:latin typeface="Helvetica CE 55 Roman" panose="02000503040000020004" pitchFamily="2" charset="0"/>
              </a:rPr>
              <a:t>Images &amp; Supporting Documents</a:t>
            </a:r>
            <a:br>
              <a:rPr lang="en-US" sz="1000" b="1" u="sng" dirty="0">
                <a:latin typeface="Helvetica CE 55 Roman" panose="02000503040000020004" pitchFamily="2" charset="0"/>
              </a:rPr>
            </a:br>
            <a:r>
              <a:rPr lang="en-US" sz="1000" dirty="0">
                <a:latin typeface="Helvetica CE 55 Roman" panose="02000503040000020004" pitchFamily="2"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Helvetica CE 55 Roman" panose="02000503040000020004" pitchFamily="2" charset="0"/>
            </a:endParaRPr>
          </a:p>
          <a:p>
            <a:r>
              <a:rPr lang="en-US" sz="1000" b="1" dirty="0">
                <a:latin typeface="Helvetica CE 55 Roman" panose="02000503040000020004" pitchFamily="2" charset="0"/>
              </a:rPr>
              <a:t>In your online submission, you must include a high resolution company logo and campaign / </a:t>
            </a:r>
            <a:r>
              <a:rPr lang="en-US" sz="1000" b="1" dirty="0" err="1">
                <a:latin typeface="Helvetica CE 55 Roman" panose="02000503040000020004" pitchFamily="2" charset="0"/>
              </a:rPr>
              <a:t>programme</a:t>
            </a:r>
            <a:r>
              <a:rPr lang="en-US" sz="1000" b="1" dirty="0">
                <a:latin typeface="Helvetica CE 55 Roman" panose="02000503040000020004" pitchFamily="2" charset="0"/>
              </a:rPr>
              <a:t> image that can be used on all marketing material.</a:t>
            </a:r>
          </a:p>
          <a:p>
            <a:endParaRPr lang="en-US" sz="1000" dirty="0">
              <a:latin typeface="Helvetica CE 55 Roman" panose="02000503040000020004" pitchFamily="2" charset="0"/>
            </a:endParaRPr>
          </a:p>
          <a:p>
            <a:r>
              <a:rPr lang="en-US" sz="1000" b="1" dirty="0">
                <a:latin typeface="Helvetica CE 55 Roman" panose="02000503040000020004" pitchFamily="2" charset="0"/>
              </a:rPr>
              <a:t>Videos</a:t>
            </a:r>
            <a:br>
              <a:rPr lang="en-US" sz="1000" b="1" u="sng" dirty="0">
                <a:latin typeface="Helvetica CE 55 Roman" panose="02000503040000020004" pitchFamily="2" charset="0"/>
              </a:rPr>
            </a:br>
            <a:r>
              <a:rPr lang="en-US" sz="1000" dirty="0">
                <a:latin typeface="Helvetica CE 55 Roman" panose="02000503040000020004" pitchFamily="2"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Helvetica CE 55 Roman" panose="02000503040000020004" pitchFamily="2" charset="0"/>
              </a:rPr>
            </a:br>
            <a:br>
              <a:rPr lang="en-US" sz="1000" dirty="0">
                <a:latin typeface="Helvetica CE 55 Roman" panose="02000503040000020004" pitchFamily="2" charset="0"/>
              </a:rPr>
            </a:br>
            <a:r>
              <a:rPr lang="en-US" sz="1000" b="1" dirty="0">
                <a:effectLst/>
                <a:latin typeface="Helvetica Neue CE 55 Roman" pitchFamily="82" charset="0"/>
                <a:ea typeface="Calibri" panose="020F0502020204030204" pitchFamily="34" charset="0"/>
                <a:cs typeface="Times New Roman" panose="02020603050405020304" pitchFamily="18" charset="0"/>
              </a:rPr>
              <a:t>Attention</a:t>
            </a:r>
            <a:br>
              <a:rPr lang="en-US" sz="1000" b="1" u="sng" dirty="0">
                <a:effectLst/>
                <a:latin typeface="Helvetica Neue CE 55 Roman" pitchFamily="82" charset="0"/>
                <a:ea typeface="Calibri" panose="020F0502020204030204" pitchFamily="34" charset="0"/>
                <a:cs typeface="Times New Roman" panose="02020603050405020304" pitchFamily="18" charset="0"/>
              </a:rPr>
            </a:br>
            <a:r>
              <a:rPr lang="en-US" sz="1000" dirty="0">
                <a:effectLst/>
                <a:latin typeface="Helvetica Neue CE 55 Roman" pitchFamily="82" charset="0"/>
                <a:ea typeface="Calibri" panose="020F0502020204030204" pitchFamily="34" charset="0"/>
                <a:cs typeface="Times New Roman" panose="02020603050405020304" pitchFamily="18" charset="0"/>
              </a:rPr>
              <a:t>Any specific information or content intended for judging purposes only must be clearly indicated in </a:t>
            </a:r>
            <a:r>
              <a:rPr lang="en-US" sz="1000" dirty="0">
                <a:solidFill>
                  <a:srgbClr val="FF0000"/>
                </a:solidFill>
                <a:effectLst/>
                <a:latin typeface="Helvetica Neue CE 55 Roman" pitchFamily="82" charset="0"/>
                <a:ea typeface="Calibri" panose="020F0502020204030204" pitchFamily="34" charset="0"/>
                <a:cs typeface="Times New Roman" panose="02020603050405020304" pitchFamily="18" charset="0"/>
              </a:rPr>
              <a:t>red text </a:t>
            </a:r>
            <a:r>
              <a:rPr lang="en-US" sz="1000" dirty="0">
                <a:effectLst/>
                <a:latin typeface="Helvetica Neue CE 55 Roman" pitchFamily="82" charset="0"/>
                <a:ea typeface="Calibri" panose="020F0502020204030204" pitchFamily="34" charset="0"/>
                <a:cs typeface="Times New Roman" panose="02020603050405020304" pitchFamily="18" charset="0"/>
              </a:rPr>
              <a:t>or </a:t>
            </a:r>
            <a:r>
              <a:rPr lang="en-US" sz="1000" dirty="0">
                <a:solidFill>
                  <a:srgbClr val="FFFFFF"/>
                </a:solidFill>
                <a:effectLst/>
                <a:highlight>
                  <a:srgbClr val="FF0000"/>
                </a:highlight>
                <a:latin typeface="Helvetica Neue CE 55 Roman" pitchFamily="82" charset="0"/>
                <a:ea typeface="Calibri" panose="020F0502020204030204" pitchFamily="34" charset="0"/>
                <a:cs typeface="Times New Roman" panose="02020603050405020304" pitchFamily="18" charset="0"/>
              </a:rPr>
              <a:t>highlighted in red</a:t>
            </a:r>
            <a:r>
              <a:rPr lang="en-US" sz="1000" dirty="0">
                <a:solidFill>
                  <a:srgbClr val="FFFFFF"/>
                </a:solidFill>
                <a:effectLst/>
                <a:latin typeface="Helvetica Neue CE 55 Roman" pitchFamily="82" charset="0"/>
                <a:ea typeface="Calibri" panose="020F0502020204030204" pitchFamily="34" charset="0"/>
                <a:cs typeface="Times New Roman" panose="02020603050405020304" pitchFamily="18" charset="0"/>
              </a:rPr>
              <a:t> </a:t>
            </a:r>
            <a:r>
              <a:rPr lang="en-US" sz="1000" dirty="0">
                <a:effectLst/>
                <a:latin typeface="Helvetica Neue CE 55 Roman" pitchFamily="82" charset="0"/>
                <a:ea typeface="Calibri" panose="020F0502020204030204" pitchFamily="34" charset="0"/>
                <a:cs typeface="Times New Roman" panose="02020603050405020304" pitchFamily="18" charset="0"/>
              </a:rPr>
              <a:t>and will not be disseminated beyond the judging panel in any way. Once you are ready to submit, please save this file into a .pdf version before uploading it at: </a:t>
            </a:r>
            <a:r>
              <a:rPr lang="en-US" sz="1000" dirty="0">
                <a:effectLst/>
                <a:highlight>
                  <a:srgbClr val="FFFF00"/>
                </a:highlight>
                <a:latin typeface="Helvetica Neue CE 55 Roman" pitchFamily="82" charset="0"/>
                <a:ea typeface="Calibri" panose="020F0502020204030204" pitchFamily="34" charset="0"/>
                <a:cs typeface="Times New Roman" panose="02020603050405020304" pitchFamily="18" charset="0"/>
                <a:hlinkClick r:id="rId3"/>
              </a:rPr>
              <a:t>https://awards.marketing-interactive.com/pr-awards/entry-submission/</a:t>
            </a:r>
            <a:endParaRPr lang="en-US" sz="1000" dirty="0">
              <a:effectLst/>
              <a:highlight>
                <a:srgbClr val="FFFF00"/>
              </a:highlight>
              <a:latin typeface="Helvetica Neue CE 55 Roman" pitchFamily="82" charset="0"/>
              <a:ea typeface="Calibri" panose="020F0502020204030204" pitchFamily="34" charset="0"/>
              <a:cs typeface="Times New Roman" panose="02020603050405020304" pitchFamily="18"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Helvetica CE 55 Roman" panose="02000503040000020004" pitchFamily="2" charset="0"/>
              </a:rPr>
              <a:t>NOTE: </a:t>
            </a:r>
            <a:r>
              <a:rPr lang="en-US" altLang="zh-TW" sz="800" i="1" dirty="0">
                <a:latin typeface="Helvetica CE 55 Roman" panose="02000503040000020004" pitchFamily="2" charset="0"/>
              </a:rPr>
              <a:t>*</a:t>
            </a:r>
            <a:r>
              <a:rPr lang="en-AU" sz="800" i="1" dirty="0">
                <a:latin typeface="Helvetica CE 55 Roman" panose="02000503040000020004" pitchFamily="2" charset="0"/>
              </a:rPr>
              <a:t>Please take note that we will omit Inc, Corporation, </a:t>
            </a:r>
            <a:r>
              <a:rPr lang="en-AU" sz="800" i="1" dirty="0" err="1">
                <a:latin typeface="Helvetica CE 55 Roman" panose="02000503040000020004" pitchFamily="2" charset="0"/>
              </a:rPr>
              <a:t>Pte.</a:t>
            </a:r>
            <a:r>
              <a:rPr lang="en-AU" sz="800" i="1" dirty="0">
                <a:latin typeface="Helvetica CE 55 Roman" panose="02000503040000020004" pitchFamily="2" charset="0"/>
              </a:rPr>
              <a:t> Ltd, PT, </a:t>
            </a:r>
            <a:r>
              <a:rPr lang="en-AU" sz="800" i="1" dirty="0" err="1">
                <a:latin typeface="Helvetica CE 55 Roman" panose="02000503040000020004" pitchFamily="2" charset="0"/>
              </a:rPr>
              <a:t>Berhad</a:t>
            </a:r>
            <a:r>
              <a:rPr lang="en-AU" sz="800" i="1" dirty="0">
                <a:latin typeface="Helvetica CE 55 Roman" panose="02000503040000020004" pitchFamily="2" charset="0"/>
              </a:rPr>
              <a:t>, </a:t>
            </a:r>
            <a:r>
              <a:rPr lang="en-AU" sz="800" i="1" dirty="0" err="1">
                <a:latin typeface="Helvetica CE 55 Roman" panose="02000503040000020004" pitchFamily="2" charset="0"/>
              </a:rPr>
              <a:t>Sdn</a:t>
            </a:r>
            <a:r>
              <a:rPr lang="en-AU" sz="800" i="1" dirty="0">
                <a:latin typeface="Helvetica CE 55 Roman" panose="02000503040000020004" pitchFamily="2" charset="0"/>
              </a:rPr>
              <a:t>. </a:t>
            </a:r>
            <a:r>
              <a:rPr lang="en-AU" sz="800" i="1" dirty="0" err="1">
                <a:latin typeface="Helvetica CE 55 Roman" panose="02000503040000020004" pitchFamily="2" charset="0"/>
              </a:rPr>
              <a:t>Bhd</a:t>
            </a:r>
            <a:r>
              <a:rPr lang="en-AU" sz="800" i="1" dirty="0">
                <a:latin typeface="Helvetica CE 55 Roman" panose="02000503040000020004" pitchFamily="2" charset="0"/>
              </a:rPr>
              <a:t> and </a:t>
            </a:r>
            <a:r>
              <a:rPr lang="en-AU" sz="800" i="1" dirty="0" err="1">
                <a:latin typeface="Helvetica CE 55 Roman" panose="02000503040000020004" pitchFamily="2" charset="0"/>
              </a:rPr>
              <a:t>etc</a:t>
            </a:r>
            <a:r>
              <a:rPr lang="en-AU" sz="800" i="1" dirty="0">
                <a:latin typeface="Helvetica CE 55 Roman" panose="02000503040000020004" pitchFamily="2" charset="0"/>
              </a:rPr>
              <a:t> in order to follow our editorial design guidelines in all marketing collaterals including trophy.</a:t>
            </a:r>
            <a:endParaRPr lang="en-US" sz="800" i="1" dirty="0">
              <a:latin typeface="Helvetica CE 55 Roman" panose="02000503040000020004" pitchFamily="2" charset="0"/>
            </a:endParaRPr>
          </a:p>
        </p:txBody>
      </p:sp>
    </p:spTree>
    <p:extLst>
      <p:ext uri="{BB962C8B-B14F-4D97-AF65-F5344CB8AC3E}">
        <p14:creationId xmlns:p14="http://schemas.microsoft.com/office/powerpoint/2010/main" val="299540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31068" y="1188790"/>
            <a:ext cx="8833420" cy="230832"/>
          </a:xfrm>
          <a:prstGeom prst="rect">
            <a:avLst/>
          </a:prstGeom>
        </p:spPr>
        <p:txBody>
          <a:bodyPr wrap="square">
            <a:spAutoFit/>
          </a:bodyPr>
          <a:lstStyle/>
          <a:p>
            <a:r>
              <a:rPr lang="en-US" sz="900" b="1" dirty="0">
                <a:latin typeface="Helvetica CE 45 Light" pitchFamily="82" charset="0"/>
              </a:rPr>
              <a:t>This form is specifically for the following categories. For all other categories use the form for non-talent categories. </a:t>
            </a:r>
            <a:endParaRPr lang="en-US" sz="900" dirty="0">
              <a:latin typeface="Helvetica CE 45 Light" pitchFamily="82" charset="0"/>
            </a:endParaRPr>
          </a:p>
        </p:txBody>
      </p:sp>
      <p:sp>
        <p:nvSpPr>
          <p:cNvPr id="6" name="TextBox 5">
            <a:extLst>
              <a:ext uri="{FF2B5EF4-FFF2-40B4-BE49-F238E27FC236}">
                <a16:creationId xmlns:a16="http://schemas.microsoft.com/office/drawing/2014/main" id="{0CF24938-E15C-B032-BB8E-397B401D86D5}"/>
              </a:ext>
            </a:extLst>
          </p:cNvPr>
          <p:cNvSpPr txBox="1"/>
          <p:nvPr/>
        </p:nvSpPr>
        <p:spPr>
          <a:xfrm>
            <a:off x="179512" y="1540698"/>
            <a:ext cx="3816424" cy="2308324"/>
          </a:xfrm>
          <a:prstGeom prst="rect">
            <a:avLst/>
          </a:prstGeom>
          <a:noFill/>
        </p:spPr>
        <p:txBody>
          <a:bodyPr wrap="square">
            <a:spAutoFit/>
          </a:bodyPr>
          <a:lstStyle/>
          <a:p>
            <a:pPr marL="228600" indent="-228600">
              <a:buFont typeface="+mj-lt"/>
              <a:buAutoNum type="arabicPeriod" startAt="39"/>
            </a:pPr>
            <a:r>
              <a:rPr lang="en-GB" sz="800" b="1" dirty="0">
                <a:latin typeface="Helvetica CE 45 Light" pitchFamily="82" charset="0"/>
                <a:ea typeface="Helvetica Neue" panose="02000503000000020004" pitchFamily="2" charset="0"/>
                <a:cs typeface="Helvetica Neue" panose="02000503000000020004" pitchFamily="2" charset="0"/>
              </a:rPr>
              <a:t>PR Champion of the Year (Agency) </a:t>
            </a:r>
          </a:p>
          <a:p>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an agency-side leader who has made a significant impact to their client’s PR campaigns, executions and results. Entrants 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New business wins</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a:t>
            </a:r>
          </a:p>
          <a:p>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p>
        </p:txBody>
      </p:sp>
      <p:sp>
        <p:nvSpPr>
          <p:cNvPr id="10" name="TextBox 9">
            <a:extLst>
              <a:ext uri="{FF2B5EF4-FFF2-40B4-BE49-F238E27FC236}">
                <a16:creationId xmlns:a16="http://schemas.microsoft.com/office/drawing/2014/main" id="{2F9995DE-ACA6-C62A-1AEE-0DB2ACC59681}"/>
              </a:ext>
            </a:extLst>
          </p:cNvPr>
          <p:cNvSpPr txBox="1"/>
          <p:nvPr/>
        </p:nvSpPr>
        <p:spPr>
          <a:xfrm>
            <a:off x="4283968" y="1565258"/>
            <a:ext cx="3816424" cy="2554545"/>
          </a:xfrm>
          <a:prstGeom prst="rect">
            <a:avLst/>
          </a:prstGeom>
          <a:noFill/>
        </p:spPr>
        <p:txBody>
          <a:bodyPr wrap="square">
            <a:spAutoFit/>
          </a:bodyPr>
          <a:lstStyle/>
          <a:p>
            <a:r>
              <a:rPr lang="en-GB" sz="800" b="1" dirty="0">
                <a:latin typeface="Helvetica CE 45 Light" pitchFamily="82" charset="0"/>
                <a:ea typeface="Helvetica Neue" panose="02000503000000020004" pitchFamily="2" charset="0"/>
                <a:cs typeface="Helvetica Neue" panose="02000503000000020004" pitchFamily="2" charset="0"/>
              </a:rPr>
              <a:t>40.   PR Champion of the Year (Brand) </a:t>
            </a:r>
            <a:br>
              <a:rPr lang="en-GB" sz="800" b="1"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 brand-side leader who </a:t>
            </a:r>
            <a:br>
              <a:rPr lang="en-GB" sz="800"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has made a significant impact to their brand’s PR campaigns, execution and results. Entrants </a:t>
            </a:r>
            <a:br>
              <a:rPr lang="en-GB" sz="800"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 </a:t>
            </a:r>
          </a:p>
          <a:p>
            <a:pPr marL="228600" indent="-228600">
              <a:buFont typeface="+mj-lt"/>
              <a:buAutoNum type="arabicPeriod" startAt="39"/>
            </a:pPr>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br>
              <a:rPr lang="en-GB" sz="800" dirty="0">
                <a:latin typeface="Helvetica Neue CE 55 Roman" panose="02000503040000020004" pitchFamily="2" charset="0"/>
                <a:ea typeface="Helvetica Neue" panose="02000503000000020004" pitchFamily="2" charset="0"/>
                <a:cs typeface="Helvetica Neue" panose="02000503000000020004" pitchFamily="2" charset="0"/>
              </a:rPr>
            </a:br>
            <a:endParaRPr lang="en-GB" sz="800" dirty="0">
              <a:latin typeface="Helvetica Neue CE 55 Roman" panose="0200050304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051596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55290" y="1263724"/>
            <a:ext cx="8833420" cy="230832"/>
          </a:xfrm>
          <a:prstGeom prst="rect">
            <a:avLst/>
          </a:prstGeom>
        </p:spPr>
        <p:txBody>
          <a:bodyPr wrap="square">
            <a:spAutoFit/>
          </a:bodyPr>
          <a:lstStyle/>
          <a:p>
            <a:r>
              <a:rPr lang="en-US" sz="900" b="1" dirty="0">
                <a:latin typeface="Helvetica Neue CE 55 Roman" pitchFamily="82" charset="0"/>
              </a:rPr>
              <a:t>This form is specifically for the following categories. For all other categories use the form for non-talent categories. </a:t>
            </a:r>
            <a:endParaRPr lang="en-US" sz="900" dirty="0">
              <a:latin typeface="Helvetica Neue CE 55 Roman" pitchFamily="82" charset="0"/>
            </a:endParaRPr>
          </a:p>
        </p:txBody>
      </p:sp>
      <p:sp>
        <p:nvSpPr>
          <p:cNvPr id="10" name="TextBox 9">
            <a:extLst>
              <a:ext uri="{FF2B5EF4-FFF2-40B4-BE49-F238E27FC236}">
                <a16:creationId xmlns:a16="http://schemas.microsoft.com/office/drawing/2014/main" id="{0FFA6345-5594-150D-2849-0BF7F41FF7AB}"/>
              </a:ext>
            </a:extLst>
          </p:cNvPr>
          <p:cNvSpPr txBox="1"/>
          <p:nvPr/>
        </p:nvSpPr>
        <p:spPr>
          <a:xfrm>
            <a:off x="155290" y="1558034"/>
            <a:ext cx="3888432" cy="2487091"/>
          </a:xfrm>
          <a:prstGeom prst="rect">
            <a:avLst/>
          </a:prstGeom>
          <a:noFill/>
        </p:spPr>
        <p:txBody>
          <a:bodyPr wrap="square">
            <a:spAutoFit/>
          </a:bodyPr>
          <a:lstStyle/>
          <a:p>
            <a:pPr marL="342900" lvl="0" indent="-342900">
              <a:lnSpc>
                <a:spcPct val="115000"/>
              </a:lnSpc>
              <a:buFont typeface="+mj-lt"/>
              <a:buAutoNum type="arabicPeriod" startAt="41"/>
            </a:pPr>
            <a:r>
              <a:rPr lang="en-SG" sz="800" b="1" dirty="0">
                <a:effectLst/>
                <a:latin typeface="Helvetica CE 45 Light" pitchFamily="82" charset="0"/>
                <a:ea typeface="Times New Roman" panose="02020603050405020304" pitchFamily="18" charset="0"/>
                <a:cs typeface="Arial" panose="020B0604020202020204" pitchFamily="34" charset="0"/>
              </a:rPr>
              <a:t>PR Team of the Year (Agency)</a:t>
            </a:r>
            <a:r>
              <a:rPr lang="en-SG" sz="800" b="1" dirty="0">
                <a:solidFill>
                  <a:srgbClr val="FF0000"/>
                </a:solidFill>
                <a:effectLst/>
                <a:latin typeface="Helvetica CE 45 Light" pitchFamily="82" charset="0"/>
                <a:ea typeface="Times New Roman" panose="02020603050405020304" pitchFamily="18" charset="0"/>
                <a:cs typeface="Arial" panose="020B0604020202020204" pitchFamily="34" charset="0"/>
              </a:rPr>
              <a:t> </a:t>
            </a:r>
            <a:br>
              <a:rPr lang="en-GB" sz="800" b="1" dirty="0">
                <a:solidFill>
                  <a:srgbClr val="FF0000"/>
                </a:solidFill>
                <a:latin typeface="Helvetica CE 45 Light" pitchFamily="82" charset="0"/>
                <a:ea typeface="Times New Roman" panose="02020603050405020304" pitchFamily="18" charset="0"/>
                <a:cs typeface="Times New Roman" panose="02020603050405020304" pitchFamily="18" charset="0"/>
              </a:rPr>
            </a:br>
            <a:r>
              <a:rPr lang="en-SG" sz="800" dirty="0">
                <a:effectLst/>
                <a:latin typeface="Helvetica CE 45 Light" pitchFamily="82" charset="0"/>
                <a:ea typeface="Times New Roman" panose="02020603050405020304" pitchFamily="18" charset="0"/>
                <a:cs typeface="Arial" panose="020B0604020202020204" pitchFamily="34" charset="0"/>
              </a:rPr>
              <a:t>This category recognises outstanding work from an agency team which has made a significant impact to their clients’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SG" sz="800" dirty="0">
                <a:effectLst/>
                <a:latin typeface="Helvetica CE 45 Light" pitchFamily="82" charset="0"/>
                <a:ea typeface="Times New Roman" panose="02020603050405020304" pitchFamily="18" charset="0"/>
                <a:cs typeface="Arial" panose="020B0604020202020204" pitchFamily="34" charset="0"/>
              </a:rPr>
            </a:br>
            <a:endParaRPr lang="en-GB" sz="800" dirty="0">
              <a:effectLst/>
              <a:latin typeface="Helvetica CE 45 Light" pitchFamily="82" charset="0"/>
              <a:ea typeface="Calibri" panose="020F0502020204030204" pitchFamily="34" charset="0"/>
              <a:cs typeface="Times New Roman" panose="02020603050405020304" pitchFamily="18" charset="0"/>
            </a:endParaRPr>
          </a:p>
          <a:p>
            <a:pPr marL="685800" lvl="1" indent="-228600">
              <a:lnSpc>
                <a:spcPct val="115000"/>
              </a:lnSpc>
              <a:buFont typeface="Arial" panose="020B0604020202020204" pitchFamily="34" charset="0"/>
              <a:buChar char="•"/>
            </a:pPr>
            <a:r>
              <a:rPr lang="en-SG" sz="800" dirty="0">
                <a:effectLst/>
                <a:latin typeface="Helvetica CE 45 Light" pitchFamily="82" charset="0"/>
                <a:ea typeface="Times New Roman" panose="02020603050405020304" pitchFamily="18" charset="0"/>
                <a:cs typeface="Arial" panose="020B0604020202020204" pitchFamily="34" charset="0"/>
              </a:rPr>
              <a:t>Outstanding achievements in campaigns and project management</a:t>
            </a:r>
            <a:endParaRPr lang="en-GB" sz="800" dirty="0">
              <a:effectLst/>
              <a:latin typeface="Helvetica CE 45 Light" pitchFamily="82" charset="0"/>
              <a:ea typeface="Calibri" panose="020F0502020204030204" pitchFamily="34" charset="0"/>
              <a:cs typeface="Times New Roman" panose="02020603050405020304" pitchFamily="18" charset="0"/>
            </a:endParaRPr>
          </a:p>
          <a:p>
            <a:pPr marL="685800" lvl="1" indent="-228600">
              <a:lnSpc>
                <a:spcPct val="115000"/>
              </a:lnSpc>
              <a:buFont typeface="Arial" panose="020B0604020202020204" pitchFamily="34" charset="0"/>
              <a:buChar char="•"/>
            </a:pPr>
            <a:r>
              <a:rPr lang="en-SG" sz="800" dirty="0">
                <a:effectLst/>
                <a:latin typeface="Helvetica CE 45 Light" pitchFamily="82" charset="0"/>
                <a:ea typeface="Times New Roman" panose="02020603050405020304" pitchFamily="18" charset="0"/>
                <a:cs typeface="Arial" panose="020B0604020202020204" pitchFamily="34" charset="0"/>
              </a:rPr>
              <a:t>Creativity and innovation</a:t>
            </a:r>
            <a:endParaRPr lang="en-GB" sz="800" dirty="0">
              <a:effectLst/>
              <a:latin typeface="Helvetica CE 45 Light" pitchFamily="82" charset="0"/>
              <a:ea typeface="Calibri" panose="020F0502020204030204" pitchFamily="34" charset="0"/>
              <a:cs typeface="Times New Roman" panose="02020603050405020304" pitchFamily="18" charset="0"/>
            </a:endParaRPr>
          </a:p>
          <a:p>
            <a:pPr marL="685800" lvl="1" indent="-228600">
              <a:lnSpc>
                <a:spcPct val="115000"/>
              </a:lnSpc>
              <a:buFont typeface="Arial" panose="020B0604020202020204" pitchFamily="34" charset="0"/>
              <a:buChar char="•"/>
            </a:pPr>
            <a:r>
              <a:rPr lang="en-SG" sz="800" dirty="0">
                <a:effectLst/>
                <a:latin typeface="Helvetica CE 45 Light" pitchFamily="82" charset="0"/>
                <a:ea typeface="Times New Roman" panose="02020603050405020304" pitchFamily="18" charset="0"/>
                <a:cs typeface="Arial" panose="020B0604020202020204" pitchFamily="34" charset="0"/>
              </a:rPr>
              <a:t>Strategic thinking</a:t>
            </a:r>
            <a:endParaRPr lang="en-GB" sz="800" dirty="0">
              <a:effectLst/>
              <a:latin typeface="Helvetica CE 45 Light" pitchFamily="82" charset="0"/>
              <a:ea typeface="Calibri" panose="020F0502020204030204" pitchFamily="34" charset="0"/>
              <a:cs typeface="Times New Roman" panose="02020603050405020304" pitchFamily="18" charset="0"/>
            </a:endParaRPr>
          </a:p>
          <a:p>
            <a:pPr marL="685800" lvl="1" indent="-228600">
              <a:lnSpc>
                <a:spcPct val="115000"/>
              </a:lnSpc>
              <a:buFont typeface="Arial" panose="020B0604020202020204" pitchFamily="34" charset="0"/>
              <a:buChar char="•"/>
            </a:pPr>
            <a:r>
              <a:rPr lang="en-SG" sz="800" dirty="0">
                <a:effectLst/>
                <a:latin typeface="Helvetica CE 45 Light" pitchFamily="82" charset="0"/>
                <a:ea typeface="Times New Roman" panose="02020603050405020304" pitchFamily="18" charset="0"/>
                <a:cs typeface="Arial" panose="020B0604020202020204" pitchFamily="34" charset="0"/>
              </a:rPr>
              <a:t>Excellent execution</a:t>
            </a:r>
            <a:endParaRPr lang="en-GB" sz="800" dirty="0">
              <a:effectLst/>
              <a:latin typeface="Helvetica CE 45 Light" pitchFamily="82" charset="0"/>
              <a:ea typeface="Calibri" panose="020F0502020204030204" pitchFamily="34" charset="0"/>
              <a:cs typeface="Times New Roman" panose="02020603050405020304" pitchFamily="18" charset="0"/>
            </a:endParaRPr>
          </a:p>
          <a:p>
            <a:pPr marL="685800" lvl="1" indent="-228600">
              <a:lnSpc>
                <a:spcPct val="115000"/>
              </a:lnSpc>
              <a:buFont typeface="Arial" panose="020B0604020202020204" pitchFamily="34" charset="0"/>
              <a:buChar char="•"/>
            </a:pPr>
            <a:r>
              <a:rPr lang="en-SG" sz="800" dirty="0">
                <a:effectLst/>
                <a:latin typeface="Helvetica CE 45 Light" pitchFamily="82" charset="0"/>
                <a:ea typeface="Times New Roman" panose="02020603050405020304" pitchFamily="18" charset="0"/>
                <a:cs typeface="Arial" panose="020B0604020202020204" pitchFamily="34" charset="0"/>
              </a:rPr>
              <a:t>Successful results against objectives / KPIs</a:t>
            </a:r>
            <a:endParaRPr lang="en-GB" sz="800" dirty="0">
              <a:latin typeface="Helvetica CE 45 Light" pitchFamily="82" charset="0"/>
              <a:ea typeface="Times New Roman" panose="02020603050405020304" pitchFamily="18" charset="0"/>
              <a:cs typeface="Times New Roman" panose="02020603050405020304" pitchFamily="18" charset="0"/>
            </a:endParaRPr>
          </a:p>
          <a:p>
            <a:pPr marL="685800" lvl="1" indent="-228600">
              <a:lnSpc>
                <a:spcPct val="115000"/>
              </a:lnSpc>
              <a:buFont typeface="Arial" panose="020B0604020202020204" pitchFamily="34" charset="0"/>
              <a:buChar char="•"/>
            </a:pPr>
            <a:r>
              <a:rPr lang="en-SG" sz="800" dirty="0">
                <a:effectLst/>
                <a:latin typeface="Helvetica CE 45 Light" pitchFamily="82" charset="0"/>
                <a:ea typeface="Times New Roman" panose="02020603050405020304" pitchFamily="18" charset="0"/>
                <a:cs typeface="Arial" panose="020B0604020202020204" pitchFamily="34" charset="0"/>
              </a:rPr>
              <a:t>Any other exceptional achievements or work that especially merits this award.</a:t>
            </a:r>
          </a:p>
          <a:p>
            <a:pPr lvl="1">
              <a:lnSpc>
                <a:spcPct val="115000"/>
              </a:lnSpc>
            </a:pPr>
            <a:endParaRPr lang="en-SG" sz="800" dirty="0">
              <a:latin typeface="Helvetica CE 45 Light" pitchFamily="82" charset="0"/>
              <a:ea typeface="Times New Roman" panose="02020603050405020304" pitchFamily="18" charset="0"/>
              <a:cs typeface="Arial" panose="020B0604020202020204" pitchFamily="34" charset="0"/>
            </a:endParaRPr>
          </a:p>
          <a:p>
            <a:pPr lvl="1">
              <a:lnSpc>
                <a:spcPct val="115000"/>
              </a:lnSpc>
            </a:pPr>
            <a:r>
              <a:rPr lang="en-SG" sz="800" dirty="0">
                <a:effectLst/>
                <a:latin typeface="Helvetica CE 45 Light" pitchFamily="82" charset="0"/>
                <a:ea typeface="Times New Roman" panose="02020603050405020304" pitchFamily="18" charset="0"/>
                <a:cs typeface="Arial" panose="020B0604020202020204" pitchFamily="34" charset="0"/>
              </a:rPr>
              <a:t>Testimonials for this category are encouraged.</a:t>
            </a:r>
            <a:endParaRPr kumimoji="0" lang="en-US" sz="800" b="0" i="0" u="none" strike="noStrike" kern="1200" cap="none" spc="0" normalizeH="0" baseline="0" noProof="0" dirty="0">
              <a:ln>
                <a:noFill/>
              </a:ln>
              <a:solidFill>
                <a:prstClr val="black"/>
              </a:solidFill>
              <a:effectLst/>
              <a:uLnTx/>
              <a:uFillTx/>
              <a:latin typeface="Helvetica Neue CE 55 Roman" panose="02000503040000020004" pitchFamily="2" charset="0"/>
              <a:ea typeface="Helvetica Neue" panose="02000503000000020004" pitchFamily="2" charset="0"/>
              <a:cs typeface="Helvetica Neue" panose="02000503000000020004" pitchFamily="2" charset="0"/>
            </a:endParaRPr>
          </a:p>
        </p:txBody>
      </p:sp>
      <p:sp>
        <p:nvSpPr>
          <p:cNvPr id="2" name="TextBox 1">
            <a:extLst>
              <a:ext uri="{FF2B5EF4-FFF2-40B4-BE49-F238E27FC236}">
                <a16:creationId xmlns:a16="http://schemas.microsoft.com/office/drawing/2014/main" id="{5B5161CE-4E45-E538-61A2-309AF6DA445E}"/>
              </a:ext>
            </a:extLst>
          </p:cNvPr>
          <p:cNvSpPr txBox="1"/>
          <p:nvPr/>
        </p:nvSpPr>
        <p:spPr>
          <a:xfrm>
            <a:off x="4355976" y="1619096"/>
            <a:ext cx="4104456" cy="2062103"/>
          </a:xfrm>
          <a:prstGeom prst="rect">
            <a:avLst/>
          </a:prstGeom>
          <a:noFill/>
        </p:spPr>
        <p:txBody>
          <a:bodyPr wrap="square">
            <a:spAutoFit/>
          </a:bodyPr>
          <a:lstStyle/>
          <a:p>
            <a:pPr marL="228600" indent="-228600">
              <a:buFont typeface="+mj-lt"/>
              <a:buAutoNum type="arabicPeriod" startAt="42"/>
            </a:pPr>
            <a:r>
              <a:rPr lang="en-GB" sz="800" b="1" dirty="0">
                <a:latin typeface="Helvetica CE 45 Light" pitchFamily="82" charset="0"/>
                <a:ea typeface="Helvetica Neue" panose="02000503000000020004" pitchFamily="2" charset="0"/>
                <a:cs typeface="Helvetica Neue" panose="02000503000000020004" pitchFamily="2" charset="0"/>
              </a:rPr>
              <a:t>PR Team of the Year (Brand)</a:t>
            </a:r>
            <a:br>
              <a:rPr lang="en-GB" sz="800"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work from a brand-side marketing team which has made a significant impact to the organisation’s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Outstanding achievements in campaigns and project management</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Successful results against objectives / KPIs</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 </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p>
        </p:txBody>
      </p:sp>
    </p:spTree>
    <p:extLst>
      <p:ext uri="{BB962C8B-B14F-4D97-AF65-F5344CB8AC3E}">
        <p14:creationId xmlns:p14="http://schemas.microsoft.com/office/powerpoint/2010/main" val="294173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E10CDD8-DA02-A344-9C54-84B3FECFEA9C}"/>
              </a:ext>
            </a:extLst>
          </p:cNvPr>
          <p:cNvSpPr txBox="1">
            <a:spLocks/>
          </p:cNvSpPr>
          <p:nvPr/>
        </p:nvSpPr>
        <p:spPr>
          <a:xfrm>
            <a:off x="123539" y="1203598"/>
            <a:ext cx="8840949" cy="646331"/>
          </a:xfrm>
          <a:prstGeom prst="rect">
            <a:avLst/>
          </a:prstGeom>
        </p:spPr>
        <p:txBody>
          <a:bodyPr anchor="ctr"/>
          <a:lstStyle/>
          <a:p>
            <a:r>
              <a:rPr lang="en-US" sz="1100" dirty="0">
                <a:latin typeface="Helvetica CE 45 Light" pitchFamily="82" charset="0"/>
                <a:ea typeface="Helvetica Neue" panose="02000503000000020004" pitchFamily="2" charset="0"/>
                <a:cs typeface="Helvetica Neue" panose="02000503000000020004" pitchFamily="2" charset="0"/>
              </a:rPr>
              <a:t>Please write a maximum 2,000 words (total) including evidence to support and address each of the specific category criteria bullet points outlined in the ‘categories &amp; criteria’ section of the Entry Guidelines. Please ensure all areas mentioned are covered within your submission as the jury will be looking for these details. Each bullet point will hold a maximum potential value of 10 points.</a:t>
            </a:r>
          </a:p>
        </p:txBody>
      </p:sp>
      <p:graphicFrame>
        <p:nvGraphicFramePr>
          <p:cNvPr id="7" name="Table 6">
            <a:extLst>
              <a:ext uri="{FF2B5EF4-FFF2-40B4-BE49-F238E27FC236}">
                <a16:creationId xmlns:a16="http://schemas.microsoft.com/office/drawing/2014/main" id="{2E145F3C-8083-BC4B-AC57-2929B952D0F6}"/>
              </a:ext>
            </a:extLst>
          </p:cNvPr>
          <p:cNvGraphicFramePr>
            <a:graphicFrameLocks noGrp="1"/>
          </p:cNvGraphicFramePr>
          <p:nvPr/>
        </p:nvGraphicFramePr>
        <p:xfrm>
          <a:off x="195547" y="1923678"/>
          <a:ext cx="8696934" cy="2464186"/>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464186">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83890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extLst>
              <p:ext uri="{D42A27DB-BD31-4B8C-83A1-F6EECF244321}">
                <p14:modId xmlns:p14="http://schemas.microsoft.com/office/powerpoint/2010/main" val="2146372505"/>
              </p:ext>
            </p:extLst>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4750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531373781"/>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r>
                        <a:rPr lang="en-US" sz="1200" b="1" kern="1200" dirty="0">
                          <a:solidFill>
                            <a:schemeClr val="tx1"/>
                          </a:solidFill>
                          <a:latin typeface="Helvetica CE 45 Light" pitchFamily="82" charset="0"/>
                          <a:ea typeface="+mn-ea"/>
                          <a:cs typeface="+mn-cs"/>
                        </a:rPr>
                        <a:t>DECLARATION </a:t>
                      </a:r>
                    </a:p>
                    <a:p>
                      <a:r>
                        <a:rPr lang="en-US" sz="1200" b="1" kern="1200" dirty="0">
                          <a:solidFill>
                            <a:schemeClr val="tx1"/>
                          </a:solidFill>
                          <a:latin typeface="Helvetica CE 45 Light" pitchFamily="82" charset="0"/>
                          <a:ea typeface="+mn-ea"/>
                          <a:cs typeface="+mn-cs"/>
                        </a:rPr>
                        <a:t> </a:t>
                      </a:r>
                    </a:p>
                    <a:p>
                      <a:r>
                        <a:rPr lang="en-US" sz="1200" b="1" kern="1200" dirty="0">
                          <a:solidFill>
                            <a:schemeClr val="tx1"/>
                          </a:solidFill>
                          <a:latin typeface="Helvetica CE 45 Light" pitchFamily="82" charset="0"/>
                          <a:ea typeface="+mn-ea"/>
                          <a:cs typeface="+mn-cs"/>
                          <a:sym typeface="Wingdings 2"/>
                        </a:rPr>
                        <a:t></a:t>
                      </a:r>
                      <a:r>
                        <a:rPr lang="en-US" sz="1200" b="0" kern="1200" dirty="0">
                          <a:solidFill>
                            <a:schemeClr val="tx1"/>
                          </a:solidFill>
                          <a:latin typeface="Helvetica CE 45 Light" pitchFamily="82" charset="0"/>
                          <a:ea typeface="+mn-ea"/>
                          <a:cs typeface="+mn-cs"/>
                        </a:rPr>
                        <a:t> </a:t>
                      </a:r>
                      <a:r>
                        <a:rPr lang="en-US" sz="1200" b="0" i="0" kern="1200" dirty="0">
                          <a:solidFill>
                            <a:schemeClr val="tx1"/>
                          </a:solidFill>
                          <a:latin typeface="Helvetica CE 45 Light" pitchFamily="8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Helvetica CE 45 Light" pitchFamily="82" charset="0"/>
                        <a:ea typeface="+mn-ea"/>
                        <a:cs typeface="+mn-cs"/>
                      </a:endParaRPr>
                    </a:p>
                    <a:p>
                      <a:pPr algn="ctr"/>
                      <a:r>
                        <a:rPr lang="en-AU" sz="1200" b="1" kern="1200" dirty="0">
                          <a:solidFill>
                            <a:schemeClr val="tx1"/>
                          </a:solidFill>
                          <a:latin typeface="Helvetica CE 45 Light" pitchFamily="82" charset="0"/>
                          <a:ea typeface="+mn-ea"/>
                          <a:cs typeface="+mn-cs"/>
                        </a:rPr>
                        <a:t>-THE END- </a:t>
                      </a:r>
                      <a:endParaRPr lang="en-US" sz="1200" b="1" kern="1200" dirty="0">
                        <a:solidFill>
                          <a:schemeClr val="tx1"/>
                        </a:solidFill>
                        <a:latin typeface="Helvetica CE 45 Light" pitchFamily="82" charset="0"/>
                        <a:ea typeface="+mn-ea"/>
                        <a:cs typeface="+mn-cs"/>
                      </a:endParaRPr>
                    </a:p>
                    <a:p>
                      <a:pPr>
                        <a:buFont typeface="Arial" pitchFamily="34" charset="0"/>
                        <a:buNone/>
                      </a:pPr>
                      <a:endParaRPr lang="en-GB" sz="1500" b="0" i="1" kern="1200" dirty="0">
                        <a:solidFill>
                          <a:schemeClr val="tx1"/>
                        </a:solidFill>
                        <a:latin typeface="Helvetica Neue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3841</TotalTime>
  <Words>958</Words>
  <Application>Microsoft Office PowerPoint</Application>
  <PresentationFormat>On-screen Show (16:9)</PresentationFormat>
  <Paragraphs>76</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Helvetica CE 55 Roman</vt: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411</cp:revision>
  <dcterms:created xsi:type="dcterms:W3CDTF">2006-08-16T00:00:00Z</dcterms:created>
  <dcterms:modified xsi:type="dcterms:W3CDTF">2024-09-06T11:16:05Z</dcterms:modified>
</cp:coreProperties>
</file>