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67" r:id="rId3"/>
    <p:sldId id="259" r:id="rId4"/>
    <p:sldId id="266" r:id="rId5"/>
    <p:sldId id="260" r:id="rId6"/>
    <p:sldId id="261" r:id="rId7"/>
    <p:sldId id="262" r:id="rId8"/>
    <p:sldId id="265" r:id="rId9"/>
    <p:sldId id="264" r:id="rId10"/>
    <p:sldId id="263"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15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7528"/>
    <p:restoredTop sz="94648"/>
  </p:normalViewPr>
  <p:slideViewPr>
    <p:cSldViewPr>
      <p:cViewPr varScale="1">
        <p:scale>
          <a:sx n="143" d="100"/>
          <a:sy n="143" d="100"/>
        </p:scale>
        <p:origin x="282"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10</a:t>
            </a:fld>
            <a:endParaRPr lang="en-US"/>
          </a:p>
        </p:txBody>
      </p:sp>
    </p:spTree>
    <p:extLst>
      <p:ext uri="{BB962C8B-B14F-4D97-AF65-F5344CB8AC3E}">
        <p14:creationId xmlns:p14="http://schemas.microsoft.com/office/powerpoint/2010/main" val="29267295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2</a:t>
            </a:fld>
            <a:endParaRPr lang="en-US"/>
          </a:p>
        </p:txBody>
      </p:sp>
    </p:spTree>
    <p:extLst>
      <p:ext uri="{BB962C8B-B14F-4D97-AF65-F5344CB8AC3E}">
        <p14:creationId xmlns:p14="http://schemas.microsoft.com/office/powerpoint/2010/main" val="11942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extLst>
      <p:ext uri="{BB962C8B-B14F-4D97-AF65-F5344CB8AC3E}">
        <p14:creationId xmlns:p14="http://schemas.microsoft.com/office/powerpoint/2010/main" val="2035207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5</a:t>
            </a:fld>
            <a:endParaRPr lang="en-US"/>
          </a:p>
        </p:txBody>
      </p:sp>
    </p:spTree>
    <p:extLst>
      <p:ext uri="{BB962C8B-B14F-4D97-AF65-F5344CB8AC3E}">
        <p14:creationId xmlns:p14="http://schemas.microsoft.com/office/powerpoint/2010/main" val="1322217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6</a:t>
            </a:fld>
            <a:endParaRPr lang="en-US"/>
          </a:p>
        </p:txBody>
      </p:sp>
    </p:spTree>
    <p:extLst>
      <p:ext uri="{BB962C8B-B14F-4D97-AF65-F5344CB8AC3E}">
        <p14:creationId xmlns:p14="http://schemas.microsoft.com/office/powerpoint/2010/main" val="1889557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7</a:t>
            </a:fld>
            <a:endParaRPr lang="en-US"/>
          </a:p>
        </p:txBody>
      </p:sp>
    </p:spTree>
    <p:extLst>
      <p:ext uri="{BB962C8B-B14F-4D97-AF65-F5344CB8AC3E}">
        <p14:creationId xmlns:p14="http://schemas.microsoft.com/office/powerpoint/2010/main" val="7957008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8</a:t>
            </a:fld>
            <a:endParaRPr lang="en-US"/>
          </a:p>
        </p:txBody>
      </p:sp>
    </p:spTree>
    <p:extLst>
      <p:ext uri="{BB962C8B-B14F-4D97-AF65-F5344CB8AC3E}">
        <p14:creationId xmlns:p14="http://schemas.microsoft.com/office/powerpoint/2010/main" val="1000376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9</a:t>
            </a:fld>
            <a:endParaRPr lang="en-US"/>
          </a:p>
        </p:txBody>
      </p:sp>
    </p:spTree>
    <p:extLst>
      <p:ext uri="{BB962C8B-B14F-4D97-AF65-F5344CB8AC3E}">
        <p14:creationId xmlns:p14="http://schemas.microsoft.com/office/powerpoint/2010/main" val="97304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11/5/2024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awards.marketing-interactive.com/pr-awards/entry-submissio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9FA8D16-BEB5-9D45-9D90-A4FB295590E3}"/>
              </a:ext>
            </a:extLst>
          </p:cNvPr>
          <p:cNvSpPr txBox="1"/>
          <p:nvPr/>
        </p:nvSpPr>
        <p:spPr>
          <a:xfrm>
            <a:off x="3088971" y="4155926"/>
            <a:ext cx="2966057" cy="307777"/>
          </a:xfrm>
          <a:prstGeom prst="rect">
            <a:avLst/>
          </a:prstGeom>
          <a:noFill/>
        </p:spPr>
        <p:txBody>
          <a:bodyPr wrap="square" rtlCol="0">
            <a:spAutoFit/>
          </a:bodyPr>
          <a:lstStyle/>
          <a:p>
            <a:pPr algn="ctr"/>
            <a:r>
              <a:rPr lang="en-US" sz="1400" dirty="0">
                <a:solidFill>
                  <a:schemeClr val="bg1"/>
                </a:solidFill>
                <a:latin typeface="Arial" panose="020B0604020202020204" pitchFamily="34" charset="0"/>
                <a:ea typeface="Helvetica Neue" panose="02000503000000020004" pitchFamily="2" charset="0"/>
                <a:cs typeface="Arial" panose="020B0604020202020204" pitchFamily="34" charset="0"/>
              </a:rPr>
              <a:t>CORE SUBMISSION DOCUMENT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2248363-1F93-3441-8DFF-096C598C0D7F}"/>
              </a:ext>
            </a:extLst>
          </p:cNvPr>
          <p:cNvGraphicFramePr>
            <a:graphicFrameLocks noGrp="1"/>
          </p:cNvGraphicFramePr>
          <p:nvPr>
            <p:extLst>
              <p:ext uri="{D42A27DB-BD31-4B8C-83A1-F6EECF244321}">
                <p14:modId xmlns:p14="http://schemas.microsoft.com/office/powerpoint/2010/main" val="4035886525"/>
              </p:ext>
            </p:extLst>
          </p:nvPr>
        </p:nvGraphicFramePr>
        <p:xfrm>
          <a:off x="143508" y="1275606"/>
          <a:ext cx="8856984" cy="3095601"/>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095601">
                <a:tc>
                  <a:txBody>
                    <a:bodyPr/>
                    <a:lstStyle/>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Helvetica CE 55 Roman" panose="02000503040000020004" pitchFamily="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CE 55 Roman" panose="02000503040000020004" pitchFamily="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165616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5B92DD10-C120-7748-89C9-44290E781C11}"/>
              </a:ext>
            </a:extLst>
          </p:cNvPr>
          <p:cNvGraphicFramePr>
            <a:graphicFrameLocks noGrp="1"/>
          </p:cNvGraphicFramePr>
          <p:nvPr>
            <p:extLst>
              <p:ext uri="{D42A27DB-BD31-4B8C-83A1-F6EECF244321}">
                <p14:modId xmlns:p14="http://schemas.microsoft.com/office/powerpoint/2010/main" val="302696203"/>
              </p:ext>
            </p:extLst>
          </p:nvPr>
        </p:nvGraphicFramePr>
        <p:xfrm>
          <a:off x="899592" y="2006138"/>
          <a:ext cx="7344816" cy="2404162"/>
        </p:xfrm>
        <a:graphic>
          <a:graphicData uri="http://schemas.openxmlformats.org/drawingml/2006/table">
            <a:tbl>
              <a:tblPr firstRow="1" firstCol="1" lastRow="1" lastCol="1" bandRow="1" bandCol="1">
                <a:tableStyleId>{5C22544A-7EE6-4342-B048-85BDC9FD1C3A}</a:tableStyleId>
              </a:tblPr>
              <a:tblGrid>
                <a:gridCol w="2824929">
                  <a:extLst>
                    <a:ext uri="{9D8B030D-6E8A-4147-A177-3AD203B41FA5}">
                      <a16:colId xmlns:a16="http://schemas.microsoft.com/office/drawing/2014/main" val="20000"/>
                    </a:ext>
                  </a:extLst>
                </a:gridCol>
                <a:gridCol w="4519887">
                  <a:extLst>
                    <a:ext uri="{9D8B030D-6E8A-4147-A177-3AD203B41FA5}">
                      <a16:colId xmlns:a16="http://schemas.microsoft.com/office/drawing/2014/main" val="20001"/>
                    </a:ext>
                  </a:extLst>
                </a:gridCol>
              </a:tblGrid>
              <a:tr h="306161">
                <a:tc>
                  <a:txBody>
                    <a:bodyPr/>
                    <a:lstStyle/>
                    <a:p>
                      <a:pPr marL="0" marR="160020" algn="l">
                        <a:lnSpc>
                          <a:spcPct val="115000"/>
                        </a:lnSpc>
                        <a:spcBef>
                          <a:spcPts val="0"/>
                        </a:spcBef>
                        <a:spcAft>
                          <a:spcPts val="0"/>
                        </a:spcAft>
                      </a:pPr>
                      <a:r>
                        <a:rPr lang="en-US" sz="1050" dirty="0">
                          <a:solidFill>
                            <a:schemeClr val="tx1"/>
                          </a:solidFill>
                          <a:effectLst/>
                          <a:latin typeface="Arial" panose="020B0604020202020204" pitchFamily="34" charset="0"/>
                          <a:cs typeface="Arial" panose="020B0604020202020204" pitchFamily="34" charset="0"/>
                        </a:rPr>
                        <a:t>Category</a:t>
                      </a:r>
                      <a:endParaRPr lang="en-US" sz="105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59241">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Arial" panose="020B0604020202020204" pitchFamily="34" charset="0"/>
                          <a:cs typeface="Arial" panose="020B0604020202020204" pitchFamily="34" charset="0"/>
                        </a:rPr>
                        <a:t>Name of Campaign/ Programme</a:t>
                      </a:r>
                      <a:endParaRPr lang="en-SG" sz="1050" b="0" i="1"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p>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06161">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Arial" panose="020B0604020202020204" pitchFamily="34" charset="0"/>
                          <a:cs typeface="Arial" panose="020B0604020202020204" pitchFamily="34" charset="0"/>
                        </a:rPr>
                        <a:t>Name of Client Organisation</a:t>
                      </a:r>
                      <a:endParaRPr lang="en-SG" sz="1050" b="0" i="1"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24604">
                <a:tc>
                  <a:txBody>
                    <a:bodyPr/>
                    <a:lstStyle/>
                    <a:p>
                      <a:pPr marL="0" marR="0" algn="l">
                        <a:lnSpc>
                          <a:spcPct val="115000"/>
                        </a:lnSpc>
                        <a:spcBef>
                          <a:spcPts val="0"/>
                        </a:spcBef>
                        <a:spcAft>
                          <a:spcPts val="0"/>
                        </a:spcAft>
                      </a:pPr>
                      <a:r>
                        <a:rPr lang="en-US" sz="1050" dirty="0">
                          <a:solidFill>
                            <a:schemeClr val="tx1"/>
                          </a:solidFill>
                          <a:effectLst/>
                          <a:latin typeface="Arial" panose="020B0604020202020204" pitchFamily="34" charset="0"/>
                          <a:cs typeface="Arial" panose="020B0604020202020204" pitchFamily="34" charset="0"/>
                        </a:rPr>
                        <a:t>Name of Brand</a:t>
                      </a:r>
                    </a:p>
                    <a:p>
                      <a:pPr marL="0" marR="0" algn="l">
                        <a:lnSpc>
                          <a:spcPct val="115000"/>
                        </a:lnSpc>
                        <a:spcBef>
                          <a:spcPts val="0"/>
                        </a:spcBef>
                        <a:spcAft>
                          <a:spcPts val="0"/>
                        </a:spcAft>
                      </a:pPr>
                      <a:r>
                        <a:rPr lang="en-US" sz="800" b="0"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endParaRPr lang="en-US" sz="10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880098">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50" dirty="0">
                          <a:solidFill>
                            <a:schemeClr val="tx1"/>
                          </a:solidFill>
                          <a:effectLst/>
                          <a:latin typeface="Arial" panose="020B0604020202020204" pitchFamily="34" charset="0"/>
                          <a:cs typeface="Arial" panose="020B0604020202020204" pitchFamily="34" charset="0"/>
                        </a:rPr>
                        <a:t>Name of Agency</a:t>
                      </a:r>
                      <a:r>
                        <a:rPr lang="en-US" sz="1050" baseline="0" dirty="0">
                          <a:solidFill>
                            <a:schemeClr val="tx1"/>
                          </a:solidFill>
                          <a:effectLst/>
                          <a:latin typeface="Arial" panose="020B0604020202020204" pitchFamily="34" charset="0"/>
                          <a:cs typeface="Arial" panose="020B0604020202020204" pitchFamily="34" charset="0"/>
                        </a:rPr>
                        <a:t> </a:t>
                      </a:r>
                      <a:br>
                        <a:rPr lang="en-US" sz="1050" baseline="0" dirty="0">
                          <a:solidFill>
                            <a:schemeClr val="tx1"/>
                          </a:solidFill>
                          <a:effectLst/>
                          <a:latin typeface="Arial" panose="020B0604020202020204" pitchFamily="34" charset="0"/>
                          <a:cs typeface="Arial" panose="020B0604020202020204" pitchFamily="34" charset="0"/>
                        </a:rPr>
                      </a:br>
                      <a:r>
                        <a:rPr lang="en-US" sz="800" b="0" i="1" dirty="0">
                          <a:solidFill>
                            <a:schemeClr val="tx1"/>
                          </a:solidFill>
                          <a:effectLst/>
                          <a:latin typeface="Arial" panose="020B0604020202020204" pitchFamily="34" charset="0"/>
                          <a:cs typeface="Arial" panose="020B0604020202020204" pitchFamily="34" charset="0"/>
                        </a:rPr>
                        <a:t>(if applicable) </a:t>
                      </a:r>
                      <a:r>
                        <a:rPr lang="en-US" sz="8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ex. Agency A (lead agency) + Agency 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100" dirty="0">
                          <a:effectLst/>
                          <a:latin typeface="Helvetica CE 45 Light" pitchFamily="82" charset="0"/>
                        </a:rPr>
                        <a:t> </a:t>
                      </a:r>
                      <a:endParaRPr lang="en-US" sz="11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 name="TextBox 1">
            <a:extLst>
              <a:ext uri="{FF2B5EF4-FFF2-40B4-BE49-F238E27FC236}">
                <a16:creationId xmlns:a16="http://schemas.microsoft.com/office/drawing/2014/main" id="{0F1D35C0-FD6C-41A8-EF07-EAD6DC95FDC2}"/>
              </a:ext>
            </a:extLst>
          </p:cNvPr>
          <p:cNvSpPr txBox="1"/>
          <p:nvPr/>
        </p:nvSpPr>
        <p:spPr>
          <a:xfrm>
            <a:off x="1609767" y="1275606"/>
            <a:ext cx="6160655" cy="553998"/>
          </a:xfrm>
          <a:prstGeom prst="rect">
            <a:avLst/>
          </a:prstGeom>
          <a:noFill/>
        </p:spPr>
        <p:txBody>
          <a:bodyPr wrap="square">
            <a:spAutoFit/>
          </a:bodyPr>
          <a:lstStyle/>
          <a:p>
            <a:pPr algn="ctr"/>
            <a:r>
              <a:rPr lang="en-US" sz="1800" b="1" dirty="0">
                <a:effectLst/>
                <a:latin typeface="Arial" panose="020B0604020202020204" pitchFamily="34" charset="0"/>
                <a:ea typeface="Calibri" panose="020F0502020204030204" pitchFamily="34" charset="0"/>
                <a:cs typeface="Arial" panose="020B0604020202020204" pitchFamily="34" charset="0"/>
              </a:rPr>
              <a:t>PR Awards: Core Submission Document</a:t>
            </a:r>
          </a:p>
          <a:p>
            <a:pPr algn="ctr"/>
            <a:r>
              <a:rPr lang="en-US" sz="1200" b="1" dirty="0">
                <a:effectLst/>
                <a:latin typeface="Arial" panose="020B0604020202020204" pitchFamily="34" charset="0"/>
                <a:ea typeface="Calibri" panose="020F0502020204030204" pitchFamily="34" charset="0"/>
                <a:cs typeface="Arial" panose="020B0604020202020204" pitchFamily="34" charset="0"/>
              </a:rPr>
              <a:t>Only Applicable for Categories 1-38</a:t>
            </a:r>
            <a:endParaRPr lang="en-SG" sz="12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630402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F8484F-ABC8-8943-9729-DEEA2B8633DF}"/>
              </a:ext>
            </a:extLst>
          </p:cNvPr>
          <p:cNvSpPr/>
          <p:nvPr/>
        </p:nvSpPr>
        <p:spPr>
          <a:xfrm>
            <a:off x="107504" y="1347614"/>
            <a:ext cx="8856984" cy="2862322"/>
          </a:xfrm>
          <a:prstGeom prst="rect">
            <a:avLst/>
          </a:prstGeom>
        </p:spPr>
        <p:txBody>
          <a:bodyPr wrap="square">
            <a:spAutoFit/>
          </a:bodyPr>
          <a:lstStyle/>
          <a:p>
            <a:r>
              <a:rPr lang="en-US" sz="1000" b="1" dirty="0">
                <a:latin typeface="Arial" panose="020B0604020202020204" pitchFamily="34" charset="0"/>
                <a:cs typeface="Arial" panose="020B0604020202020204" pitchFamily="34" charset="0"/>
              </a:rPr>
              <a:t>Guidelines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refer to the </a:t>
            </a:r>
            <a:r>
              <a:rPr lang="en-US" sz="1000" b="1" dirty="0">
                <a:latin typeface="Arial" panose="020B0604020202020204" pitchFamily="34" charset="0"/>
                <a:cs typeface="Arial" panose="020B0604020202020204" pitchFamily="34" charset="0"/>
              </a:rPr>
              <a:t>PR Awards</a:t>
            </a:r>
            <a:r>
              <a:rPr lang="en-US" sz="1000" dirty="0">
                <a:latin typeface="Arial" panose="020B0604020202020204" pitchFamily="34" charset="0"/>
                <a:cs typeface="Arial" panose="020B0604020202020204" pitchFamily="34" charset="0"/>
              </a:rPr>
              <a:t> 2025 Entry Guidelines for specific information, category descriptions and entry criteria details.</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Images &amp; Supporting Documents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In your online submission, you must include a high-resolution company logo and campaign / programme image that can be used on all marketing material.</a:t>
            </a:r>
          </a:p>
          <a:p>
            <a:endParaRPr lang="en-US" sz="1000" dirty="0">
              <a:latin typeface="Arial" panose="020B0604020202020204" pitchFamily="34" charset="0"/>
              <a:cs typeface="Arial" panose="020B0604020202020204" pitchFamily="34" charset="0"/>
            </a:endParaRPr>
          </a:p>
          <a:p>
            <a:r>
              <a:rPr lang="en-US" sz="1000" b="1" dirty="0">
                <a:latin typeface="Arial" panose="020B0604020202020204" pitchFamily="34" charset="0"/>
                <a:cs typeface="Arial" panose="020B0604020202020204" pitchFamily="34" charset="0"/>
              </a:rPr>
              <a:t>Videos</a:t>
            </a:r>
            <a:br>
              <a:rPr lang="en-US" sz="1000" b="1" u="sng" dirty="0">
                <a:latin typeface="Arial" panose="020B0604020202020204" pitchFamily="34" charset="0"/>
                <a:cs typeface="Arial" panose="020B0604020202020204" pitchFamily="34" charset="0"/>
              </a:rPr>
            </a:br>
            <a:r>
              <a:rPr lang="en-US" sz="10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br>
              <a:rPr lang="en-US" sz="1000" dirty="0">
                <a:latin typeface="Arial" panose="020B0604020202020204" pitchFamily="34" charset="0"/>
                <a:cs typeface="Arial" panose="020B0604020202020204" pitchFamily="34" charset="0"/>
              </a:rPr>
            </a:br>
            <a:br>
              <a:rPr lang="en-US" sz="1000" dirty="0">
                <a:latin typeface="Arial" panose="020B0604020202020204" pitchFamily="34" charset="0"/>
                <a:cs typeface="Arial" panose="020B0604020202020204" pitchFamily="34" charset="0"/>
              </a:rPr>
            </a:br>
            <a:r>
              <a:rPr lang="en-US" sz="1000" b="1" dirty="0">
                <a:effectLst/>
                <a:latin typeface="Arial" panose="020B0604020202020204" pitchFamily="34" charset="0"/>
                <a:ea typeface="Calibri" panose="020F0502020204030204" pitchFamily="34" charset="0"/>
                <a:cs typeface="Arial" panose="020B0604020202020204" pitchFamily="34" charset="0"/>
              </a:rPr>
              <a:t>Attention</a:t>
            </a:r>
            <a:br>
              <a:rPr lang="en-US" sz="1000" b="1" u="sng" dirty="0">
                <a:effectLst/>
                <a:latin typeface="Arial" panose="020B0604020202020204" pitchFamily="34" charset="0"/>
                <a:ea typeface="Calibri" panose="020F0502020204030204" pitchFamily="34" charset="0"/>
                <a:cs typeface="Arial" panose="020B0604020202020204" pitchFamily="34" charset="0"/>
              </a:rPr>
            </a:br>
            <a:r>
              <a:rPr lang="en-US" sz="1000" dirty="0">
                <a:effectLst/>
                <a:latin typeface="Arial" panose="020B0604020202020204" pitchFamily="34" charset="0"/>
                <a:ea typeface="Calibri" panose="020F0502020204030204" pitchFamily="34" charset="0"/>
                <a:cs typeface="Arial" panose="020B0604020202020204" pitchFamily="34" charset="0"/>
              </a:rPr>
              <a:t>Any specific information or content intended for judging purposes only must be clearly indicated in </a:t>
            </a:r>
            <a:r>
              <a:rPr lang="en-US" sz="1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text </a:t>
            </a:r>
            <a:r>
              <a:rPr lang="en-US" sz="1000" dirty="0">
                <a:effectLst/>
                <a:latin typeface="Arial" panose="020B0604020202020204" pitchFamily="34" charset="0"/>
                <a:ea typeface="Calibri" panose="020F0502020204030204" pitchFamily="34" charset="0"/>
                <a:cs typeface="Arial" panose="020B0604020202020204" pitchFamily="34" charset="0"/>
              </a:rPr>
              <a:t>or </a:t>
            </a:r>
            <a:r>
              <a:rPr lang="en-US" sz="1000" dirty="0">
                <a:solidFill>
                  <a:srgbClr val="FFFFFF"/>
                </a:solidFill>
                <a:effectLst/>
                <a:highlight>
                  <a:srgbClr val="FF0000"/>
                </a:highlight>
                <a:latin typeface="Arial" panose="020B0604020202020204" pitchFamily="34" charset="0"/>
                <a:ea typeface="Calibri" panose="020F0502020204030204" pitchFamily="34" charset="0"/>
                <a:cs typeface="Arial" panose="020B0604020202020204" pitchFamily="34" charset="0"/>
              </a:rPr>
              <a:t>highlighted in red</a:t>
            </a:r>
            <a:r>
              <a:rPr lang="en-US" sz="1000" dirty="0">
                <a:solidFill>
                  <a:srgbClr val="FFFFFF"/>
                </a:solidFill>
                <a:effectLst/>
                <a:latin typeface="Arial" panose="020B0604020202020204" pitchFamily="34" charset="0"/>
                <a:ea typeface="Calibri" panose="020F0502020204030204" pitchFamily="34" charset="0"/>
                <a:cs typeface="Arial" panose="020B0604020202020204" pitchFamily="34" charset="0"/>
              </a:rPr>
              <a:t> </a:t>
            </a:r>
            <a:r>
              <a:rPr lang="en-US" sz="1000" dirty="0">
                <a:effectLst/>
                <a:latin typeface="Arial" panose="020B0604020202020204" pitchFamily="34" charset="0"/>
                <a:ea typeface="Calibri" panose="020F0502020204030204" pitchFamily="34" charset="0"/>
                <a:cs typeface="Arial" panose="020B0604020202020204" pitchFamily="34" charset="0"/>
              </a:rPr>
              <a:t>and will not be disseminated beyond the judging panel in any way. Once you are ready to submit, please save this file into a .pdf version before uploading it at: </a:t>
            </a:r>
            <a:r>
              <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hlinkClick r:id="rId3"/>
              </a:rPr>
              <a:t>https://awards.marketing-interactive.com/pr-awards/entry-submission/</a:t>
            </a:r>
            <a:endParaRPr lang="en-US" sz="10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p:txBody>
      </p:sp>
      <p:sp>
        <p:nvSpPr>
          <p:cNvPr id="8" name="Rectangle 10">
            <a:extLst>
              <a:ext uri="{FF2B5EF4-FFF2-40B4-BE49-F238E27FC236}">
                <a16:creationId xmlns:a16="http://schemas.microsoft.com/office/drawing/2014/main" id="{0C59A56F-3702-584B-A638-95D0B7516C29}"/>
              </a:ext>
            </a:extLst>
          </p:cNvPr>
          <p:cNvSpPr>
            <a:spLocks noChangeArrowheads="1"/>
          </p:cNvSpPr>
          <p:nvPr/>
        </p:nvSpPr>
        <p:spPr bwMode="auto">
          <a:xfrm>
            <a:off x="107504" y="4423853"/>
            <a:ext cx="9296400" cy="221471"/>
          </a:xfrm>
          <a:prstGeom prst="rect">
            <a:avLst/>
          </a:prstGeom>
          <a:noFill/>
          <a:ln w="9525">
            <a:noFill/>
            <a:miter lim="800000"/>
            <a:headEnd/>
            <a:tailEnd/>
          </a:ln>
        </p:spPr>
        <p:txBody>
          <a:bodyPr wrap="square">
            <a:spAutoFit/>
          </a:bodyPr>
          <a:lstStyle/>
          <a:p>
            <a:pPr>
              <a:lnSpc>
                <a:spcPts val="1100"/>
              </a:lnSpc>
            </a:pPr>
            <a:r>
              <a:rPr lang="en-US" altLang="zh-TW" sz="800" dirty="0">
                <a:latin typeface="Arial" panose="020B0604020202020204" pitchFamily="34" charset="0"/>
                <a:cs typeface="Arial" panose="020B0604020202020204" pitchFamily="34" charset="0"/>
              </a:rPr>
              <a:t>NOTE: </a:t>
            </a:r>
            <a:r>
              <a:rPr lang="en-US" altLang="zh-TW" sz="800" i="1" dirty="0">
                <a:latin typeface="Arial" panose="020B0604020202020204" pitchFamily="34" charset="0"/>
                <a:cs typeface="Arial" panose="020B0604020202020204" pitchFamily="34" charset="0"/>
              </a:rPr>
              <a:t>*</a:t>
            </a:r>
            <a:r>
              <a:rPr lang="en-AU" sz="800" i="1" dirty="0">
                <a:latin typeface="Arial" panose="020B0604020202020204" pitchFamily="34" charset="0"/>
                <a:cs typeface="Arial" panose="020B0604020202020204" pitchFamily="34" charset="0"/>
              </a:rPr>
              <a:t>Please take note that we will omit Inc, Corporation, </a:t>
            </a:r>
            <a:r>
              <a:rPr lang="en-AU" sz="800" i="1" dirty="0" err="1">
                <a:latin typeface="Arial" panose="020B0604020202020204" pitchFamily="34" charset="0"/>
                <a:cs typeface="Arial" panose="020B0604020202020204" pitchFamily="34" charset="0"/>
              </a:rPr>
              <a:t>Pte.</a:t>
            </a:r>
            <a:r>
              <a:rPr lang="en-AU" sz="800" i="1" dirty="0">
                <a:latin typeface="Arial" panose="020B0604020202020204" pitchFamily="34" charset="0"/>
                <a:cs typeface="Arial" panose="020B0604020202020204" pitchFamily="34" charset="0"/>
              </a:rPr>
              <a:t> Ltd, PT, </a:t>
            </a:r>
            <a:r>
              <a:rPr lang="en-AU" sz="800" i="1" dirty="0" err="1">
                <a:latin typeface="Arial" panose="020B0604020202020204" pitchFamily="34" charset="0"/>
                <a:cs typeface="Arial" panose="020B0604020202020204" pitchFamily="34" charset="0"/>
              </a:rPr>
              <a:t>Berhad</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Sdn</a:t>
            </a:r>
            <a:r>
              <a:rPr lang="en-AU" sz="800" i="1" dirty="0">
                <a:latin typeface="Arial" panose="020B0604020202020204" pitchFamily="34" charset="0"/>
                <a:cs typeface="Arial" panose="020B0604020202020204" pitchFamily="34" charset="0"/>
              </a:rPr>
              <a:t>. </a:t>
            </a:r>
            <a:r>
              <a:rPr lang="en-AU" sz="800" i="1" dirty="0" err="1">
                <a:latin typeface="Arial" panose="020B0604020202020204" pitchFamily="34" charset="0"/>
                <a:cs typeface="Arial" panose="020B0604020202020204" pitchFamily="34" charset="0"/>
              </a:rPr>
              <a:t>Bhd</a:t>
            </a:r>
            <a:r>
              <a:rPr lang="en-AU" sz="800" i="1" dirty="0">
                <a:latin typeface="Arial" panose="020B0604020202020204" pitchFamily="34" charset="0"/>
                <a:cs typeface="Arial" panose="020B0604020202020204" pitchFamily="34" charset="0"/>
              </a:rPr>
              <a:t> and </a:t>
            </a:r>
            <a:r>
              <a:rPr lang="en-AU" sz="800" i="1" dirty="0" err="1">
                <a:latin typeface="Arial" panose="020B0604020202020204" pitchFamily="34" charset="0"/>
                <a:cs typeface="Arial" panose="020B0604020202020204" pitchFamily="34" charset="0"/>
              </a:rPr>
              <a:t>etc</a:t>
            </a:r>
            <a:r>
              <a:rPr lang="en-AU" sz="800" i="1"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8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059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2F3DCBC-1B02-CE4D-82FC-8D049DD6542C}"/>
              </a:ext>
            </a:extLst>
          </p:cNvPr>
          <p:cNvSpPr txBox="1"/>
          <p:nvPr/>
        </p:nvSpPr>
        <p:spPr>
          <a:xfrm>
            <a:off x="4211960" y="483518"/>
            <a:ext cx="3581400" cy="646331"/>
          </a:xfrm>
          <a:prstGeom prst="rect">
            <a:avLst/>
          </a:prstGeom>
          <a:noFill/>
        </p:spPr>
        <p:txBody>
          <a:bodyPr wrap="square" rtlCol="0">
            <a:spAutoFit/>
          </a:bodyPr>
          <a:lstStyle/>
          <a:p>
            <a:pPr algn="r"/>
            <a:r>
              <a:rPr lang="en-US" sz="3600" dirty="0">
                <a:solidFill>
                  <a:schemeClr val="bg1"/>
                </a:solidFill>
                <a:latin typeface="Helvetica Neue CE 55 Roman" pitchFamily="82" charset="0"/>
              </a:rPr>
              <a:t>Categories</a:t>
            </a:r>
          </a:p>
        </p:txBody>
      </p:sp>
      <p:sp>
        <p:nvSpPr>
          <p:cNvPr id="7" name="Rectangle 6">
            <a:extLst>
              <a:ext uri="{FF2B5EF4-FFF2-40B4-BE49-F238E27FC236}">
                <a16:creationId xmlns:a16="http://schemas.microsoft.com/office/drawing/2014/main" id="{AAF8484F-ABC8-8943-9729-DEEA2B8633DF}"/>
              </a:ext>
            </a:extLst>
          </p:cNvPr>
          <p:cNvSpPr/>
          <p:nvPr/>
        </p:nvSpPr>
        <p:spPr>
          <a:xfrm>
            <a:off x="107504" y="1275606"/>
            <a:ext cx="8833420" cy="230832"/>
          </a:xfrm>
          <a:prstGeom prst="rect">
            <a:avLst/>
          </a:prstGeom>
        </p:spPr>
        <p:txBody>
          <a:bodyPr wrap="square">
            <a:spAutoFit/>
          </a:bodyPr>
          <a:lstStyle/>
          <a:p>
            <a:r>
              <a:rPr lang="en-US" sz="900" b="1" dirty="0">
                <a:latin typeface="Arial" panose="020B0604020202020204" pitchFamily="34" charset="0"/>
                <a:cs typeface="Arial" panose="020B0604020202020204" pitchFamily="34" charset="0"/>
              </a:rPr>
              <a:t>This form is specifically for the following categories. For all other categories use the form for Talent categories. </a:t>
            </a:r>
            <a:endParaRPr lang="en-US" sz="9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FF918279-EFC6-CCA4-263D-6A151C046D42}"/>
              </a:ext>
            </a:extLst>
          </p:cNvPr>
          <p:cNvSpPr txBox="1"/>
          <p:nvPr/>
        </p:nvSpPr>
        <p:spPr>
          <a:xfrm>
            <a:off x="177924" y="1590347"/>
            <a:ext cx="8763000" cy="4555093"/>
          </a:xfrm>
          <a:prstGeom prst="rect">
            <a:avLst/>
          </a:prstGeom>
          <a:noFill/>
        </p:spPr>
        <p:txBody>
          <a:bodyPr wrap="square" numCol="2" spcCol="914400" rtlCol="0">
            <a:spAutoFit/>
          </a:bodyPr>
          <a:lstStyle/>
          <a:p>
            <a:pPr marL="228600" lvl="0" indent="-228600">
              <a:buFont typeface="+mj-lt"/>
              <a:buAutoNum type="arabicPeriod"/>
            </a:pPr>
            <a:r>
              <a:rPr lang="en-US" sz="900" dirty="0">
                <a:latin typeface="Arial" panose="020B0604020202020204" pitchFamily="34" charset="0"/>
                <a:cs typeface="Arial" panose="020B0604020202020204" pitchFamily="34" charset="0"/>
              </a:rPr>
              <a:t>Best Anniversary Campaign</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Change Management Strategy *</a:t>
            </a:r>
          </a:p>
          <a:p>
            <a:pPr marL="228600" lvl="0" indent="-228600">
              <a:buFont typeface="+mj-lt"/>
              <a:buAutoNum type="arabicPeriod"/>
            </a:pPr>
            <a:r>
              <a:rPr lang="en-GB" sz="900" dirty="0">
                <a:latin typeface="Arial" panose="020B0604020202020204" pitchFamily="34" charset="0"/>
                <a:cs typeface="Arial" panose="020B0604020202020204" pitchFamily="34" charset="0"/>
              </a:rPr>
              <a:t>Best Corporate Affairs Strategy</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CSR Communications</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Employee Engagement/Internal Communications</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Engagement for a Targeted Community</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Event-Led PR Campaign</a:t>
            </a:r>
          </a:p>
          <a:p>
            <a:pPr marL="228600" lvl="0" indent="-228600">
              <a:buFont typeface="+mj-lt"/>
              <a:buAutoNum type="arabicPeriod"/>
            </a:pPr>
            <a:r>
              <a:rPr lang="en-GB" sz="900" b="1" dirty="0">
                <a:latin typeface="Arial" panose="020B0604020202020204" pitchFamily="34" charset="0"/>
                <a:cs typeface="Arial" panose="020B0604020202020204" pitchFamily="34" charset="0"/>
              </a:rPr>
              <a:t>Best Experiential PR Campaign *NEW*</a:t>
            </a:r>
            <a:endParaRPr lang="en-US" sz="900" b="1" dirty="0">
              <a:latin typeface="Arial" panose="020B0604020202020204" pitchFamily="34" charset="0"/>
              <a:cs typeface="Arial" panose="020B0604020202020204" pitchFamily="34" charset="0"/>
            </a:endParaRPr>
          </a:p>
          <a:p>
            <a:pPr marL="228600" lvl="0" indent="-228600">
              <a:buFont typeface="+mj-lt"/>
              <a:buAutoNum type="arabicPeriod"/>
            </a:pPr>
            <a:r>
              <a:rPr lang="en-US" sz="900" dirty="0">
                <a:latin typeface="Arial" panose="020B0604020202020204" pitchFamily="34" charset="0"/>
                <a:cs typeface="Arial" panose="020B0604020202020204" pitchFamily="34" charset="0"/>
              </a:rPr>
              <a:t>Best Insights-Driven PR</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Launch/Re-Launch Campaign</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Media Relations Strategy</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by an In-House Communications Team</a:t>
            </a:r>
          </a:p>
          <a:p>
            <a:pPr marL="228600" lvl="0" indent="-228600">
              <a:buFont typeface="+mj-lt"/>
              <a:buAutoNum type="arabicPeriod"/>
            </a:pPr>
            <a:r>
              <a:rPr lang="en-GB" sz="900" b="1" dirty="0">
                <a:latin typeface="Arial" panose="020B0604020202020204" pitchFamily="34" charset="0"/>
                <a:cs typeface="Arial" panose="020B0604020202020204" pitchFamily="34" charset="0"/>
              </a:rPr>
              <a:t>Best PR Campaign - Start-Up/Small Business *NEW*</a:t>
            </a:r>
          </a:p>
          <a:p>
            <a:pPr marL="228600" lvl="0" indent="-228600">
              <a:buFont typeface="+mj-lt"/>
              <a:buAutoNum type="arabicPeriod"/>
            </a:pPr>
            <a:r>
              <a:rPr lang="en-SG" sz="900" b="1" dirty="0">
                <a:effectLst/>
                <a:latin typeface="Arial" panose="020B0604020202020204" pitchFamily="34" charset="0"/>
                <a:ea typeface="Calibri" panose="020F0502020204030204" pitchFamily="34" charset="0"/>
                <a:cs typeface="Arial" panose="020B0604020202020204" pitchFamily="34" charset="0"/>
              </a:rPr>
              <a:t>Best PR Campaign - Thought Leadership &amp; Reputation Management *NEW*</a:t>
            </a:r>
            <a:endParaRPr lang="en-US" sz="900" b="1" dirty="0">
              <a:latin typeface="Arial" panose="020B0604020202020204" pitchFamily="34" charset="0"/>
              <a:cs typeface="Arial" panose="020B0604020202020204" pitchFamily="34" charset="0"/>
            </a:endParaRPr>
          </a:p>
          <a:p>
            <a:pPr marL="228600" lvl="0" indent="-228600">
              <a:buFont typeface="+mj-lt"/>
              <a:buAutoNum type="arabicPeriod"/>
            </a:pPr>
            <a:r>
              <a:rPr lang="en-GB" sz="900" dirty="0">
                <a:latin typeface="Arial" panose="020B0604020202020204" pitchFamily="34" charset="0"/>
                <a:cs typeface="Arial" panose="020B0604020202020204" pitchFamily="34" charset="0"/>
              </a:rPr>
              <a:t>Best PR Campaign for a Specific Audience</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Campaign: B2B</a:t>
            </a:r>
          </a:p>
          <a:p>
            <a:pPr marL="228600" indent="-228600">
              <a:buFont typeface="+mj-lt"/>
              <a:buAutoNum type="arabicPeriod"/>
            </a:pPr>
            <a:r>
              <a:rPr lang="en-SG"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Best PR Campaign: Banking / Financial Services</a:t>
            </a:r>
          </a:p>
          <a:p>
            <a:pPr marL="228600" indent="-228600">
              <a:buFont typeface="+mj-lt"/>
              <a:buAutoNum type="arabicPeriod"/>
            </a:pPr>
            <a:r>
              <a:rPr lang="en-SG"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Best PR Campaign: Beauty &amp; Wellness</a:t>
            </a:r>
            <a:endParaRPr lang="en-GB" sz="900" dirty="0">
              <a:effectLst/>
              <a:latin typeface="Arial" panose="020B0604020202020204" pitchFamily="34" charset="0"/>
              <a:ea typeface="Calibri" panose="020F0502020204030204" pitchFamily="34" charset="0"/>
              <a:cs typeface="Arial" panose="020B0604020202020204" pitchFamily="34" charset="0"/>
            </a:endParaRP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Campaign: Electronics &amp; Gadgets</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Campaign: Entertainment</a:t>
            </a: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endParaRPr lang="en-US" sz="900" dirty="0">
              <a:latin typeface="Arial" panose="020B0604020202020204" pitchFamily="34" charset="0"/>
              <a:cs typeface="Arial" panose="020B0604020202020204" pitchFamily="34" charset="0"/>
            </a:endParaRP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Campaign: F&amp;B</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Campaign: Fashion &amp; Apparel</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Campaign: FMCG</a:t>
            </a:r>
          </a:p>
          <a:p>
            <a:pPr marL="228600" lvl="0" indent="-228600">
              <a:buFont typeface="+mj-lt"/>
              <a:buAutoNum type="arabicPeriod"/>
            </a:pPr>
            <a:r>
              <a:rPr lang="en-US" sz="900" dirty="0">
                <a:latin typeface="Arial" panose="020B0604020202020204" pitchFamily="34" charset="0"/>
                <a:cs typeface="Arial" panose="020B0604020202020204" pitchFamily="34" charset="0"/>
              </a:rPr>
              <a:t>Best PR Campaign: Government/Public Services</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PR Campaign: Healthcare &amp; Pharmaceuticals</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PR Campaign: Lifestyle &amp; Travel</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PR-led Integrated Communications</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Regional PR</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Use of Advocates</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Use of Celebrities/Influencers</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Use of Content</a:t>
            </a:r>
          </a:p>
          <a:p>
            <a:pPr marL="228600" indent="-228600">
              <a:buFont typeface="+mj-lt"/>
              <a:buAutoNum type="arabicPeriod" startAt="25"/>
            </a:pPr>
            <a:r>
              <a:rPr lang="en-SG" sz="900" b="1" dirty="0">
                <a:effectLst/>
                <a:latin typeface="Arial" panose="020B0604020202020204" pitchFamily="34" charset="0"/>
                <a:ea typeface="Calibri" panose="020F0502020204030204" pitchFamily="34" charset="0"/>
                <a:cs typeface="Arial" panose="020B0604020202020204" pitchFamily="34" charset="0"/>
              </a:rPr>
              <a:t>Best Use of Influencer Marketing (B2B) *NEW*</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Use of Micro/Niche Influencers</a:t>
            </a:r>
          </a:p>
          <a:p>
            <a:pPr marL="228600" indent="-228600">
              <a:buFont typeface="+mj-lt"/>
              <a:buAutoNum type="arabicPeriod" startAt="25"/>
            </a:pPr>
            <a:r>
              <a:rPr lang="en-US" sz="900" dirty="0">
                <a:latin typeface="Arial" panose="020B0604020202020204" pitchFamily="34" charset="0"/>
                <a:cs typeface="Arial" panose="020B0604020202020204" pitchFamily="34" charset="0"/>
              </a:rPr>
              <a:t>Best Use of Social Media</a:t>
            </a:r>
          </a:p>
          <a:p>
            <a:pPr marL="228600" indent="-228600">
              <a:buFont typeface="+mj-lt"/>
              <a:buAutoNum type="arabicPeriod" startAt="25"/>
            </a:pPr>
            <a:r>
              <a:rPr lang="en-GB" sz="900" b="1" dirty="0">
                <a:latin typeface="Arial" panose="020B0604020202020204" pitchFamily="34" charset="0"/>
                <a:cs typeface="Arial" panose="020B0604020202020204" pitchFamily="34" charset="0"/>
              </a:rPr>
              <a:t>Best Use of Social Media for Crisis Communications *NEW*</a:t>
            </a:r>
          </a:p>
          <a:p>
            <a:pPr marL="228600" indent="-228600">
              <a:buFont typeface="+mj-lt"/>
              <a:buAutoNum type="arabicPeriod" startAt="25"/>
            </a:pPr>
            <a:r>
              <a:rPr lang="en-GB" sz="900" dirty="0">
                <a:latin typeface="Arial" panose="020B0604020202020204" pitchFamily="34" charset="0"/>
                <a:cs typeface="Arial" panose="020B0604020202020204" pitchFamily="34" charset="0"/>
              </a:rPr>
              <a:t>Best Use of Tech/AI for PR</a:t>
            </a:r>
          </a:p>
          <a:p>
            <a:pPr marL="228600" indent="-228600">
              <a:buFont typeface="+mj-lt"/>
              <a:buAutoNum type="arabicPeriod" startAt="25"/>
            </a:pPr>
            <a:r>
              <a:rPr lang="en-GB" sz="900" b="1" dirty="0">
                <a:latin typeface="Arial" panose="020B0604020202020204" pitchFamily="34" charset="0"/>
                <a:cs typeface="Arial" panose="020B0604020202020204" pitchFamily="34" charset="0"/>
              </a:rPr>
              <a:t>Best Use of Virtual &amp; Hybrid Events *NEW*</a:t>
            </a:r>
            <a:endParaRPr lang="en-US" sz="900" b="1" dirty="0">
              <a:latin typeface="Arial" panose="020B0604020202020204" pitchFamily="34" charset="0"/>
              <a:cs typeface="Arial" panose="020B0604020202020204" pitchFamily="34" charset="0"/>
            </a:endParaRPr>
          </a:p>
          <a:p>
            <a:pPr marL="228600" indent="-228600">
              <a:buFont typeface="+mj-lt"/>
              <a:buAutoNum type="arabicPeriod" startAt="25"/>
            </a:pPr>
            <a:r>
              <a:rPr lang="en-US" sz="900" dirty="0">
                <a:latin typeface="Arial" panose="020B0604020202020204" pitchFamily="34" charset="0"/>
                <a:cs typeface="Arial" panose="020B0604020202020204" pitchFamily="34" charset="0"/>
              </a:rPr>
              <a:t>Most Creative PR Stunt</a:t>
            </a:r>
          </a:p>
        </p:txBody>
      </p:sp>
    </p:spTree>
    <p:extLst>
      <p:ext uri="{BB962C8B-B14F-4D97-AF65-F5344CB8AC3E}">
        <p14:creationId xmlns:p14="http://schemas.microsoft.com/office/powerpoint/2010/main" val="3260002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F4B6C46-D80B-BC46-B953-64029F4F06F1}"/>
              </a:ext>
            </a:extLst>
          </p:cNvPr>
          <p:cNvSpPr/>
          <p:nvPr/>
        </p:nvSpPr>
        <p:spPr>
          <a:xfrm>
            <a:off x="179512" y="1167098"/>
            <a:ext cx="8856984" cy="646331"/>
          </a:xfrm>
          <a:prstGeom prst="rect">
            <a:avLst/>
          </a:prstGeom>
        </p:spPr>
        <p:txBody>
          <a:bodyPr wrap="square">
            <a:spAutoFit/>
          </a:bodyPr>
          <a:lstStyle/>
          <a:p>
            <a:r>
              <a:rPr lang="en-US" sz="900" dirty="0">
                <a:latin typeface="Arial" panose="020B0604020202020204" pitchFamily="34" charset="0"/>
                <a:ea typeface="Helvetica Neue" panose="02000503000000020004" pitchFamily="2"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 Your entry will be evaluated on the following four key areas:</a:t>
            </a:r>
            <a:br>
              <a:rPr lang="en-US" sz="900" dirty="0">
                <a:latin typeface="Arial" panose="020B0604020202020204" pitchFamily="34" charset="0"/>
                <a:ea typeface="Helvetica Neue" panose="02000503000000020004" pitchFamily="2" charset="0"/>
                <a:cs typeface="Arial" panose="020B0604020202020204" pitchFamily="34" charset="0"/>
              </a:rPr>
            </a:br>
            <a:r>
              <a:rPr lang="en-US" sz="900" dirty="0">
                <a:latin typeface="Arial" panose="020B0604020202020204" pitchFamily="34" charset="0"/>
                <a:ea typeface="Helvetica Neue" panose="02000503000000020004" pitchFamily="2" charset="0"/>
                <a:cs typeface="Arial" panose="020B0604020202020204" pitchFamily="34" charset="0"/>
              </a:rPr>
              <a:t> </a:t>
            </a:r>
          </a:p>
          <a:p>
            <a:endParaRPr lang="en-US" sz="900" dirty="0">
              <a:latin typeface="Helvetica CE 55 Roman" panose="02000503040000020004" pitchFamily="2" charset="0"/>
              <a:ea typeface="Helvetica Neue" panose="02000503000000020004" pitchFamily="2" charset="0"/>
              <a:cs typeface="Helvetica Neue" panose="02000503000000020004" pitchFamily="2" charset="0"/>
            </a:endParaRPr>
          </a:p>
        </p:txBody>
      </p:sp>
      <p:sp>
        <p:nvSpPr>
          <p:cNvPr id="2" name="Rectangle 1">
            <a:extLst>
              <a:ext uri="{FF2B5EF4-FFF2-40B4-BE49-F238E27FC236}">
                <a16:creationId xmlns:a16="http://schemas.microsoft.com/office/drawing/2014/main" id="{97637B3A-44E8-8C47-DA4E-95E825E75656}"/>
              </a:ext>
            </a:extLst>
          </p:cNvPr>
          <p:cNvSpPr>
            <a:spLocks noChangeArrowheads="1"/>
          </p:cNvSpPr>
          <p:nvPr/>
        </p:nvSpPr>
        <p:spPr bwMode="auto">
          <a:xfrm>
            <a:off x="179512" y="1347614"/>
            <a:ext cx="8991600" cy="3908762"/>
          </a:xfrm>
          <a:prstGeom prst="rect">
            <a:avLst/>
          </a:prstGeom>
          <a:noFill/>
          <a:ln w="9525">
            <a:noFill/>
            <a:miter lim="800000"/>
            <a:headEnd/>
            <a:tailEnd/>
          </a:ln>
          <a:effectLst/>
        </p:spPr>
        <p:txBody>
          <a:bodyPr vert="horz" wrap="square" lIns="91440" tIns="45720" rIns="91440" bIns="45720" numCol="2" spcCol="182880"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dirty="0">
              <a:ln>
                <a:noFill/>
              </a:ln>
              <a:solidFill>
                <a:schemeClr val="tx1"/>
              </a:solidFill>
              <a:effectLst/>
              <a:latin typeface="Helvetica CE 45 Light" pitchFamily="82" charset="0"/>
              <a:ea typeface="Calibri" pitchFamily="34" charset="0"/>
              <a:cs typeface="Arial"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Challenge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description of the business/brand consumer challenge that PR was being asked to address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Key statistics which help illustrate the scale of this challenge in more detail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Start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End date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Target audience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Key objectives</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Budget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Strategy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rationale for why you chose this PR approach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core insight on which you focused your strategy</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An outline of your message, along with creative and media thinking on how these were developed to be both distinctive and impactful</a:t>
            </a:r>
          </a:p>
          <a:p>
            <a:pPr marR="0" lvl="0" defTabSz="914400" rtl="0" eaLnBrk="1" fontAlgn="base" latinLnBrk="0" hangingPunct="1">
              <a:lnSpc>
                <a:spcPct val="100000"/>
              </a:lnSpc>
              <a:spcBef>
                <a:spcPct val="0"/>
              </a:spcBef>
              <a:spcAft>
                <a:spcPct val="0"/>
              </a:spcAft>
              <a:buClrTx/>
              <a:buSzTx/>
              <a:tabLst/>
            </a:pPr>
            <a:endParaRPr lang="en-US" sz="850"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Recommended information to submit: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Which media channels were used and why?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Outline the approach and why it was used</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endParaRPr lang="en-US" sz="850" b="1" dirty="0">
              <a:latin typeface="Arial" panose="020B0604020202020204" pitchFamily="34" charset="0"/>
              <a:ea typeface="Calibri" pitchFamily="34" charset="0"/>
              <a:cs typeface="Arial" panose="020B0604020202020204" pitchFamily="34" charset="0"/>
            </a:endParaRPr>
          </a:p>
          <a:p>
            <a:pPr marR="0" lvl="0" defTabSz="914400" rtl="0" eaLnBrk="1" fontAlgn="base" latinLnBrk="0" hangingPunct="1">
              <a:lnSpc>
                <a:spcPct val="100000"/>
              </a:lnSpc>
              <a:spcBef>
                <a:spcPct val="0"/>
              </a:spcBef>
              <a:spcAft>
                <a:spcPct val="0"/>
              </a:spcAft>
              <a:buClrTx/>
              <a:buSzTx/>
              <a:tabLst/>
            </a:pPr>
            <a:endParaRPr lang="en-US" sz="800" b="1"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n-US" sz="800" b="1"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n-US" sz="800" b="1" dirty="0">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Execution (max. 500 words) 30%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An overview of how your strategy was implemented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different tactics/mediums used within the </a:t>
            </a:r>
            <a:r>
              <a:rPr kumimoji="0" lang="en-US" sz="850" i="0" u="none" strike="noStrike" cap="none" normalizeH="0" baseline="0" dirty="0" err="1">
                <a:ln>
                  <a:noFill/>
                </a:ln>
                <a:solidFill>
                  <a:schemeClr val="tx1"/>
                </a:solidFill>
                <a:effectLst/>
                <a:latin typeface="Arial" panose="020B0604020202020204" pitchFamily="34" charset="0"/>
                <a:ea typeface="Calibri" pitchFamily="34" charset="0"/>
                <a:cs typeface="Arial" panose="020B0604020202020204" pitchFamily="34" charset="0"/>
              </a:rPr>
              <a:t>programme</a:t>
            </a:r>
            <a:endPar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roles of these different tactics/mediums </a:t>
            </a:r>
          </a:p>
          <a:p>
            <a:pPr marL="0" marR="0" lvl="0" indent="0" defTabSz="914400" rtl="0" eaLnBrk="1" fontAlgn="base" latinLnBrk="0" hangingPunct="1">
              <a:lnSpc>
                <a:spcPct val="100000"/>
              </a:lnSpc>
              <a:spcBef>
                <a:spcPct val="0"/>
              </a:spcBef>
              <a:spcAft>
                <a:spcPct val="0"/>
              </a:spcAft>
              <a:buClrTx/>
              <a:buSzTx/>
              <a:buFontTx/>
              <a:buNone/>
              <a:tabLst/>
            </a:pPr>
            <a:endPar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Results (max. 500 words) 20%</a:t>
            </a:r>
          </a:p>
          <a:p>
            <a:pPr marL="0" marR="0" lvl="0" indent="0" defTabSz="914400" rtl="0" eaLnBrk="1" fontAlgn="base" latinLnBrk="0" hangingPunct="1">
              <a:lnSpc>
                <a:spcPct val="100000"/>
              </a:lnSpc>
              <a:spcBef>
                <a:spcPct val="0"/>
              </a:spcBef>
              <a:spcAft>
                <a:spcPct val="0"/>
              </a:spcAft>
              <a:buClrTx/>
              <a:buSzTx/>
              <a:buFontTx/>
              <a:buNone/>
              <a:tabLst/>
            </a:pPr>
            <a:r>
              <a:rPr kumimoji="0" lang="en-US" sz="850" b="1"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Judges will be looking for: </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The campaign’s bottom-line impact</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Notable changes to the stakeholders’ </a:t>
            </a:r>
            <a:r>
              <a:rPr kumimoji="0" lang="en-US" sz="850" i="0" u="none" strike="noStrike" cap="none" normalizeH="0" baseline="0" dirty="0" err="1">
                <a:ln>
                  <a:noFill/>
                </a:ln>
                <a:solidFill>
                  <a:schemeClr val="tx1"/>
                </a:solidFill>
                <a:effectLst/>
                <a:latin typeface="Arial" panose="020B0604020202020204" pitchFamily="34" charset="0"/>
                <a:ea typeface="Calibri" pitchFamily="34" charset="0"/>
                <a:cs typeface="Arial" panose="020B0604020202020204" pitchFamily="34" charset="0"/>
              </a:rPr>
              <a:t>behaviour</a:t>
            </a:r>
            <a:endPar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endParaRP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Clear evidence/metrics demonstrating the campaign’s performance</a:t>
            </a:r>
          </a:p>
          <a:p>
            <a:pPr marL="171450" marR="0" lvl="0" indent="-171450"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US" sz="850" i="0" u="none" strike="noStrike" cap="none" normalizeH="0" baseline="0" dirty="0">
                <a:ln>
                  <a:noFill/>
                </a:ln>
                <a:solidFill>
                  <a:schemeClr val="tx1"/>
                </a:solidFill>
                <a:effectLst/>
                <a:latin typeface="Arial" panose="020B0604020202020204" pitchFamily="34" charset="0"/>
                <a:ea typeface="Calibri" pitchFamily="34" charset="0"/>
                <a:cs typeface="Arial" panose="020B0604020202020204" pitchFamily="34" charset="0"/>
              </a:rPr>
              <a:t>A clear rationale as to why you believe this qualifies for a PR Award</a:t>
            </a:r>
          </a:p>
          <a:p>
            <a:r>
              <a:rPr lang="en-US" sz="1000" b="1" dirty="0">
                <a:latin typeface="Arial" panose="020B0604020202020204" pitchFamily="34" charset="0"/>
                <a:cs typeface="Arial" panose="020B0604020202020204" pitchFamily="34" charset="0"/>
              </a:rPr>
              <a:t> </a:t>
            </a:r>
            <a:endParaRPr lang="en-US" sz="1000" dirty="0">
              <a:latin typeface="Arial" panose="020B0604020202020204" pitchFamily="34" charset="0"/>
              <a:cs typeface="Arial" panose="020B0604020202020204" pitchFamily="34" charset="0"/>
            </a:endParaRPr>
          </a:p>
          <a:p>
            <a:r>
              <a:rPr lang="en-US" sz="900" b="1" dirty="0">
                <a:latin typeface="Arial" panose="020B0604020202020204" pitchFamily="34" charset="0"/>
                <a:cs typeface="Arial" panose="020B0604020202020204" pitchFamily="34" charset="0"/>
              </a:rPr>
              <a:t>Please also take note of the specific category criteria and ensure all areas mentioned are covered within your submission as the judging panel will be looking for these details.</a:t>
            </a:r>
            <a:endParaRPr lang="en-US" sz="9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1000" b="0" i="0" u="none" strike="noStrike" cap="none" normalizeH="0" baseline="0" dirty="0">
              <a:ln>
                <a:noFill/>
              </a:ln>
              <a:solidFill>
                <a:schemeClr val="tx1"/>
              </a:solidFill>
              <a:effectLst/>
              <a:latin typeface="Helvetica Neue CE 55 Roman" pitchFamily="82" charset="0"/>
              <a:cs typeface="Arial" pitchFamily="34" charset="0"/>
            </a:endParaRPr>
          </a:p>
        </p:txBody>
      </p:sp>
    </p:spTree>
    <p:extLst>
      <p:ext uri="{BB962C8B-B14F-4D97-AF65-F5344CB8AC3E}">
        <p14:creationId xmlns:p14="http://schemas.microsoft.com/office/powerpoint/2010/main" val="1990950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60CB10A-2AEA-E14A-B026-858691F217E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1: Challenge 20%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5" name="Table 4">
            <a:extLst>
              <a:ext uri="{FF2B5EF4-FFF2-40B4-BE49-F238E27FC236}">
                <a16:creationId xmlns:a16="http://schemas.microsoft.com/office/drawing/2014/main" id="{401AE050-0935-2143-A604-FCA4B3D06B0A}"/>
              </a:ext>
            </a:extLst>
          </p:cNvPr>
          <p:cNvGraphicFramePr>
            <a:graphicFrameLocks noGrp="1"/>
          </p:cNvGraphicFramePr>
          <p:nvPr>
            <p:extLst>
              <p:ext uri="{D42A27DB-BD31-4B8C-83A1-F6EECF244321}">
                <p14:modId xmlns:p14="http://schemas.microsoft.com/office/powerpoint/2010/main" val="1403634899"/>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51596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471F3B5-1D27-B747-827E-15AA2895945E}"/>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2: Strategy 30%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7" name="Table 6">
            <a:extLst>
              <a:ext uri="{FF2B5EF4-FFF2-40B4-BE49-F238E27FC236}">
                <a16:creationId xmlns:a16="http://schemas.microsoft.com/office/drawing/2014/main" id="{0ECC4024-8535-7840-9BB0-C0A66983C6DC}"/>
              </a:ext>
            </a:extLst>
          </p:cNvPr>
          <p:cNvGraphicFramePr>
            <a:graphicFrameLocks noGrp="1"/>
          </p:cNvGraphicFramePr>
          <p:nvPr>
            <p:extLst>
              <p:ext uri="{D42A27DB-BD31-4B8C-83A1-F6EECF244321}">
                <p14:modId xmlns:p14="http://schemas.microsoft.com/office/powerpoint/2010/main" val="3094345620"/>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5543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F35B9-F140-D341-8555-E99480F0F43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3: Execution </a:t>
            </a:r>
            <a:r>
              <a:rPr lang="en-US" altLang="zh-TW" sz="1100" b="1" dirty="0">
                <a:latin typeface="Arial" panose="020B0604020202020204" pitchFamily="34" charset="0"/>
                <a:ea typeface="+mj-ea"/>
                <a:cs typeface="Arial" panose="020B0604020202020204" pitchFamily="34" charset="0"/>
              </a:rPr>
              <a:t>3</a:t>
            </a:r>
            <a:r>
              <a:rPr kumimoji="0" lang="en-US" altLang="zh-TW" sz="1100" b="1" dirty="0">
                <a:latin typeface="Arial" panose="020B0604020202020204" pitchFamily="34" charset="0"/>
                <a:ea typeface="+mj-ea"/>
                <a:cs typeface="Arial" panose="020B0604020202020204" pitchFamily="34" charset="0"/>
              </a:rPr>
              <a:t>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3" name="Table 2">
            <a:extLst>
              <a:ext uri="{FF2B5EF4-FFF2-40B4-BE49-F238E27FC236}">
                <a16:creationId xmlns:a16="http://schemas.microsoft.com/office/drawing/2014/main" id="{69BD7469-50DF-6C44-B799-29A4866EE654}"/>
              </a:ext>
            </a:extLst>
          </p:cNvPr>
          <p:cNvGraphicFramePr>
            <a:graphicFrameLocks noGrp="1"/>
          </p:cNvGraphicFramePr>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49200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C7A52-E5F1-F848-B244-D5A80AC69345}"/>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4: Results 20% (Max. </a:t>
            </a:r>
            <a:r>
              <a:rPr lang="en-US" altLang="zh-TW" sz="1100" b="1" dirty="0">
                <a:latin typeface="Arial" panose="020B0604020202020204" pitchFamily="34" charset="0"/>
                <a:ea typeface="+mj-ea"/>
                <a:cs typeface="Arial" panose="020B0604020202020204" pitchFamily="34" charset="0"/>
              </a:rPr>
              <a:t>500</a:t>
            </a:r>
            <a:r>
              <a:rPr kumimoji="0" lang="en-US" altLang="zh-TW" sz="1100" b="1" dirty="0">
                <a:latin typeface="Arial" panose="020B0604020202020204" pitchFamily="34" charset="0"/>
                <a:ea typeface="+mj-ea"/>
                <a:cs typeface="Arial" panose="020B0604020202020204" pitchFamily="34" charset="0"/>
              </a:rPr>
              <a:t>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3" name="Table 2">
            <a:extLst>
              <a:ext uri="{FF2B5EF4-FFF2-40B4-BE49-F238E27FC236}">
                <a16:creationId xmlns:a16="http://schemas.microsoft.com/office/drawing/2014/main" id="{513082A5-C60F-834F-8C66-C77958FC1965}"/>
              </a:ext>
            </a:extLst>
          </p:cNvPr>
          <p:cNvGraphicFramePr>
            <a:graphicFrameLocks noGrp="1"/>
          </p:cNvGraphicFramePr>
          <p:nvPr>
            <p:extLst>
              <p:ext uri="{D42A27DB-BD31-4B8C-83A1-F6EECF244321}">
                <p14:modId xmlns:p14="http://schemas.microsoft.com/office/powerpoint/2010/main" val="1554304676"/>
              </p:ext>
            </p:extLst>
          </p:nvPr>
        </p:nvGraphicFramePr>
        <p:xfrm>
          <a:off x="195547" y="1563638"/>
          <a:ext cx="8696934" cy="280831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2808312">
                <a:tc>
                  <a:txBody>
                    <a:bodyPr/>
                    <a:lstStyle/>
                    <a:p>
                      <a:pPr>
                        <a:buFont typeface="Arial" pitchFamily="34" charset="0"/>
                        <a:buChar char="•"/>
                      </a:pPr>
                      <a:endParaRPr lang="en-GB" sz="1500" b="0" i="1" kern="1200" dirty="0">
                        <a:solidFill>
                          <a:schemeClr val="bg2">
                            <a:lumMod val="50000"/>
                          </a:schemeClr>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73543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3843</TotalTime>
  <Words>1010</Words>
  <Application>Microsoft Office PowerPoint</Application>
  <PresentationFormat>On-screen Show (16:9)</PresentationFormat>
  <Paragraphs>139</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Helvetica CE 55 Roman</vt: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415</cp:revision>
  <dcterms:created xsi:type="dcterms:W3CDTF">2006-08-16T00:00:00Z</dcterms:created>
  <dcterms:modified xsi:type="dcterms:W3CDTF">2024-11-05T08:55:46Z</dcterms:modified>
</cp:coreProperties>
</file>