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7" r:id="rId3"/>
    <p:sldId id="268" r:id="rId4"/>
    <p:sldId id="261" r:id="rId5"/>
    <p:sldId id="266" r:id="rId6"/>
    <p:sldId id="265" r:id="rId7"/>
    <p:sldId id="262" r:id="rId8"/>
    <p:sldId id="264" r:id="rId9"/>
    <p:sldId id="263"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92"/>
    <p:restoredTop sz="94648"/>
  </p:normalViewPr>
  <p:slideViewPr>
    <p:cSldViewPr>
      <p:cViewPr varScale="1">
        <p:scale>
          <a:sx n="143" d="100"/>
          <a:sy n="143" d="100"/>
        </p:scale>
        <p:origin x="480"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40565621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2156354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714271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376075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2926729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11/5/2024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EDD7B51-A2FF-D166-C18A-E9D9614B0745}"/>
              </a:ext>
            </a:extLst>
          </p:cNvPr>
          <p:cNvSpPr txBox="1"/>
          <p:nvPr/>
        </p:nvSpPr>
        <p:spPr>
          <a:xfrm>
            <a:off x="2286000" y="4155926"/>
            <a:ext cx="4572000" cy="276999"/>
          </a:xfrm>
          <a:prstGeom prst="rect">
            <a:avLst/>
          </a:prstGeom>
          <a:noFill/>
        </p:spPr>
        <p:txBody>
          <a:bodyPr wrap="square">
            <a:spAutoFit/>
          </a:bodyPr>
          <a:lstStyle/>
          <a:p>
            <a:pPr algn="ctr"/>
            <a:r>
              <a:rPr lang="en-US" sz="1200" dirty="0">
                <a:solidFill>
                  <a:schemeClr val="bg1"/>
                </a:solidFill>
                <a:latin typeface="Arial" panose="020B0604020202020204" pitchFamily="34" charset="0"/>
                <a:ea typeface="Helvetica Neue" panose="02000503000000020004" pitchFamily="2" charset="0"/>
                <a:cs typeface="Arial" panose="020B0604020202020204" pitchFamily="34" charset="0"/>
              </a:rPr>
              <a:t>CORE SUBMISSION DOCUMENT – </a:t>
            </a:r>
            <a:r>
              <a:rPr lang="en-US" sz="1200" b="1" dirty="0">
                <a:solidFill>
                  <a:schemeClr val="bg1"/>
                </a:solidFill>
                <a:latin typeface="Arial" panose="020B0604020202020204" pitchFamily="34" charset="0"/>
                <a:ea typeface="Helvetica Neue" panose="02000503000000020004" pitchFamily="2" charset="0"/>
                <a:cs typeface="Arial" panose="020B0604020202020204" pitchFamily="34" charset="0"/>
              </a:rPr>
              <a:t>TALENT CATEGORIES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6CAFFA34-39F9-2C49-B796-915FBF4F88D6}"/>
              </a:ext>
            </a:extLst>
          </p:cNvPr>
          <p:cNvGraphicFramePr>
            <a:graphicFrameLocks noGrp="1"/>
          </p:cNvGraphicFramePr>
          <p:nvPr>
            <p:extLst>
              <p:ext uri="{D42A27DB-BD31-4B8C-83A1-F6EECF244321}">
                <p14:modId xmlns:p14="http://schemas.microsoft.com/office/powerpoint/2010/main" val="1988180979"/>
              </p:ext>
            </p:extLst>
          </p:nvPr>
        </p:nvGraphicFramePr>
        <p:xfrm>
          <a:off x="213621" y="1997676"/>
          <a:ext cx="8712968" cy="1780296"/>
        </p:xfrm>
        <a:graphic>
          <a:graphicData uri="http://schemas.openxmlformats.org/drawingml/2006/table">
            <a:tbl>
              <a:tblPr firstRow="1" firstCol="1" lastRow="1" lastCol="1" bandRow="1" bandCol="1">
                <a:tableStyleId>{5C22544A-7EE6-4342-B048-85BDC9FD1C3A}</a:tableStyleId>
              </a:tblPr>
              <a:tblGrid>
                <a:gridCol w="3351142">
                  <a:extLst>
                    <a:ext uri="{9D8B030D-6E8A-4147-A177-3AD203B41FA5}">
                      <a16:colId xmlns:a16="http://schemas.microsoft.com/office/drawing/2014/main" val="20000"/>
                    </a:ext>
                  </a:extLst>
                </a:gridCol>
                <a:gridCol w="5361826">
                  <a:extLst>
                    <a:ext uri="{9D8B030D-6E8A-4147-A177-3AD203B41FA5}">
                      <a16:colId xmlns:a16="http://schemas.microsoft.com/office/drawing/2014/main" val="20001"/>
                    </a:ext>
                  </a:extLst>
                </a:gridCol>
              </a:tblGrid>
              <a:tr h="578482">
                <a:tc>
                  <a:txBody>
                    <a:bodyPr/>
                    <a:lstStyle/>
                    <a:p>
                      <a:pPr marL="0" marR="160020" algn="l">
                        <a:lnSpc>
                          <a:spcPct val="115000"/>
                        </a:lnSpc>
                        <a:spcBef>
                          <a:spcPts val="0"/>
                        </a:spcBef>
                        <a:spcAft>
                          <a:spcPts val="0"/>
                        </a:spcAft>
                      </a:pPr>
                      <a:r>
                        <a:rPr lang="en-US" sz="1100" dirty="0">
                          <a:solidFill>
                            <a:schemeClr val="tx1"/>
                          </a:solidFill>
                          <a:effectLst/>
                          <a:latin typeface="Arial" panose="020B0604020202020204" pitchFamily="34" charset="0"/>
                          <a:cs typeface="Arial" panose="020B0604020202020204" pitchFamily="34" charset="0"/>
                        </a:rPr>
                        <a:t>Category</a:t>
                      </a:r>
                      <a:endParaRPr lang="en-US" sz="11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00907">
                <a:tc>
                  <a:txBody>
                    <a:bodyPr/>
                    <a:lstStyle/>
                    <a:p>
                      <a:r>
                        <a:rPr lang="en-US" sz="1100" b="1" kern="1200" dirty="0">
                          <a:solidFill>
                            <a:schemeClr val="dk1"/>
                          </a:solidFill>
                          <a:effectLst/>
                          <a:latin typeface="Arial" panose="020B0604020202020204" pitchFamily="34" charset="0"/>
                          <a:ea typeface="+mn-ea"/>
                          <a:cs typeface="Arial" panose="020B0604020202020204" pitchFamily="34" charset="0"/>
                        </a:rPr>
                        <a:t>Name of Candidate</a:t>
                      </a:r>
                    </a:p>
                    <a:p>
                      <a:r>
                        <a:rPr lang="en-US" sz="1100" b="0" i="1" dirty="0">
                          <a:solidFill>
                            <a:schemeClr val="tx1"/>
                          </a:solidFill>
                          <a:latin typeface="Arial" panose="020B0604020202020204" pitchFamily="34" charset="0"/>
                          <a:cs typeface="Arial" panose="020B0604020202020204" pitchFamily="34" charset="0"/>
                        </a:rPr>
                        <a:t>(as it should appear on any event / marketing collateral)</a:t>
                      </a:r>
                      <a:endParaRPr lang="en-SG" sz="1100" b="0" i="1"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00907">
                <a:tc>
                  <a:txBody>
                    <a:bodyPr/>
                    <a:lstStyle/>
                    <a:p>
                      <a:r>
                        <a:rPr lang="en-US" sz="1100" b="1" kern="1200" dirty="0">
                          <a:solidFill>
                            <a:schemeClr val="dk1"/>
                          </a:solidFill>
                          <a:effectLst/>
                          <a:latin typeface="Arial" panose="020B0604020202020204" pitchFamily="34" charset="0"/>
                          <a:ea typeface="+mn-ea"/>
                          <a:cs typeface="Arial" panose="020B0604020202020204" pitchFamily="34" charset="0"/>
                        </a:rPr>
                        <a:t>Company name: </a:t>
                      </a:r>
                    </a:p>
                    <a:p>
                      <a:r>
                        <a:rPr lang="en-US" sz="1100" b="0" i="1" kern="1200" dirty="0">
                          <a:solidFill>
                            <a:schemeClr val="dk1"/>
                          </a:solidFill>
                          <a:effectLst/>
                          <a:latin typeface="Arial" panose="020B0604020202020204" pitchFamily="34" charset="0"/>
                          <a:ea typeface="+mn-ea"/>
                          <a:cs typeface="Arial" panose="020B0604020202020204" pitchFamily="34" charset="0"/>
                        </a:rPr>
                        <a:t>(as it should appear on any event / marketing collateral)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3" name="TextBox 2">
            <a:extLst>
              <a:ext uri="{FF2B5EF4-FFF2-40B4-BE49-F238E27FC236}">
                <a16:creationId xmlns:a16="http://schemas.microsoft.com/office/drawing/2014/main" id="{42EF425C-B03B-E710-B2E0-42BD0B42CAB1}"/>
              </a:ext>
            </a:extLst>
          </p:cNvPr>
          <p:cNvSpPr txBox="1"/>
          <p:nvPr/>
        </p:nvSpPr>
        <p:spPr>
          <a:xfrm>
            <a:off x="755576" y="1275606"/>
            <a:ext cx="7488831" cy="553998"/>
          </a:xfrm>
          <a:prstGeom prst="rect">
            <a:avLst/>
          </a:prstGeom>
          <a:noFill/>
        </p:spPr>
        <p:txBody>
          <a:bodyPr wrap="square">
            <a:spAutoFit/>
          </a:bodyPr>
          <a:lstStyle/>
          <a:p>
            <a:pPr algn="ctr"/>
            <a:r>
              <a:rPr lang="en-US" sz="1800" b="1" dirty="0">
                <a:latin typeface="Arial" panose="020B0604020202020204" pitchFamily="34" charset="0"/>
                <a:ea typeface="Calibri" panose="020F0502020204030204" pitchFamily="34" charset="0"/>
                <a:cs typeface="Arial" panose="020B0604020202020204" pitchFamily="34" charset="0"/>
              </a:rPr>
              <a:t>PR Awards: Core Submission Document</a:t>
            </a:r>
            <a:br>
              <a:rPr lang="en-US" sz="1800" b="1" dirty="0">
                <a:latin typeface="Arial" panose="020B0604020202020204" pitchFamily="34" charset="0"/>
                <a:ea typeface="Calibri" panose="020F0502020204030204" pitchFamily="34" charset="0"/>
                <a:cs typeface="Arial" panose="020B0604020202020204" pitchFamily="34" charset="0"/>
              </a:rPr>
            </a:br>
            <a:r>
              <a:rPr lang="en-US" sz="1200" b="1" dirty="0">
                <a:latin typeface="Arial" panose="020B0604020202020204" pitchFamily="34" charset="0"/>
                <a:ea typeface="Calibri" panose="020F0502020204030204" pitchFamily="34" charset="0"/>
                <a:cs typeface="Arial" panose="020B0604020202020204" pitchFamily="34" charset="0"/>
              </a:rPr>
              <a:t>Only Applicable for Talent Categories (39 – 42)</a:t>
            </a:r>
            <a:endParaRPr lang="en-SG" sz="1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41668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347614"/>
            <a:ext cx="8856984" cy="2862322"/>
          </a:xfrm>
          <a:prstGeom prst="rect">
            <a:avLst/>
          </a:prstGeom>
        </p:spPr>
        <p:txBody>
          <a:bodyPr wrap="square">
            <a:spAutoFit/>
          </a:bodyPr>
          <a:lstStyle/>
          <a:p>
            <a:r>
              <a:rPr lang="en-US" sz="1000" b="1" dirty="0">
                <a:latin typeface="Arial" panose="020B0604020202020204" pitchFamily="34" charset="0"/>
                <a:cs typeface="Arial" panose="020B0604020202020204" pitchFamily="34" charset="0"/>
              </a:rPr>
              <a:t>Guidelines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refer to the </a:t>
            </a:r>
            <a:r>
              <a:rPr lang="en-US" sz="1000" b="1" dirty="0">
                <a:latin typeface="Arial" panose="020B0604020202020204" pitchFamily="34" charset="0"/>
                <a:cs typeface="Arial" panose="020B0604020202020204" pitchFamily="34" charset="0"/>
              </a:rPr>
              <a:t>PR Awards</a:t>
            </a:r>
            <a:r>
              <a:rPr lang="en-US" sz="1000" dirty="0">
                <a:latin typeface="Arial" panose="020B0604020202020204" pitchFamily="34" charset="0"/>
                <a:cs typeface="Arial" panose="020B0604020202020204" pitchFamily="34" charset="0"/>
              </a:rPr>
              <a:t> 2025 Entry Guidelines for specific information, category descriptions and entry criteria details.</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Images &amp; Supporting Documents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 your online submission, you must include a high resolution company logo and campaign / </a:t>
            </a:r>
            <a:r>
              <a:rPr lang="en-US" sz="1000" b="1" dirty="0" err="1">
                <a:latin typeface="Arial" panose="020B0604020202020204" pitchFamily="34" charset="0"/>
                <a:cs typeface="Arial" panose="020B0604020202020204" pitchFamily="34" charset="0"/>
              </a:rPr>
              <a:t>programme</a:t>
            </a:r>
            <a:r>
              <a:rPr lang="en-US" sz="1000" b="1" dirty="0">
                <a:latin typeface="Arial" panose="020B0604020202020204" pitchFamily="34" charset="0"/>
                <a:cs typeface="Arial" panose="020B0604020202020204" pitchFamily="34" charset="0"/>
              </a:rPr>
              <a:t> image that can be used on all marketing material.</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Videos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Attention</a:t>
            </a:r>
            <a:br>
              <a:rPr lang="en-US" sz="1000" b="1" u="sng" dirty="0">
                <a:effectLst/>
                <a:latin typeface="Arial" panose="020B0604020202020204" pitchFamily="34" charset="0"/>
                <a:ea typeface="Calibri" panose="020F0502020204030204" pitchFamily="34" charset="0"/>
                <a:cs typeface="Arial" panose="020B0604020202020204" pitchFamily="34" charset="0"/>
              </a:rPr>
            </a:br>
            <a:r>
              <a:rPr lang="en-US" sz="10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000" dirty="0">
                <a:effectLst/>
                <a:latin typeface="Arial" panose="020B0604020202020204" pitchFamily="34" charset="0"/>
                <a:ea typeface="Calibri" panose="020F0502020204030204" pitchFamily="34" charset="0"/>
                <a:cs typeface="Arial" panose="020B0604020202020204" pitchFamily="34" charset="0"/>
              </a:rPr>
              <a:t>or </a:t>
            </a:r>
            <a:r>
              <a:rPr lang="en-US" sz="10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0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Once you are ready to submit, please save this file into a .pdf version before uploading it at: </a:t>
            </a:r>
            <a:r>
              <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3"/>
              </a:rPr>
              <a:t>https://awards.marketing-interactive.com/pr-awards/entry-submission/</a:t>
            </a:r>
            <a:endPar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Arial" panose="020B0604020202020204" pitchFamily="34" charset="0"/>
                <a:cs typeface="Arial" panose="020B0604020202020204" pitchFamily="34" charset="0"/>
              </a:rPr>
              <a:t>NOTE: </a:t>
            </a:r>
            <a:r>
              <a:rPr lang="en-US" altLang="zh-TW" sz="800" i="1" dirty="0">
                <a:latin typeface="Arial" panose="020B0604020202020204" pitchFamily="34" charset="0"/>
                <a:cs typeface="Arial" panose="020B0604020202020204" pitchFamily="34" charset="0"/>
              </a:rPr>
              <a:t>*</a:t>
            </a:r>
            <a:r>
              <a:rPr lang="en-AU" sz="800" i="1" dirty="0">
                <a:latin typeface="Arial" panose="020B0604020202020204" pitchFamily="34" charset="0"/>
                <a:cs typeface="Arial" panose="020B0604020202020204" pitchFamily="34" charset="0"/>
              </a:rPr>
              <a:t>Please take note that we will omit Inc, Corporation, </a:t>
            </a:r>
            <a:r>
              <a:rPr lang="en-AU" sz="800" i="1" dirty="0" err="1">
                <a:latin typeface="Arial" panose="020B0604020202020204" pitchFamily="34" charset="0"/>
                <a:cs typeface="Arial" panose="020B0604020202020204" pitchFamily="34" charset="0"/>
              </a:rPr>
              <a:t>Pte.</a:t>
            </a:r>
            <a:r>
              <a:rPr lang="en-AU" sz="800" i="1" dirty="0">
                <a:latin typeface="Arial" panose="020B0604020202020204" pitchFamily="34" charset="0"/>
                <a:cs typeface="Arial" panose="020B0604020202020204" pitchFamily="34" charset="0"/>
              </a:rPr>
              <a:t> Ltd, PT, </a:t>
            </a:r>
            <a:r>
              <a:rPr lang="en-AU" sz="800" i="1" dirty="0" err="1">
                <a:latin typeface="Arial" panose="020B0604020202020204" pitchFamily="34" charset="0"/>
                <a:cs typeface="Arial" panose="020B0604020202020204" pitchFamily="34" charset="0"/>
              </a:rPr>
              <a:t>Berhad</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Sdn</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Bhd</a:t>
            </a:r>
            <a:r>
              <a:rPr lang="en-AU" sz="800" i="1" dirty="0">
                <a:latin typeface="Arial" panose="020B0604020202020204" pitchFamily="34" charset="0"/>
                <a:cs typeface="Arial" panose="020B0604020202020204" pitchFamily="34" charset="0"/>
              </a:rPr>
              <a:t> and </a:t>
            </a:r>
            <a:r>
              <a:rPr lang="en-AU" sz="800" i="1" dirty="0" err="1">
                <a:latin typeface="Arial" panose="020B0604020202020204" pitchFamily="34" charset="0"/>
                <a:cs typeface="Arial" panose="020B0604020202020204" pitchFamily="34" charset="0"/>
              </a:rPr>
              <a:t>etc</a:t>
            </a:r>
            <a:r>
              <a:rPr lang="en-AU" sz="800" i="1"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5404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31068" y="1188790"/>
            <a:ext cx="8833420" cy="230832"/>
          </a:xfrm>
          <a:prstGeom prst="rect">
            <a:avLst/>
          </a:prstGeom>
        </p:spPr>
        <p:txBody>
          <a:bodyPr wrap="square">
            <a:spAutoFit/>
          </a:bodyPr>
          <a:lstStyle/>
          <a:p>
            <a:r>
              <a:rPr lang="en-US" sz="900" b="1" dirty="0">
                <a:latin typeface="Helvetica CE 45 Light" pitchFamily="82" charset="0"/>
              </a:rPr>
              <a:t>This form is specifically for the following categories. For all other categories use the form for non-talent categories. </a:t>
            </a:r>
            <a:endParaRPr lang="en-US" sz="900" dirty="0">
              <a:latin typeface="Helvetica CE 45 Light" pitchFamily="82" charset="0"/>
            </a:endParaRPr>
          </a:p>
        </p:txBody>
      </p:sp>
      <p:sp>
        <p:nvSpPr>
          <p:cNvPr id="6" name="TextBox 5">
            <a:extLst>
              <a:ext uri="{FF2B5EF4-FFF2-40B4-BE49-F238E27FC236}">
                <a16:creationId xmlns:a16="http://schemas.microsoft.com/office/drawing/2014/main" id="{0CF24938-E15C-B032-BB8E-397B401D86D5}"/>
              </a:ext>
            </a:extLst>
          </p:cNvPr>
          <p:cNvSpPr txBox="1"/>
          <p:nvPr/>
        </p:nvSpPr>
        <p:spPr>
          <a:xfrm>
            <a:off x="179512" y="1540698"/>
            <a:ext cx="3816424" cy="2308324"/>
          </a:xfrm>
          <a:prstGeom prst="rect">
            <a:avLst/>
          </a:prstGeom>
          <a:noFill/>
        </p:spPr>
        <p:txBody>
          <a:bodyPr wrap="square">
            <a:spAutoFit/>
          </a:bodyPr>
          <a:lstStyle/>
          <a:p>
            <a:pPr marL="228600" indent="-228600">
              <a:buFont typeface="+mj-lt"/>
              <a:buAutoNum type="arabicPeriod" startAt="39"/>
            </a:pPr>
            <a:r>
              <a:rPr lang="en-GB" sz="800" b="1" dirty="0">
                <a:latin typeface="Helvetica CE 45 Light" pitchFamily="82" charset="0"/>
                <a:ea typeface="Helvetica Neue" panose="02000503000000020004" pitchFamily="2" charset="0"/>
                <a:cs typeface="Helvetica Neue" panose="02000503000000020004" pitchFamily="2" charset="0"/>
              </a:rPr>
              <a:t>PR Champion of the Year (Agency) </a:t>
            </a:r>
          </a:p>
          <a:p>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an agency-side leader who has made a significant impact to their client’s PR campaigns, executions and results. Entrants 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New business wins</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171450" indent="-17145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a:t>
            </a:r>
          </a:p>
          <a:p>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p>
        </p:txBody>
      </p:sp>
      <p:sp>
        <p:nvSpPr>
          <p:cNvPr id="10" name="TextBox 9">
            <a:extLst>
              <a:ext uri="{FF2B5EF4-FFF2-40B4-BE49-F238E27FC236}">
                <a16:creationId xmlns:a16="http://schemas.microsoft.com/office/drawing/2014/main" id="{2F9995DE-ACA6-C62A-1AEE-0DB2ACC59681}"/>
              </a:ext>
            </a:extLst>
          </p:cNvPr>
          <p:cNvSpPr txBox="1"/>
          <p:nvPr/>
        </p:nvSpPr>
        <p:spPr>
          <a:xfrm>
            <a:off x="4283968" y="1565258"/>
            <a:ext cx="3816424" cy="2554545"/>
          </a:xfrm>
          <a:prstGeom prst="rect">
            <a:avLst/>
          </a:prstGeom>
          <a:noFill/>
        </p:spPr>
        <p:txBody>
          <a:bodyPr wrap="square">
            <a:spAutoFit/>
          </a:bodyPr>
          <a:lstStyle/>
          <a:p>
            <a:r>
              <a:rPr lang="en-GB" sz="800" b="1" dirty="0">
                <a:latin typeface="Helvetica CE 45 Light" pitchFamily="82" charset="0"/>
                <a:ea typeface="Helvetica Neue" panose="02000503000000020004" pitchFamily="2" charset="0"/>
                <a:cs typeface="Helvetica Neue" panose="02000503000000020004" pitchFamily="2" charset="0"/>
              </a:rPr>
              <a:t>40.   PR Champion of the Year (Brand) </a:t>
            </a:r>
            <a:br>
              <a:rPr lang="en-GB" sz="800" b="1"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This category recognises outstanding leadership and excellence from a brand-side leader who </a:t>
            </a:r>
            <a:br>
              <a:rPr lang="en-GB" sz="800"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has made a significant impact to their brand’s PR campaigns, execution and results. Entrants </a:t>
            </a:r>
            <a:br>
              <a:rPr lang="en-GB" sz="800" dirty="0">
                <a:latin typeface="Helvetica CE 45 Light" pitchFamily="82" charset="0"/>
                <a:ea typeface="Helvetica Neue" panose="02000503000000020004" pitchFamily="2" charset="0"/>
                <a:cs typeface="Helvetica Neue" panose="02000503000000020004" pitchFamily="2" charset="0"/>
              </a:rPr>
            </a:br>
            <a:r>
              <a:rPr lang="en-GB" sz="800" dirty="0">
                <a:latin typeface="Helvetica CE 45 Light" pitchFamily="82" charset="0"/>
                <a:ea typeface="Helvetica Neue" panose="02000503000000020004" pitchFamily="2" charset="0"/>
                <a:cs typeface="Helvetica Neue" panose="02000503000000020004" pitchFamily="2" charset="0"/>
              </a:rPr>
              <a:t>can nominate themselves or a colleague; they should show achievements against objectives and evidence of business impact in the following areas within the eligibility period:</a:t>
            </a:r>
            <a:br>
              <a:rPr lang="en-GB" sz="800" dirty="0">
                <a:latin typeface="Helvetica CE 45 Light" pitchFamily="82" charset="0"/>
                <a:ea typeface="Helvetica Neue" panose="02000503000000020004" pitchFamily="2" charset="0"/>
                <a:cs typeface="Helvetica Neue" panose="02000503000000020004" pitchFamily="2" charset="0"/>
              </a:rPr>
            </a:br>
            <a:endParaRPr lang="en-GB" sz="800" dirty="0">
              <a:latin typeface="Helvetica CE 45 Light" pitchFamily="82" charset="0"/>
              <a:ea typeface="Helvetica Neue" panose="02000503000000020004" pitchFamily="2" charset="0"/>
              <a:cs typeface="Helvetica Neue" panose="02000503000000020004" pitchFamily="2" charset="0"/>
            </a:endParaRP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Creativity and innovation</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Strategic thinking</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Excellent execution</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Stability or improvement of the brand’s business performance</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Having built or maintained a positive working environment for their teams</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Contribution to the wider industry</a:t>
            </a:r>
          </a:p>
          <a:p>
            <a:pPr marL="228600" indent="-228600">
              <a:buFont typeface="Arial" panose="020B0604020202020204" pitchFamily="34" charset="0"/>
              <a:buChar char="•"/>
            </a:pPr>
            <a:r>
              <a:rPr lang="en-GB" sz="800" dirty="0">
                <a:latin typeface="Helvetica CE 45 Light" pitchFamily="82" charset="0"/>
                <a:ea typeface="Helvetica Neue" panose="02000503000000020004" pitchFamily="2" charset="0"/>
                <a:cs typeface="Helvetica Neue" panose="02000503000000020004" pitchFamily="2" charset="0"/>
              </a:rPr>
              <a:t>Any other exceptional achievements or work that especially merits this award. </a:t>
            </a:r>
          </a:p>
          <a:p>
            <a:pPr marL="228600" indent="-228600">
              <a:buFont typeface="+mj-lt"/>
              <a:buAutoNum type="arabicPeriod" startAt="39"/>
            </a:pPr>
            <a:endParaRPr lang="en-GB" sz="800" dirty="0">
              <a:latin typeface="Helvetica CE 45 Light" pitchFamily="82" charset="0"/>
              <a:ea typeface="Helvetica Neue" panose="02000503000000020004" pitchFamily="2" charset="0"/>
              <a:cs typeface="Helvetica Neue" panose="02000503000000020004" pitchFamily="2" charset="0"/>
            </a:endParaRPr>
          </a:p>
          <a:p>
            <a:r>
              <a:rPr lang="en-GB" sz="800" dirty="0">
                <a:latin typeface="Helvetica CE 45 Light" pitchFamily="82" charset="0"/>
                <a:ea typeface="Helvetica Neue" panose="02000503000000020004" pitchFamily="2" charset="0"/>
                <a:cs typeface="Helvetica Neue" panose="02000503000000020004" pitchFamily="2" charset="0"/>
              </a:rPr>
              <a:t>Testimonials for this category are encouraged.</a:t>
            </a:r>
            <a:br>
              <a:rPr lang="en-GB" sz="800" dirty="0">
                <a:latin typeface="Helvetica Neue CE 55 Roman" panose="02000503040000020004" pitchFamily="2" charset="0"/>
                <a:ea typeface="Helvetica Neue" panose="02000503000000020004" pitchFamily="2" charset="0"/>
                <a:cs typeface="Helvetica Neue" panose="02000503000000020004" pitchFamily="2" charset="0"/>
              </a:rPr>
            </a:br>
            <a:endParaRPr lang="en-GB" sz="800" dirty="0">
              <a:latin typeface="Helvetica Neue CE 55 Roman" panose="0200050304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051596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8A6769F-87EA-B64B-8B7B-604069C68AE9}"/>
              </a:ext>
            </a:extLst>
          </p:cNvPr>
          <p:cNvSpPr/>
          <p:nvPr/>
        </p:nvSpPr>
        <p:spPr>
          <a:xfrm>
            <a:off x="155290" y="1263724"/>
            <a:ext cx="8833420" cy="230832"/>
          </a:xfrm>
          <a:prstGeom prst="rect">
            <a:avLst/>
          </a:prstGeom>
        </p:spPr>
        <p:txBody>
          <a:bodyPr wrap="square">
            <a:spAutoFit/>
          </a:bodyPr>
          <a:lstStyle/>
          <a:p>
            <a:r>
              <a:rPr lang="en-US" sz="900" b="1" dirty="0">
                <a:latin typeface="Arial" panose="020B0604020202020204" pitchFamily="34" charset="0"/>
                <a:cs typeface="Arial" panose="020B0604020202020204" pitchFamily="34" charset="0"/>
              </a:rPr>
              <a:t>This form is specifically for the following categories. For all other categories use the form for non-talent categories. </a:t>
            </a:r>
            <a:endParaRPr lang="en-US" sz="9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0FFA6345-5594-150D-2849-0BF7F41FF7AB}"/>
              </a:ext>
            </a:extLst>
          </p:cNvPr>
          <p:cNvSpPr txBox="1"/>
          <p:nvPr/>
        </p:nvSpPr>
        <p:spPr>
          <a:xfrm>
            <a:off x="155290" y="1558034"/>
            <a:ext cx="3888432" cy="2487091"/>
          </a:xfrm>
          <a:prstGeom prst="rect">
            <a:avLst/>
          </a:prstGeom>
          <a:noFill/>
        </p:spPr>
        <p:txBody>
          <a:bodyPr wrap="square">
            <a:spAutoFit/>
          </a:bodyPr>
          <a:lstStyle/>
          <a:p>
            <a:pPr marL="342900" lvl="0" indent="-342900">
              <a:lnSpc>
                <a:spcPct val="115000"/>
              </a:lnSpc>
              <a:buFont typeface="+mj-lt"/>
              <a:buAutoNum type="arabicPeriod" startAt="41"/>
            </a:pPr>
            <a:r>
              <a:rPr lang="en-SG" sz="800" b="1" dirty="0">
                <a:effectLst/>
                <a:latin typeface="Arial" panose="020B0604020202020204" pitchFamily="34" charset="0"/>
                <a:ea typeface="Times New Roman" panose="02020603050405020304" pitchFamily="18" charset="0"/>
                <a:cs typeface="Arial" panose="020B0604020202020204" pitchFamily="34" charset="0"/>
              </a:rPr>
              <a:t>PR Team of the Year (Agency)</a:t>
            </a:r>
            <a:r>
              <a:rPr lang="en-SG" sz="800" b="1"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 </a:t>
            </a:r>
            <a:br>
              <a:rPr lang="en-GB" sz="800" b="1" dirty="0">
                <a:solidFill>
                  <a:srgbClr val="FF0000"/>
                </a:solidFill>
                <a:latin typeface="Arial" panose="020B0604020202020204" pitchFamily="34" charset="0"/>
                <a:ea typeface="Times New Roman" panose="02020603050405020304" pitchFamily="18" charset="0"/>
                <a:cs typeface="Arial" panose="020B0604020202020204" pitchFamily="34" charset="0"/>
              </a:rPr>
            </a:br>
            <a:r>
              <a:rPr lang="en-SG" sz="800" dirty="0">
                <a:effectLst/>
                <a:latin typeface="Arial" panose="020B0604020202020204" pitchFamily="34" charset="0"/>
                <a:ea typeface="Times New Roman" panose="02020603050405020304" pitchFamily="18" charset="0"/>
                <a:cs typeface="Arial" panose="020B0604020202020204" pitchFamily="34" charset="0"/>
              </a:rPr>
              <a:t>This category recognises outstanding work from an agency team which has made a significant impact to their clients’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SG" sz="800" dirty="0">
                <a:effectLst/>
                <a:latin typeface="Arial" panose="020B0604020202020204" pitchFamily="34" charset="0"/>
                <a:ea typeface="Times New Roman" panose="02020603050405020304" pitchFamily="18" charset="0"/>
                <a:cs typeface="Arial" panose="020B0604020202020204" pitchFamily="34" charset="0"/>
              </a:rPr>
            </a:b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Outstanding achievements in campaigns and project management</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Creativity and innovation</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Strategic thinking</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Excellent execution</a:t>
            </a:r>
            <a:endParaRPr lang="en-GB" sz="800" dirty="0">
              <a:effectLst/>
              <a:latin typeface="Arial" panose="020B0604020202020204" pitchFamily="34" charset="0"/>
              <a:ea typeface="Calibri" panose="020F0502020204030204" pitchFamily="34"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Successful results against objectives / KPIs</a:t>
            </a:r>
            <a:endParaRPr lang="en-GB" sz="800" dirty="0">
              <a:latin typeface="Arial" panose="020B0604020202020204" pitchFamily="34" charset="0"/>
              <a:ea typeface="Times New Roman" panose="02020603050405020304" pitchFamily="18" charset="0"/>
              <a:cs typeface="Arial" panose="020B0604020202020204" pitchFamily="34" charset="0"/>
            </a:endParaRPr>
          </a:p>
          <a:p>
            <a:pPr marL="685800" lvl="1" indent="-228600">
              <a:lnSpc>
                <a:spcPct val="115000"/>
              </a:lnSpc>
              <a:buFont typeface="Arial" panose="020B0604020202020204" pitchFamily="34" charset="0"/>
              <a:buChar char="•"/>
            </a:pPr>
            <a:r>
              <a:rPr lang="en-SG" sz="800" dirty="0">
                <a:effectLst/>
                <a:latin typeface="Arial" panose="020B0604020202020204" pitchFamily="34" charset="0"/>
                <a:ea typeface="Times New Roman" panose="02020603050405020304" pitchFamily="18" charset="0"/>
                <a:cs typeface="Arial" panose="020B0604020202020204" pitchFamily="34" charset="0"/>
              </a:rPr>
              <a:t>Any other exceptional achievements or work that especially merits this award.</a:t>
            </a:r>
          </a:p>
          <a:p>
            <a:pPr lvl="1">
              <a:lnSpc>
                <a:spcPct val="115000"/>
              </a:lnSpc>
            </a:pPr>
            <a:endParaRPr lang="en-SG" sz="800" dirty="0">
              <a:latin typeface="Arial" panose="020B0604020202020204" pitchFamily="34" charset="0"/>
              <a:ea typeface="Times New Roman" panose="02020603050405020304" pitchFamily="18" charset="0"/>
              <a:cs typeface="Arial" panose="020B0604020202020204" pitchFamily="34" charset="0"/>
            </a:endParaRPr>
          </a:p>
          <a:p>
            <a:pPr lvl="1">
              <a:lnSpc>
                <a:spcPct val="115000"/>
              </a:lnSpc>
            </a:pPr>
            <a:r>
              <a:rPr lang="en-SG" sz="800" dirty="0">
                <a:effectLst/>
                <a:latin typeface="Arial" panose="020B0604020202020204" pitchFamily="34" charset="0"/>
                <a:ea typeface="Times New Roman" panose="02020603050405020304" pitchFamily="18" charset="0"/>
                <a:cs typeface="Arial" panose="020B0604020202020204" pitchFamily="34" charset="0"/>
              </a:rPr>
              <a:t>Testimonials for this category are encouraged.</a:t>
            </a:r>
            <a:endParaRPr kumimoji="0" lang="en-US" sz="800" b="0" i="0" u="none" strike="noStrike" kern="1200" cap="none" spc="0" normalizeH="0" baseline="0" noProof="0" dirty="0">
              <a:ln>
                <a:noFill/>
              </a:ln>
              <a:solidFill>
                <a:prstClr val="black"/>
              </a:solidFill>
              <a:effectLst/>
              <a:uLnTx/>
              <a:uFillTx/>
              <a:latin typeface="Arial" panose="020B0604020202020204" pitchFamily="34" charset="0"/>
              <a:ea typeface="Helvetica Neue" panose="02000503000000020004" pitchFamily="2" charset="0"/>
              <a:cs typeface="Arial" panose="020B0604020202020204" pitchFamily="34" charset="0"/>
            </a:endParaRPr>
          </a:p>
        </p:txBody>
      </p:sp>
      <p:sp>
        <p:nvSpPr>
          <p:cNvPr id="2" name="TextBox 1">
            <a:extLst>
              <a:ext uri="{FF2B5EF4-FFF2-40B4-BE49-F238E27FC236}">
                <a16:creationId xmlns:a16="http://schemas.microsoft.com/office/drawing/2014/main" id="{5B5161CE-4E45-E538-61A2-309AF6DA445E}"/>
              </a:ext>
            </a:extLst>
          </p:cNvPr>
          <p:cNvSpPr txBox="1"/>
          <p:nvPr/>
        </p:nvSpPr>
        <p:spPr>
          <a:xfrm>
            <a:off x="4355976" y="1619096"/>
            <a:ext cx="4104456" cy="2062103"/>
          </a:xfrm>
          <a:prstGeom prst="rect">
            <a:avLst/>
          </a:prstGeom>
          <a:noFill/>
        </p:spPr>
        <p:txBody>
          <a:bodyPr wrap="square">
            <a:spAutoFit/>
          </a:bodyPr>
          <a:lstStyle/>
          <a:p>
            <a:pPr marL="228600" indent="-228600">
              <a:buFont typeface="+mj-lt"/>
              <a:buAutoNum type="arabicPeriod" startAt="42"/>
            </a:pPr>
            <a:r>
              <a:rPr lang="en-GB" sz="800" b="1" dirty="0">
                <a:latin typeface="Arial" panose="020B0604020202020204" pitchFamily="34" charset="0"/>
                <a:ea typeface="Helvetica Neue" panose="02000503000000020004" pitchFamily="2" charset="0"/>
                <a:cs typeface="Arial" panose="020B0604020202020204" pitchFamily="34" charset="0"/>
              </a:rPr>
              <a:t>PR Team of the Year (Brand)</a:t>
            </a:r>
            <a:br>
              <a:rPr lang="en-GB" sz="800" dirty="0">
                <a:latin typeface="Arial" panose="020B0604020202020204" pitchFamily="34" charset="0"/>
                <a:ea typeface="Helvetica Neue" panose="02000503000000020004" pitchFamily="2" charset="0"/>
                <a:cs typeface="Arial" panose="020B0604020202020204" pitchFamily="34" charset="0"/>
              </a:rPr>
            </a:br>
            <a:r>
              <a:rPr lang="en-GB" sz="800" dirty="0">
                <a:latin typeface="Arial" panose="020B0604020202020204" pitchFamily="34" charset="0"/>
                <a:ea typeface="Helvetica Neue" panose="02000503000000020004" pitchFamily="2" charset="0"/>
                <a:cs typeface="Arial" panose="020B0604020202020204" pitchFamily="34" charset="0"/>
              </a:rPr>
              <a:t>This category recognises outstanding work from a brand-side marketing team which has made a significant impact to the organisation’s overall PR campaigns, executions, and results. Entrants can use one particular campaign as a case study of evidence to form their entry or can use aspects from various projects, but all work must have taken place within the eligibility period and they must show evidence of:</a:t>
            </a:r>
            <a:br>
              <a:rPr lang="en-GB" sz="800" dirty="0">
                <a:latin typeface="Arial" panose="020B0604020202020204" pitchFamily="34" charset="0"/>
                <a:ea typeface="Helvetica Neue" panose="02000503000000020004" pitchFamily="2" charset="0"/>
                <a:cs typeface="Arial" panose="020B0604020202020204" pitchFamily="34" charset="0"/>
              </a:rPr>
            </a:br>
            <a:endParaRPr lang="en-GB" sz="800" dirty="0">
              <a:latin typeface="Arial" panose="020B0604020202020204" pitchFamily="34" charset="0"/>
              <a:ea typeface="Helvetica Neue" panose="02000503000000020004" pitchFamily="2" charset="0"/>
              <a:cs typeface="Arial" panose="020B0604020202020204" pitchFamily="34" charset="0"/>
            </a:endParaRP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Outstanding achievements in campaigns and project management</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Creativity and innovation</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Strategic thinking</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Excellent execution</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Successful results against objectives / KPIs</a:t>
            </a:r>
          </a:p>
          <a:p>
            <a:pPr marL="171450" indent="-171450">
              <a:buFont typeface="Arial" panose="020B0604020202020204" pitchFamily="34" charset="0"/>
              <a:buChar char="•"/>
            </a:pPr>
            <a:r>
              <a:rPr lang="en-GB" sz="800" dirty="0">
                <a:latin typeface="Arial" panose="020B0604020202020204" pitchFamily="34" charset="0"/>
                <a:ea typeface="Helvetica Neue" panose="02000503000000020004" pitchFamily="2" charset="0"/>
                <a:cs typeface="Arial" panose="020B0604020202020204" pitchFamily="34" charset="0"/>
              </a:rPr>
              <a:t>Any other exceptional achievements or work that especially merits this award. </a:t>
            </a:r>
            <a:br>
              <a:rPr lang="en-GB" sz="800" dirty="0">
                <a:latin typeface="Arial" panose="020B0604020202020204" pitchFamily="34" charset="0"/>
                <a:ea typeface="Helvetica Neue" panose="02000503000000020004" pitchFamily="2" charset="0"/>
                <a:cs typeface="Arial" panose="020B0604020202020204" pitchFamily="34" charset="0"/>
              </a:rPr>
            </a:br>
            <a:endParaRPr lang="en-GB" sz="800" dirty="0">
              <a:latin typeface="Arial" panose="020B0604020202020204" pitchFamily="34" charset="0"/>
              <a:ea typeface="Helvetica Neue" panose="02000503000000020004" pitchFamily="2" charset="0"/>
              <a:cs typeface="Arial" panose="020B0604020202020204" pitchFamily="34" charset="0"/>
            </a:endParaRPr>
          </a:p>
          <a:p>
            <a:r>
              <a:rPr lang="en-GB" sz="800" dirty="0">
                <a:latin typeface="Arial" panose="020B0604020202020204" pitchFamily="34" charset="0"/>
                <a:ea typeface="Helvetica Neue" panose="02000503000000020004" pitchFamily="2" charset="0"/>
                <a:cs typeface="Arial" panose="020B0604020202020204" pitchFamily="34" charset="0"/>
              </a:rPr>
              <a:t>Testimonials for this category are encouraged</a:t>
            </a:r>
          </a:p>
        </p:txBody>
      </p:sp>
    </p:spTree>
    <p:extLst>
      <p:ext uri="{BB962C8B-B14F-4D97-AF65-F5344CB8AC3E}">
        <p14:creationId xmlns:p14="http://schemas.microsoft.com/office/powerpoint/2010/main" val="2941730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E10CDD8-DA02-A344-9C54-84B3FECFEA9C}"/>
              </a:ext>
            </a:extLst>
          </p:cNvPr>
          <p:cNvSpPr txBox="1">
            <a:spLocks/>
          </p:cNvSpPr>
          <p:nvPr/>
        </p:nvSpPr>
        <p:spPr>
          <a:xfrm>
            <a:off x="123539" y="1203598"/>
            <a:ext cx="8840949" cy="646331"/>
          </a:xfrm>
          <a:prstGeom prst="rect">
            <a:avLst/>
          </a:prstGeom>
        </p:spPr>
        <p:txBody>
          <a:bodyPr anchor="ctr"/>
          <a:lstStyle/>
          <a:p>
            <a:r>
              <a:rPr lang="en-US" sz="1100" dirty="0">
                <a:latin typeface="Arial" panose="020B0604020202020204" pitchFamily="34" charset="0"/>
                <a:ea typeface="Helvetica Neue" panose="02000503000000020004" pitchFamily="2" charset="0"/>
                <a:cs typeface="Arial" panose="020B0604020202020204" pitchFamily="34" charset="0"/>
              </a:rPr>
              <a:t>Please write a maximum 2,000 words (total) including evidence to support and address each of the specific category criteria bullet points outlined in the ‘categories &amp; criteria’ section of the Entry Guidelines. Please ensure all areas mentioned are covered within your submission as the jury will be looking for these details. Each bullet point will hold a maximum potential value of 10 points.</a:t>
            </a:r>
          </a:p>
        </p:txBody>
      </p:sp>
      <p:graphicFrame>
        <p:nvGraphicFramePr>
          <p:cNvPr id="7" name="Table 6">
            <a:extLst>
              <a:ext uri="{FF2B5EF4-FFF2-40B4-BE49-F238E27FC236}">
                <a16:creationId xmlns:a16="http://schemas.microsoft.com/office/drawing/2014/main" id="{2E145F3C-8083-BC4B-AC57-2929B952D0F6}"/>
              </a:ext>
            </a:extLst>
          </p:cNvPr>
          <p:cNvGraphicFramePr>
            <a:graphicFrameLocks noGrp="1"/>
          </p:cNvGraphicFramePr>
          <p:nvPr/>
        </p:nvGraphicFramePr>
        <p:xfrm>
          <a:off x="195547" y="1923678"/>
          <a:ext cx="8696934" cy="2464186"/>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464186">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983890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extLst>
              <p:ext uri="{D42A27DB-BD31-4B8C-83A1-F6EECF244321}">
                <p14:modId xmlns:p14="http://schemas.microsoft.com/office/powerpoint/2010/main" val="2146372505"/>
              </p:ext>
            </p:extLst>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AB6985D-4BA3-5444-AD01-0F2382DCF8FE}"/>
              </a:ext>
            </a:extLst>
          </p:cNvPr>
          <p:cNvGraphicFramePr>
            <a:graphicFrameLocks noGrp="1"/>
          </p:cNvGraphicFramePr>
          <p:nvPr/>
        </p:nvGraphicFramePr>
        <p:xfrm>
          <a:off x="195547" y="1276350"/>
          <a:ext cx="8696934" cy="3095600"/>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95600">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47500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463621224"/>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Helvetica CE 45 Light" pitchFamily="8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Neue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3842</TotalTime>
  <Words>958</Words>
  <Application>Microsoft Office PowerPoint</Application>
  <PresentationFormat>On-screen Show (16:9)</PresentationFormat>
  <Paragraphs>76</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412</cp:revision>
  <dcterms:created xsi:type="dcterms:W3CDTF">2006-08-16T00:00:00Z</dcterms:created>
  <dcterms:modified xsi:type="dcterms:W3CDTF">2024-11-05T08:55:01Z</dcterms:modified>
</cp:coreProperties>
</file>