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67" r:id="rId3"/>
    <p:sldId id="259" r:id="rId4"/>
    <p:sldId id="266" r:id="rId5"/>
    <p:sldId id="268" r:id="rId6"/>
    <p:sldId id="261" r:id="rId7"/>
    <p:sldId id="262" r:id="rId8"/>
    <p:sldId id="265" r:id="rId9"/>
    <p:sldId id="264" r:id="rId10"/>
    <p:sldId id="263"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15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7528"/>
    <p:restoredTop sz="94648"/>
  </p:normalViewPr>
  <p:slideViewPr>
    <p:cSldViewPr>
      <p:cViewPr varScale="1">
        <p:scale>
          <a:sx n="117" d="100"/>
          <a:sy n="117" d="100"/>
        </p:scale>
        <p:origin x="126"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9/10/2026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10</a:t>
            </a:fld>
            <a:endParaRPr lang="en-US"/>
          </a:p>
        </p:txBody>
      </p:sp>
    </p:spTree>
    <p:extLst>
      <p:ext uri="{BB962C8B-B14F-4D97-AF65-F5344CB8AC3E}">
        <p14:creationId xmlns:p14="http://schemas.microsoft.com/office/powerpoint/2010/main" val="2926729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2</a:t>
            </a:fld>
            <a:endParaRPr lang="en-US"/>
          </a:p>
        </p:txBody>
      </p:sp>
    </p:spTree>
    <p:extLst>
      <p:ext uri="{BB962C8B-B14F-4D97-AF65-F5344CB8AC3E}">
        <p14:creationId xmlns:p14="http://schemas.microsoft.com/office/powerpoint/2010/main" val="11942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4</a:t>
            </a:fld>
            <a:endParaRPr lang="en-US"/>
          </a:p>
        </p:txBody>
      </p:sp>
    </p:spTree>
    <p:extLst>
      <p:ext uri="{BB962C8B-B14F-4D97-AF65-F5344CB8AC3E}">
        <p14:creationId xmlns:p14="http://schemas.microsoft.com/office/powerpoint/2010/main" val="20352079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5</a:t>
            </a:fld>
            <a:endParaRPr lang="en-US"/>
          </a:p>
        </p:txBody>
      </p:sp>
    </p:spTree>
    <p:extLst>
      <p:ext uri="{BB962C8B-B14F-4D97-AF65-F5344CB8AC3E}">
        <p14:creationId xmlns:p14="http://schemas.microsoft.com/office/powerpoint/2010/main" val="418036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6</a:t>
            </a:fld>
            <a:endParaRPr lang="en-US"/>
          </a:p>
        </p:txBody>
      </p:sp>
    </p:spTree>
    <p:extLst>
      <p:ext uri="{BB962C8B-B14F-4D97-AF65-F5344CB8AC3E}">
        <p14:creationId xmlns:p14="http://schemas.microsoft.com/office/powerpoint/2010/main" val="1889557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7</a:t>
            </a:fld>
            <a:endParaRPr lang="en-US"/>
          </a:p>
        </p:txBody>
      </p:sp>
    </p:spTree>
    <p:extLst>
      <p:ext uri="{BB962C8B-B14F-4D97-AF65-F5344CB8AC3E}">
        <p14:creationId xmlns:p14="http://schemas.microsoft.com/office/powerpoint/2010/main" val="795700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8</a:t>
            </a:fld>
            <a:endParaRPr lang="en-US"/>
          </a:p>
        </p:txBody>
      </p:sp>
    </p:spTree>
    <p:extLst>
      <p:ext uri="{BB962C8B-B14F-4D97-AF65-F5344CB8AC3E}">
        <p14:creationId xmlns:p14="http://schemas.microsoft.com/office/powerpoint/2010/main" val="1000376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9</a:t>
            </a:fld>
            <a:endParaRPr lang="en-US"/>
          </a:p>
        </p:txBody>
      </p:sp>
    </p:spTree>
    <p:extLst>
      <p:ext uri="{BB962C8B-B14F-4D97-AF65-F5344CB8AC3E}">
        <p14:creationId xmlns:p14="http://schemas.microsoft.com/office/powerpoint/2010/main" val="973045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9/10/2026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awards.marketing-interactive.com/pr-awards/entry-submissio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9FA8D16-BEB5-9D45-9D90-A4FB295590E3}"/>
              </a:ext>
            </a:extLst>
          </p:cNvPr>
          <p:cNvSpPr txBox="1"/>
          <p:nvPr/>
        </p:nvSpPr>
        <p:spPr>
          <a:xfrm>
            <a:off x="3088971" y="4155926"/>
            <a:ext cx="2966057" cy="307777"/>
          </a:xfrm>
          <a:prstGeom prst="rect">
            <a:avLst/>
          </a:prstGeom>
          <a:noFill/>
        </p:spPr>
        <p:txBody>
          <a:bodyPr wrap="square" rtlCol="0">
            <a:spAutoFit/>
          </a:bodyPr>
          <a:lstStyle/>
          <a:p>
            <a:pPr algn="ctr"/>
            <a:r>
              <a:rPr lang="en-US" sz="1400" dirty="0">
                <a:solidFill>
                  <a:schemeClr val="bg1"/>
                </a:solidFill>
                <a:latin typeface="Arial" panose="020B0604020202020204" pitchFamily="34" charset="0"/>
                <a:ea typeface="Helvetica Neue" panose="02000503000000020004" pitchFamily="2" charset="0"/>
                <a:cs typeface="Arial" panose="020B0604020202020204" pitchFamily="34" charset="0"/>
              </a:rPr>
              <a:t>CORE SUBMISSION DOCUMENT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2248363-1F93-3441-8DFF-096C598C0D7F}"/>
              </a:ext>
            </a:extLst>
          </p:cNvPr>
          <p:cNvGraphicFramePr>
            <a:graphicFrameLocks noGrp="1"/>
          </p:cNvGraphicFramePr>
          <p:nvPr>
            <p:extLst>
              <p:ext uri="{D42A27DB-BD31-4B8C-83A1-F6EECF244321}">
                <p14:modId xmlns:p14="http://schemas.microsoft.com/office/powerpoint/2010/main" val="4035886525"/>
              </p:ext>
            </p:extLst>
          </p:nvPr>
        </p:nvGraphicFramePr>
        <p:xfrm>
          <a:off x="143508" y="1275606"/>
          <a:ext cx="8856984" cy="3095601"/>
        </p:xfrm>
        <a:graphic>
          <a:graphicData uri="http://schemas.openxmlformats.org/drawingml/2006/table">
            <a:tbl>
              <a:tblPr firstRow="1" bandRow="1">
                <a:tableStyleId>{5C22544A-7EE6-4342-B048-85BDC9FD1C3A}</a:tableStyleId>
              </a:tblPr>
              <a:tblGrid>
                <a:gridCol w="8856984">
                  <a:extLst>
                    <a:ext uri="{9D8B030D-6E8A-4147-A177-3AD203B41FA5}">
                      <a16:colId xmlns:a16="http://schemas.microsoft.com/office/drawing/2014/main" val="20000"/>
                    </a:ext>
                  </a:extLst>
                </a:gridCol>
              </a:tblGrid>
              <a:tr h="3095601">
                <a:tc>
                  <a:txBody>
                    <a:bodyPr/>
                    <a:lstStyle/>
                    <a:p>
                      <a:endParaRPr lang="en-US" sz="1600" b="1" kern="1200" dirty="0">
                        <a:solidFill>
                          <a:schemeClr val="tx1"/>
                        </a:solidFill>
                        <a:latin typeface="Helvetica CE 55 Roman" panose="02000503040000020004" pitchFamily="2" charset="0"/>
                        <a:ea typeface="+mn-ea"/>
                        <a:cs typeface="+mn-cs"/>
                      </a:endParaRPr>
                    </a:p>
                    <a:p>
                      <a:endParaRPr lang="en-US" sz="1600" b="1" kern="1200" dirty="0">
                        <a:solidFill>
                          <a:schemeClr val="tx1"/>
                        </a:solidFill>
                        <a:latin typeface="Helvetica CE 55 Roman" panose="02000503040000020004" pitchFamily="2" charset="0"/>
                        <a:ea typeface="+mn-ea"/>
                        <a:cs typeface="+mn-cs"/>
                      </a:endParaRPr>
                    </a:p>
                    <a:p>
                      <a:endParaRPr lang="en-US" sz="1600" b="1" kern="1200" dirty="0">
                        <a:solidFill>
                          <a:schemeClr val="tx1"/>
                        </a:solidFill>
                        <a:latin typeface="Arial" panose="020B0604020202020204" pitchFamily="34" charset="0"/>
                        <a:ea typeface="+mn-ea"/>
                        <a:cs typeface="Arial" panose="020B0604020202020204" pitchFamily="34" charset="0"/>
                      </a:endParaRPr>
                    </a:p>
                    <a:p>
                      <a:r>
                        <a:rPr lang="en-US" sz="1200" b="1" kern="1200" dirty="0">
                          <a:solidFill>
                            <a:schemeClr val="tx1"/>
                          </a:solidFill>
                          <a:latin typeface="Arial" panose="020B0604020202020204" pitchFamily="34" charset="0"/>
                          <a:ea typeface="+mn-ea"/>
                          <a:cs typeface="Arial" panose="020B0604020202020204" pitchFamily="34" charset="0"/>
                        </a:rPr>
                        <a:t>DECLARATION </a:t>
                      </a:r>
                    </a:p>
                    <a:p>
                      <a:r>
                        <a:rPr lang="en-US" sz="1200" b="1" kern="1200" dirty="0">
                          <a:solidFill>
                            <a:schemeClr val="tx1"/>
                          </a:solidFill>
                          <a:latin typeface="Arial" panose="020B0604020202020204" pitchFamily="34" charset="0"/>
                          <a:ea typeface="+mn-ea"/>
                          <a:cs typeface="Arial" panose="020B0604020202020204" pitchFamily="34" charset="0"/>
                        </a:rPr>
                        <a:t> </a:t>
                      </a:r>
                    </a:p>
                    <a:p>
                      <a:r>
                        <a:rPr lang="en-US" sz="1200" b="1" kern="1200" dirty="0">
                          <a:solidFill>
                            <a:schemeClr val="tx1"/>
                          </a:solidFill>
                          <a:latin typeface="Arial" panose="020B0604020202020204" pitchFamily="34" charset="0"/>
                          <a:ea typeface="+mn-ea"/>
                          <a:cs typeface="Arial" panose="020B0604020202020204" pitchFamily="34" charset="0"/>
                          <a:sym typeface="Wingdings 2"/>
                        </a:rPr>
                        <a:t></a:t>
                      </a:r>
                      <a:r>
                        <a:rPr lang="en-US" sz="1200" b="0" kern="1200" dirty="0">
                          <a:solidFill>
                            <a:schemeClr val="tx1"/>
                          </a:solidFill>
                          <a:latin typeface="Arial" panose="020B0604020202020204" pitchFamily="34" charset="0"/>
                          <a:ea typeface="+mn-ea"/>
                          <a:cs typeface="Arial" panose="020B0604020202020204" pitchFamily="34" charset="0"/>
                        </a:rPr>
                        <a:t> </a:t>
                      </a:r>
                      <a:r>
                        <a:rPr lang="en-US" sz="1200" b="0" i="0" kern="1200" dirty="0">
                          <a:solidFill>
                            <a:schemeClr val="tx1"/>
                          </a:solidFill>
                          <a:latin typeface="Arial" panose="020B0604020202020204" pitchFamily="34" charset="0"/>
                          <a:ea typeface="+mn-ea"/>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solidFill>
                          <a:schemeClr val="tx1"/>
                        </a:solidFill>
                        <a:latin typeface="Arial" panose="020B0604020202020204" pitchFamily="34" charset="0"/>
                        <a:ea typeface="+mn-ea"/>
                        <a:cs typeface="Arial" panose="020B0604020202020204" pitchFamily="34" charset="0"/>
                      </a:endParaRPr>
                    </a:p>
                    <a:p>
                      <a:pPr algn="ctr"/>
                      <a:r>
                        <a:rPr lang="en-AU" sz="1200" b="1" kern="1200" dirty="0">
                          <a:solidFill>
                            <a:schemeClr val="tx1"/>
                          </a:solidFill>
                          <a:latin typeface="Arial" panose="020B0604020202020204" pitchFamily="34" charset="0"/>
                          <a:ea typeface="+mn-ea"/>
                          <a:cs typeface="Arial" panose="020B0604020202020204" pitchFamily="34" charset="0"/>
                        </a:rPr>
                        <a:t>-THE END- </a:t>
                      </a:r>
                      <a:endParaRPr lang="en-US" sz="1200" b="1" kern="1200" dirty="0">
                        <a:solidFill>
                          <a:schemeClr val="tx1"/>
                        </a:solidFill>
                        <a:latin typeface="Arial" panose="020B0604020202020204" pitchFamily="34" charset="0"/>
                        <a:ea typeface="+mn-ea"/>
                        <a:cs typeface="Arial" panose="020B0604020202020204" pitchFamily="34" charset="0"/>
                      </a:endParaRPr>
                    </a:p>
                    <a:p>
                      <a:pPr>
                        <a:buFont typeface="Arial" pitchFamily="34" charset="0"/>
                        <a:buNone/>
                      </a:pPr>
                      <a:endParaRPr lang="en-GB" sz="1500" b="0" i="1" kern="1200" dirty="0">
                        <a:solidFill>
                          <a:schemeClr val="tx1"/>
                        </a:solidFill>
                        <a:latin typeface="Helvetica CE 55 Roman" panose="02000503040000020004" pitchFamily="2" charset="0"/>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65616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5B92DD10-C120-7748-89C9-44290E781C11}"/>
              </a:ext>
            </a:extLst>
          </p:cNvPr>
          <p:cNvGraphicFramePr>
            <a:graphicFrameLocks noGrp="1"/>
          </p:cNvGraphicFramePr>
          <p:nvPr>
            <p:extLst>
              <p:ext uri="{D42A27DB-BD31-4B8C-83A1-F6EECF244321}">
                <p14:modId xmlns:p14="http://schemas.microsoft.com/office/powerpoint/2010/main" val="3915966255"/>
              </p:ext>
            </p:extLst>
          </p:nvPr>
        </p:nvGraphicFramePr>
        <p:xfrm>
          <a:off x="305524" y="1779662"/>
          <a:ext cx="8532949" cy="2769681"/>
        </p:xfrm>
        <a:graphic>
          <a:graphicData uri="http://schemas.openxmlformats.org/drawingml/2006/table">
            <a:tbl>
              <a:tblPr firstRow="1" firstCol="1" lastRow="1" lastCol="1" bandRow="1" bandCol="1">
                <a:tableStyleId>{5C22544A-7EE6-4342-B048-85BDC9FD1C3A}</a:tableStyleId>
              </a:tblPr>
              <a:tblGrid>
                <a:gridCol w="3477716">
                  <a:extLst>
                    <a:ext uri="{9D8B030D-6E8A-4147-A177-3AD203B41FA5}">
                      <a16:colId xmlns:a16="http://schemas.microsoft.com/office/drawing/2014/main" val="20000"/>
                    </a:ext>
                  </a:extLst>
                </a:gridCol>
                <a:gridCol w="5055233">
                  <a:extLst>
                    <a:ext uri="{9D8B030D-6E8A-4147-A177-3AD203B41FA5}">
                      <a16:colId xmlns:a16="http://schemas.microsoft.com/office/drawing/2014/main" val="20001"/>
                    </a:ext>
                  </a:extLst>
                </a:gridCol>
              </a:tblGrid>
              <a:tr h="229444">
                <a:tc>
                  <a:txBody>
                    <a:bodyPr/>
                    <a:lstStyle/>
                    <a:p>
                      <a:pPr marL="0" marR="160020" algn="l">
                        <a:lnSpc>
                          <a:spcPct val="115000"/>
                        </a:lnSpc>
                        <a:spcBef>
                          <a:spcPts val="0"/>
                        </a:spcBef>
                        <a:spcAft>
                          <a:spcPts val="0"/>
                        </a:spcAft>
                      </a:pPr>
                      <a:r>
                        <a:rPr lang="en-US" sz="1050" dirty="0">
                          <a:solidFill>
                            <a:schemeClr val="tx1"/>
                          </a:solidFill>
                          <a:effectLst/>
                          <a:latin typeface="Arial" panose="020B0604020202020204" pitchFamily="34" charset="0"/>
                          <a:cs typeface="Arial" panose="020B0604020202020204" pitchFamily="34" charset="0"/>
                        </a:rPr>
                        <a:t>Category</a:t>
                      </a:r>
                      <a:endParaRPr lang="en-US" sz="1050" dirty="0">
                        <a:solidFill>
                          <a:schemeClr val="tx1"/>
                        </a:solidFill>
                        <a:effectLst/>
                        <a:latin typeface="Arial" panose="020B0604020202020204" pitchFamily="34" charset="0"/>
                        <a:ea typeface="Calibri"/>
                        <a:cs typeface="Arial" panose="020B0604020202020204" pitchFamily="34" charset="0"/>
                      </a:endParaRPr>
                    </a:p>
                  </a:txBody>
                  <a:tcPr marL="68580" marR="68580" marT="61200" marB="61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16135">
                <a:tc>
                  <a:txBody>
                    <a:bodyPr/>
                    <a:lstStyle/>
                    <a:p>
                      <a:r>
                        <a:rPr lang="en-US" sz="1050" dirty="0">
                          <a:solidFill>
                            <a:schemeClr val="tx1"/>
                          </a:solidFill>
                          <a:effectLst/>
                          <a:latin typeface="Arial" panose="020B0604020202020204" pitchFamily="34" charset="0"/>
                          <a:cs typeface="Arial" panose="020B0604020202020204" pitchFamily="34" charset="0"/>
                        </a:rPr>
                        <a:t>Client Organisation</a:t>
                      </a:r>
                      <a:br>
                        <a:rPr lang="en-US" sz="1050" dirty="0">
                          <a:solidFill>
                            <a:schemeClr val="tx1"/>
                          </a:solidFill>
                          <a:effectLst/>
                          <a:latin typeface="Arial" panose="020B0604020202020204" pitchFamily="34" charset="0"/>
                          <a:cs typeface="Arial" panose="020B0604020202020204" pitchFamily="34" charset="0"/>
                        </a:rPr>
                      </a:br>
                      <a:r>
                        <a:rPr lang="en-SG" sz="800" b="0" i="1" kern="1200" dirty="0">
                          <a:solidFill>
                            <a:schemeClr val="tx1"/>
                          </a:solidFill>
                          <a:effectLst/>
                          <a:latin typeface="Arial" panose="020B0604020202020204" pitchFamily="34" charset="0"/>
                          <a:ea typeface="+mn-ea"/>
                          <a:cs typeface="Arial" panose="020B0604020202020204" pitchFamily="34" charset="0"/>
                        </a:rPr>
                        <a:t>Please provide the name you wish to be credited. It will appear on marketing materials and trophies if you win. Minor edits may be made by the organiser</a:t>
                      </a:r>
                      <a:r>
                        <a:rPr lang="en-SG" sz="8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a:t>
                      </a:r>
                      <a:r>
                        <a:rPr lang="en-SG" sz="800" b="0" kern="1200" dirty="0">
                          <a:solidFill>
                            <a:schemeClr val="tx1">
                              <a:lumMod val="50000"/>
                              <a:lumOff val="50000"/>
                            </a:schemeClr>
                          </a:solidFill>
                          <a:effectLst/>
                          <a:latin typeface="Arial" panose="020B0604020202020204" pitchFamily="34" charset="0"/>
                          <a:ea typeface="+mn-ea"/>
                          <a:cs typeface="Arial" panose="020B0604020202020204" pitchFamily="34" charset="0"/>
                        </a:rPr>
                        <a:t> </a:t>
                      </a:r>
                      <a:r>
                        <a:rPr lang="en-SG" sz="7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(E.g. Chevron, Unilever)</a:t>
                      </a:r>
                      <a:r>
                        <a:rPr lang="en-GB" sz="700" b="0" dirty="0">
                          <a:solidFill>
                            <a:schemeClr val="tx1">
                              <a:lumMod val="50000"/>
                              <a:lumOff val="50000"/>
                            </a:schemeClr>
                          </a:solidFill>
                          <a:effectLst/>
                          <a:latin typeface="Arial" panose="020B0604020202020204" pitchFamily="34" charset="0"/>
                          <a:cs typeface="Arial" panose="020B0604020202020204" pitchFamily="34" charset="0"/>
                        </a:rPr>
                        <a:t> </a:t>
                      </a:r>
                      <a:r>
                        <a:rPr lang="en-SG" sz="700" b="0" kern="1200" dirty="0">
                          <a:solidFill>
                            <a:schemeClr val="tx1">
                              <a:lumMod val="50000"/>
                              <a:lumOff val="50000"/>
                            </a:schemeClr>
                          </a:solidFill>
                          <a:effectLst/>
                          <a:latin typeface="Arial" panose="020B0604020202020204" pitchFamily="34" charset="0"/>
                          <a:ea typeface="+mn-ea"/>
                          <a:cs typeface="Arial" panose="020B0604020202020204" pitchFamily="34" charset="0"/>
                        </a:rPr>
                        <a:t> </a:t>
                      </a:r>
                      <a:endParaRPr lang="en-GB" sz="8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7091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dirty="0">
                          <a:solidFill>
                            <a:schemeClr val="tx1"/>
                          </a:solidFill>
                          <a:effectLst/>
                          <a:latin typeface="Arial" panose="020B0604020202020204" pitchFamily="34" charset="0"/>
                          <a:cs typeface="Arial" panose="020B0604020202020204" pitchFamily="34" charset="0"/>
                        </a:rPr>
                        <a:t>Brand </a:t>
                      </a:r>
                      <a:r>
                        <a:rPr lang="en-US" sz="850" b="1" dirty="0">
                          <a:solidFill>
                            <a:schemeClr val="tx1"/>
                          </a:solidFill>
                          <a:effectLst/>
                          <a:latin typeface="Arial" panose="020B0604020202020204" pitchFamily="34" charset="0"/>
                          <a:cs typeface="Arial" panose="020B0604020202020204" pitchFamily="34" charset="0"/>
                        </a:rPr>
                        <a:t>(</a:t>
                      </a:r>
                      <a:r>
                        <a:rPr lang="en-US" sz="850" b="1" i="1" dirty="0">
                          <a:solidFill>
                            <a:schemeClr val="tx1"/>
                          </a:solidFill>
                          <a:effectLst/>
                          <a:latin typeface="Arial" panose="020B0604020202020204" pitchFamily="34" charset="0"/>
                          <a:cs typeface="Arial" panose="020B0604020202020204" pitchFamily="34" charset="0"/>
                        </a:rPr>
                        <a:t>Only applicable if brand name and client organisation is different)*</a:t>
                      </a:r>
                      <a:br>
                        <a:rPr lang="en-US" sz="800" b="0" i="1" dirty="0">
                          <a:solidFill>
                            <a:schemeClr val="tx1"/>
                          </a:solidFill>
                          <a:effectLst/>
                          <a:latin typeface="Arial" panose="020B0604020202020204" pitchFamily="34" charset="0"/>
                          <a:cs typeface="Arial" panose="020B0604020202020204" pitchFamily="34" charset="0"/>
                        </a:rPr>
                      </a:br>
                      <a:r>
                        <a:rPr lang="en-SG" sz="800" b="0" i="1" kern="1200" dirty="0">
                          <a:solidFill>
                            <a:schemeClr val="tx1"/>
                          </a:solidFill>
                          <a:effectLst/>
                          <a:latin typeface="Arial" panose="020B0604020202020204" pitchFamily="34" charset="0"/>
                          <a:ea typeface="+mn-ea"/>
                          <a:cs typeface="Arial" panose="020B0604020202020204" pitchFamily="34" charset="0"/>
                        </a:rPr>
                        <a:t>Please provide the name you wish to be credited. It will appear on marketing materials and trophies if you win. Minor edits may be made by the organiser. </a:t>
                      </a:r>
                      <a:r>
                        <a:rPr lang="en-SG" sz="7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(E.g. Caltex, Dove)</a:t>
                      </a:r>
                      <a:endParaRPr lang="en-GB" sz="700" b="0" kern="1200" dirty="0">
                        <a:solidFill>
                          <a:schemeClr val="tx1">
                            <a:lumMod val="50000"/>
                            <a:lumOff val="50000"/>
                          </a:schemeClr>
                        </a:solidFill>
                        <a:effectLst/>
                        <a:latin typeface="Arial" panose="020B0604020202020204" pitchFamily="34" charset="0"/>
                        <a:ea typeface="+mn-ea"/>
                        <a:cs typeface="Arial" panose="020B0604020202020204" pitchFamily="34" charset="0"/>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595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solidFill>
                            <a:schemeClr val="tx1"/>
                          </a:solidFill>
                          <a:effectLst/>
                          <a:latin typeface="Arial" panose="020B0604020202020204" pitchFamily="34" charset="0"/>
                          <a:cs typeface="Arial" panose="020B0604020202020204" pitchFamily="34" charset="0"/>
                        </a:rPr>
                        <a:t>Campaign/ Programme </a:t>
                      </a:r>
                      <a:r>
                        <a:rPr lang="en-US" sz="850" i="1" dirty="0">
                          <a:solidFill>
                            <a:schemeClr val="tx1"/>
                          </a:solidFill>
                          <a:effectLst/>
                          <a:latin typeface="Arial" panose="020B0604020202020204" pitchFamily="34" charset="0"/>
                          <a:cs typeface="Arial" panose="020B0604020202020204" pitchFamily="34" charset="0"/>
                        </a:rPr>
                        <a:t>(Max word Count: 12)*</a:t>
                      </a:r>
                      <a:br>
                        <a:rPr lang="en-US" sz="1050" dirty="0">
                          <a:solidFill>
                            <a:schemeClr val="tx1"/>
                          </a:solidFill>
                          <a:effectLst/>
                          <a:latin typeface="Arial" panose="020B0604020202020204" pitchFamily="34" charset="0"/>
                          <a:cs typeface="Arial" panose="020B0604020202020204" pitchFamily="34" charset="0"/>
                        </a:rPr>
                      </a:br>
                      <a:r>
                        <a:rPr lang="en-SG" sz="800" b="0" i="1" kern="1200" dirty="0">
                          <a:solidFill>
                            <a:schemeClr val="tx1"/>
                          </a:solidFill>
                          <a:effectLst/>
                          <a:latin typeface="Arial" panose="020B0604020202020204" pitchFamily="34" charset="0"/>
                          <a:ea typeface="+mn-ea"/>
                          <a:cs typeface="Arial" panose="020B0604020202020204" pitchFamily="34" charset="0"/>
                        </a:rPr>
                        <a:t>Please provide the campaign name you wish to be credited. It will appear on marketing materials and trophies if you win. The organiser reserves the right to shorten the campaign name should it exceed 12 words.</a:t>
                      </a:r>
                      <a:r>
                        <a:rPr lang="en-SG" sz="800" b="0" kern="1200" dirty="0">
                          <a:solidFill>
                            <a:schemeClr val="tx1"/>
                          </a:solidFill>
                          <a:effectLst/>
                          <a:latin typeface="Arial" panose="020B0604020202020204" pitchFamily="34" charset="0"/>
                          <a:ea typeface="+mn-ea"/>
                          <a:cs typeface="Arial" panose="020B0604020202020204" pitchFamily="34" charset="0"/>
                        </a:rPr>
                        <a:t> </a:t>
                      </a:r>
                      <a:endParaRPr lang="en-GB" sz="8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2502310"/>
                  </a:ext>
                </a:extLst>
              </a:tr>
              <a:tr h="442483">
                <a:tc>
                  <a:txBody>
                    <a:bodyPr/>
                    <a:lstStyle/>
                    <a:p>
                      <a:r>
                        <a:rPr lang="en-US" sz="1050" dirty="0">
                          <a:solidFill>
                            <a:schemeClr val="tx1"/>
                          </a:solidFill>
                          <a:effectLst/>
                          <a:latin typeface="Arial" panose="020B0604020202020204" pitchFamily="34" charset="0"/>
                          <a:cs typeface="Arial" panose="020B0604020202020204" pitchFamily="34" charset="0"/>
                        </a:rPr>
                        <a:t>Agency</a:t>
                      </a:r>
                      <a:r>
                        <a:rPr lang="en-US" sz="1050" baseline="0" dirty="0">
                          <a:solidFill>
                            <a:schemeClr val="tx1"/>
                          </a:solidFill>
                          <a:effectLst/>
                          <a:latin typeface="Arial" panose="020B0604020202020204" pitchFamily="34" charset="0"/>
                          <a:cs typeface="Arial" panose="020B0604020202020204" pitchFamily="34" charset="0"/>
                        </a:rPr>
                        <a:t> </a:t>
                      </a:r>
                      <a:r>
                        <a:rPr lang="en-US" sz="800" b="1" i="1" dirty="0">
                          <a:solidFill>
                            <a:schemeClr val="tx1"/>
                          </a:solidFill>
                          <a:effectLst/>
                          <a:latin typeface="Arial" panose="020B0604020202020204" pitchFamily="34" charset="0"/>
                          <a:cs typeface="Arial" panose="020B0604020202020204" pitchFamily="34" charset="0"/>
                        </a:rPr>
                        <a:t>(if applicable)* </a:t>
                      </a:r>
                      <a:br>
                        <a:rPr lang="en-US" sz="800" b="0" i="1" dirty="0">
                          <a:solidFill>
                            <a:schemeClr val="tx1"/>
                          </a:solidFill>
                          <a:effectLst/>
                          <a:latin typeface="Arial" panose="020B0604020202020204" pitchFamily="34" charset="0"/>
                          <a:cs typeface="Arial" panose="020B0604020202020204" pitchFamily="34" charset="0"/>
                        </a:rPr>
                      </a:br>
                      <a:r>
                        <a:rPr lang="en-US" sz="800" b="0" i="1" dirty="0">
                          <a:solidFill>
                            <a:schemeClr val="tx1"/>
                          </a:solidFill>
                          <a:latin typeface="Arial" panose="020B0604020202020204" pitchFamily="34" charset="0"/>
                          <a:cs typeface="Arial" panose="020B0604020202020204" pitchFamily="34" charset="0"/>
                        </a:rPr>
                        <a:t>in collaboration/partnership with other agencies, please indicate the lead agency </a:t>
                      </a:r>
                      <a:r>
                        <a:rPr lang="en-US" sz="700" b="0" i="1" dirty="0">
                          <a:solidFill>
                            <a:schemeClr val="tx1">
                              <a:lumMod val="50000"/>
                              <a:lumOff val="50000"/>
                            </a:schemeClr>
                          </a:solidFill>
                          <a:latin typeface="Arial" panose="020B0604020202020204" pitchFamily="34" charset="0"/>
                          <a:cs typeface="Arial" panose="020B0604020202020204" pitchFamily="34" charset="0"/>
                        </a:rPr>
                        <a:t>(E.g. </a:t>
                      </a:r>
                      <a:r>
                        <a:rPr lang="en-SG" sz="7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Elliot &amp; Co.(lead agency) , Grow Public Relations, Asia PR </a:t>
                      </a:r>
                      <a:r>
                        <a:rPr lang="en-SG" sz="700" b="0" i="1" kern="1200" dirty="0" err="1">
                          <a:solidFill>
                            <a:schemeClr val="tx1">
                              <a:lumMod val="50000"/>
                              <a:lumOff val="50000"/>
                            </a:schemeClr>
                          </a:solidFill>
                          <a:effectLst/>
                          <a:latin typeface="Arial" panose="020B0604020202020204" pitchFamily="34" charset="0"/>
                          <a:ea typeface="+mn-ea"/>
                          <a:cs typeface="Arial" panose="020B0604020202020204" pitchFamily="34" charset="0"/>
                        </a:rPr>
                        <a:t>Werkz</a:t>
                      </a:r>
                      <a:r>
                        <a:rPr lang="en-SG" sz="7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a:t>
                      </a:r>
                      <a:endParaRPr lang="en-GB" sz="800" b="0" kern="1200" dirty="0">
                        <a:solidFill>
                          <a:schemeClr val="tx1">
                            <a:lumMod val="50000"/>
                            <a:lumOff val="50000"/>
                          </a:schemeClr>
                        </a:solidFill>
                        <a:effectLst/>
                        <a:latin typeface="Arial" panose="020B0604020202020204" pitchFamily="34" charset="0"/>
                        <a:ea typeface="+mn-ea"/>
                        <a:cs typeface="Arial" panose="020B0604020202020204" pitchFamily="34" charset="0"/>
                      </a:endParaRPr>
                    </a:p>
                  </a:txBody>
                  <a:tcPr marL="6858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effectLst/>
                        <a:latin typeface="Helvetica CE 45 Light" pitchFamily="82" charset="0"/>
                        <a:ea typeface="Calibri"/>
                        <a:cs typeface="Times New Roman"/>
                      </a:endParaRPr>
                    </a:p>
                  </a:txBody>
                  <a:tcPr marL="6858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2" name="TextBox 1">
            <a:extLst>
              <a:ext uri="{FF2B5EF4-FFF2-40B4-BE49-F238E27FC236}">
                <a16:creationId xmlns:a16="http://schemas.microsoft.com/office/drawing/2014/main" id="{0F1D35C0-FD6C-41A8-EF07-EAD6DC95FDC2}"/>
              </a:ext>
            </a:extLst>
          </p:cNvPr>
          <p:cNvSpPr txBox="1"/>
          <p:nvPr/>
        </p:nvSpPr>
        <p:spPr>
          <a:xfrm>
            <a:off x="1491672" y="1131590"/>
            <a:ext cx="6160655" cy="507831"/>
          </a:xfrm>
          <a:prstGeom prst="rect">
            <a:avLst/>
          </a:prstGeom>
          <a:noFill/>
        </p:spPr>
        <p:txBody>
          <a:bodyPr wrap="square">
            <a:spAutoFit/>
          </a:bodyPr>
          <a:lstStyle/>
          <a:p>
            <a:pPr algn="ctr"/>
            <a:r>
              <a:rPr lang="en-US" sz="1600" b="1">
                <a:effectLst/>
                <a:latin typeface="Arial" panose="020B0604020202020204" pitchFamily="34" charset="0"/>
                <a:ea typeface="Calibri" panose="020F0502020204030204" pitchFamily="34" charset="0"/>
                <a:cs typeface="Arial" panose="020B0604020202020204" pitchFamily="34" charset="0"/>
              </a:rPr>
              <a:t>PR Awards 2027: </a:t>
            </a:r>
            <a:r>
              <a:rPr lang="en-US" sz="1600" b="1" dirty="0">
                <a:effectLst/>
                <a:latin typeface="Arial" panose="020B0604020202020204" pitchFamily="34" charset="0"/>
                <a:ea typeface="Calibri" panose="020F0502020204030204" pitchFamily="34" charset="0"/>
                <a:cs typeface="Arial" panose="020B0604020202020204" pitchFamily="34" charset="0"/>
              </a:rPr>
              <a:t>Core Submission Document</a:t>
            </a:r>
          </a:p>
          <a:p>
            <a:pPr algn="ctr"/>
            <a:r>
              <a:rPr lang="en-US" sz="1100" b="1" dirty="0">
                <a:effectLst/>
                <a:latin typeface="Arial" panose="020B0604020202020204" pitchFamily="34" charset="0"/>
                <a:ea typeface="Calibri" panose="020F0502020204030204" pitchFamily="34" charset="0"/>
                <a:cs typeface="Arial" panose="020B0604020202020204" pitchFamily="34" charset="0"/>
              </a:rPr>
              <a:t>Only Applicable for Categories (1 – 40)</a:t>
            </a:r>
            <a:endParaRPr lang="en-SG" sz="11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63040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AF8484F-ABC8-8943-9729-DEEA2B8633DF}"/>
              </a:ext>
            </a:extLst>
          </p:cNvPr>
          <p:cNvSpPr/>
          <p:nvPr/>
        </p:nvSpPr>
        <p:spPr>
          <a:xfrm>
            <a:off x="107504" y="1203598"/>
            <a:ext cx="8856984" cy="3016210"/>
          </a:xfrm>
          <a:prstGeom prst="rect">
            <a:avLst/>
          </a:prstGeom>
        </p:spPr>
        <p:txBody>
          <a:bodyPr wrap="square">
            <a:spAutoFit/>
          </a:bodyPr>
          <a:lstStyle/>
          <a:p>
            <a:r>
              <a:rPr lang="en-US" sz="1000" b="1" u="sng" dirty="0">
                <a:latin typeface="Arial" panose="020B0604020202020204" pitchFamily="34" charset="0"/>
                <a:cs typeface="Arial" panose="020B0604020202020204" pitchFamily="34" charset="0"/>
              </a:rPr>
              <a:t>Guidelines</a:t>
            </a:r>
            <a:br>
              <a:rPr lang="en-US" sz="1000" b="1" u="sng" dirty="0">
                <a:latin typeface="Arial" panose="020B0604020202020204" pitchFamily="34" charset="0"/>
                <a:cs typeface="Arial" panose="020B0604020202020204" pitchFamily="34" charset="0"/>
              </a:rPr>
            </a:b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Please refer to the </a:t>
            </a:r>
            <a:r>
              <a:rPr lang="en-US" sz="1000" b="1" dirty="0">
                <a:latin typeface="Arial" panose="020B0604020202020204" pitchFamily="34" charset="0"/>
                <a:cs typeface="Arial" panose="020B0604020202020204" pitchFamily="34" charset="0"/>
              </a:rPr>
              <a:t>PR Awards</a:t>
            </a:r>
            <a:r>
              <a:rPr lang="en-US" sz="1000" dirty="0">
                <a:latin typeface="Arial" panose="020B0604020202020204" pitchFamily="34" charset="0"/>
                <a:cs typeface="Arial" panose="020B0604020202020204" pitchFamily="34" charset="0"/>
              </a:rPr>
              <a:t> </a:t>
            </a:r>
            <a:r>
              <a:rPr lang="en-US" sz="1000" b="1" dirty="0">
                <a:latin typeface="Arial" panose="020B0604020202020204" pitchFamily="34" charset="0"/>
                <a:cs typeface="Arial" panose="020B0604020202020204" pitchFamily="34" charset="0"/>
              </a:rPr>
              <a:t>2027</a:t>
            </a:r>
            <a:r>
              <a:rPr lang="en-US" sz="1000" dirty="0">
                <a:latin typeface="Arial" panose="020B0604020202020204" pitchFamily="34" charset="0"/>
                <a:cs typeface="Arial" panose="020B0604020202020204" pitchFamily="34" charset="0"/>
              </a:rPr>
              <a:t> Entry Guidelines for specific information, category descriptions and entry criteria details.</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Images &amp; Supporting Documents</a:t>
            </a: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Please insert your supporting documents within this Core Submission and also upload them (in high-resolution) separately on the online submission page. Should your entry be shortlisted, these images and any non-confidential supporting documents may be used for publication. </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In your online submission, you must include a high-resolution company logo and campaign / programme image that can be used on all marketing material.</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Videos</a:t>
            </a: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a:t>
            </a:r>
            <a:br>
              <a:rPr lang="en-US" sz="1000" dirty="0">
                <a:latin typeface="Arial" panose="020B0604020202020204" pitchFamily="34" charset="0"/>
                <a:cs typeface="Arial" panose="020B0604020202020204" pitchFamily="34" charset="0"/>
              </a:rPr>
            </a:br>
            <a:br>
              <a:rPr lang="en-US" sz="1000" dirty="0">
                <a:latin typeface="Arial" panose="020B0604020202020204" pitchFamily="34" charset="0"/>
                <a:cs typeface="Arial" panose="020B0604020202020204" pitchFamily="34" charset="0"/>
              </a:rPr>
            </a:br>
            <a:r>
              <a:rPr lang="en-US" sz="1000" b="1" dirty="0">
                <a:effectLst/>
                <a:latin typeface="Arial" panose="020B0604020202020204" pitchFamily="34" charset="0"/>
                <a:ea typeface="Calibri" panose="020F0502020204030204" pitchFamily="34" charset="0"/>
                <a:cs typeface="Arial" panose="020B0604020202020204" pitchFamily="34" charset="0"/>
              </a:rPr>
              <a:t>Attention</a:t>
            </a:r>
            <a:br>
              <a:rPr lang="en-US" sz="1000" b="1" u="sng" dirty="0">
                <a:effectLst/>
                <a:latin typeface="Arial" panose="020B0604020202020204" pitchFamily="34" charset="0"/>
                <a:ea typeface="Calibri" panose="020F0502020204030204" pitchFamily="34" charset="0"/>
                <a:cs typeface="Arial" panose="020B0604020202020204" pitchFamily="34" charset="0"/>
              </a:rPr>
            </a:br>
            <a:r>
              <a:rPr lang="en-US" sz="1000" dirty="0">
                <a:effectLst/>
                <a:latin typeface="Arial" panose="020B0604020202020204" pitchFamily="34" charset="0"/>
                <a:ea typeface="Calibri" panose="020F0502020204030204" pitchFamily="34" charset="0"/>
                <a:cs typeface="Arial" panose="020B0604020202020204" pitchFamily="34" charset="0"/>
              </a:rPr>
              <a:t>Any specific information or content intended for judging purposes only must be clearly indicated in </a:t>
            </a:r>
            <a:r>
              <a:rPr lang="en-US" sz="1000" dirty="0">
                <a:solidFill>
                  <a:srgbClr val="FF0000"/>
                </a:solidFill>
                <a:effectLst/>
                <a:latin typeface="Arial" panose="020B0604020202020204" pitchFamily="34" charset="0"/>
                <a:ea typeface="Calibri" panose="020F0502020204030204" pitchFamily="34" charset="0"/>
                <a:cs typeface="Arial" panose="020B0604020202020204" pitchFamily="34" charset="0"/>
              </a:rPr>
              <a:t>red text </a:t>
            </a:r>
            <a:r>
              <a:rPr lang="en-US" sz="1000" dirty="0">
                <a:effectLst/>
                <a:latin typeface="Arial" panose="020B0604020202020204" pitchFamily="34" charset="0"/>
                <a:ea typeface="Calibri" panose="020F0502020204030204" pitchFamily="34" charset="0"/>
                <a:cs typeface="Arial" panose="020B0604020202020204" pitchFamily="34" charset="0"/>
              </a:rPr>
              <a:t>or </a:t>
            </a:r>
            <a:r>
              <a:rPr lang="en-US" sz="1000" dirty="0">
                <a:solidFill>
                  <a:srgbClr val="FFFFFF"/>
                </a:solidFill>
                <a:effectLst/>
                <a:highlight>
                  <a:srgbClr val="FF0000"/>
                </a:highlight>
                <a:latin typeface="Arial" panose="020B0604020202020204" pitchFamily="34" charset="0"/>
                <a:ea typeface="Calibri" panose="020F0502020204030204" pitchFamily="34" charset="0"/>
                <a:cs typeface="Arial" panose="020B0604020202020204" pitchFamily="34" charset="0"/>
              </a:rPr>
              <a:t>highlighted in red</a:t>
            </a:r>
            <a:r>
              <a:rPr lang="en-US" sz="1000" dirty="0">
                <a:solidFill>
                  <a:srgbClr val="FFFFFF"/>
                </a:solidFill>
                <a:effectLst/>
                <a:latin typeface="Arial" panose="020B0604020202020204" pitchFamily="34" charset="0"/>
                <a:ea typeface="Calibri" panose="020F0502020204030204" pitchFamily="34" charset="0"/>
                <a:cs typeface="Arial" panose="020B0604020202020204" pitchFamily="34" charset="0"/>
              </a:rPr>
              <a:t> </a:t>
            </a:r>
            <a:r>
              <a:rPr lang="en-US" sz="1000" dirty="0">
                <a:effectLst/>
                <a:latin typeface="Arial" panose="020B0604020202020204" pitchFamily="34" charset="0"/>
                <a:ea typeface="Calibri" panose="020F0502020204030204" pitchFamily="34" charset="0"/>
                <a:cs typeface="Arial" panose="020B0604020202020204" pitchFamily="34" charset="0"/>
              </a:rPr>
              <a:t>and will not be disseminated beyond the judging panel in any way. Once you are ready to submit, please save this file into a .pdf version before uploading it at: </a:t>
            </a:r>
            <a:r>
              <a:rPr lang="en-US" sz="1000" dirty="0">
                <a:effectLst/>
                <a:highlight>
                  <a:srgbClr val="FFFF00"/>
                </a:highlight>
                <a:latin typeface="Arial" panose="020B0604020202020204" pitchFamily="34" charset="0"/>
                <a:ea typeface="Calibri" panose="020F0502020204030204" pitchFamily="34" charset="0"/>
                <a:cs typeface="Arial" panose="020B0604020202020204" pitchFamily="34" charset="0"/>
                <a:hlinkClick r:id="rId3"/>
              </a:rPr>
              <a:t>https://awards.marketing-interactive.com/pr-awards/entry-submission/</a:t>
            </a:r>
            <a:endParaRPr lang="en-US" sz="1000" dirty="0">
              <a:effectLst/>
              <a:highlight>
                <a:srgbClr val="FFFF00"/>
              </a:highlight>
              <a:latin typeface="Arial" panose="020B0604020202020204" pitchFamily="34" charset="0"/>
              <a:ea typeface="Calibri" panose="020F0502020204030204" pitchFamily="34" charset="0"/>
              <a:cs typeface="Arial" panose="020B0604020202020204" pitchFamily="34" charset="0"/>
            </a:endParaRPr>
          </a:p>
        </p:txBody>
      </p:sp>
      <p:sp>
        <p:nvSpPr>
          <p:cNvPr id="8" name="Rectangle 10">
            <a:extLst>
              <a:ext uri="{FF2B5EF4-FFF2-40B4-BE49-F238E27FC236}">
                <a16:creationId xmlns:a16="http://schemas.microsoft.com/office/drawing/2014/main" id="{0C59A56F-3702-584B-A638-95D0B7516C29}"/>
              </a:ext>
            </a:extLst>
          </p:cNvPr>
          <p:cNvSpPr>
            <a:spLocks noChangeArrowheads="1"/>
          </p:cNvSpPr>
          <p:nvPr/>
        </p:nvSpPr>
        <p:spPr bwMode="auto">
          <a:xfrm>
            <a:off x="107504" y="4423853"/>
            <a:ext cx="9296400" cy="221471"/>
          </a:xfrm>
          <a:prstGeom prst="rect">
            <a:avLst/>
          </a:prstGeom>
          <a:noFill/>
          <a:ln w="9525">
            <a:noFill/>
            <a:miter lim="800000"/>
            <a:headEnd/>
            <a:tailEnd/>
          </a:ln>
        </p:spPr>
        <p:txBody>
          <a:bodyPr wrap="square">
            <a:spAutoFit/>
          </a:bodyPr>
          <a:lstStyle/>
          <a:p>
            <a:pPr>
              <a:lnSpc>
                <a:spcPts val="1100"/>
              </a:lnSpc>
            </a:pPr>
            <a:r>
              <a:rPr lang="en-US" altLang="zh-TW" sz="800" dirty="0">
                <a:latin typeface="Arial" panose="020B0604020202020204" pitchFamily="34" charset="0"/>
                <a:cs typeface="Arial" panose="020B0604020202020204" pitchFamily="34" charset="0"/>
              </a:rPr>
              <a:t>NOTE: </a:t>
            </a:r>
            <a:r>
              <a:rPr lang="en-US" altLang="zh-TW" sz="800" i="1" dirty="0">
                <a:latin typeface="Arial" panose="020B0604020202020204" pitchFamily="34" charset="0"/>
                <a:cs typeface="Arial" panose="020B0604020202020204" pitchFamily="34" charset="0"/>
              </a:rPr>
              <a:t>*</a:t>
            </a:r>
            <a:r>
              <a:rPr lang="en-AU" sz="800" i="1" dirty="0">
                <a:latin typeface="Arial" panose="020B0604020202020204" pitchFamily="34" charset="0"/>
                <a:cs typeface="Arial" panose="020B0604020202020204" pitchFamily="34" charset="0"/>
              </a:rPr>
              <a:t>Please take note that we will omit Inc, Corporation, </a:t>
            </a:r>
            <a:r>
              <a:rPr lang="en-AU" sz="800" i="1" dirty="0" err="1">
                <a:latin typeface="Arial" panose="020B0604020202020204" pitchFamily="34" charset="0"/>
                <a:cs typeface="Arial" panose="020B0604020202020204" pitchFamily="34" charset="0"/>
              </a:rPr>
              <a:t>Pte.</a:t>
            </a:r>
            <a:r>
              <a:rPr lang="en-AU" sz="800" i="1" dirty="0">
                <a:latin typeface="Arial" panose="020B0604020202020204" pitchFamily="34" charset="0"/>
                <a:cs typeface="Arial" panose="020B0604020202020204" pitchFamily="34" charset="0"/>
              </a:rPr>
              <a:t> Ltd, PT, </a:t>
            </a:r>
            <a:r>
              <a:rPr lang="en-AU" sz="800" i="1" dirty="0" err="1">
                <a:latin typeface="Arial" panose="020B0604020202020204" pitchFamily="34" charset="0"/>
                <a:cs typeface="Arial" panose="020B0604020202020204" pitchFamily="34" charset="0"/>
              </a:rPr>
              <a:t>Berhad</a:t>
            </a:r>
            <a:r>
              <a:rPr lang="en-AU" sz="800" i="1" dirty="0">
                <a:latin typeface="Arial" panose="020B0604020202020204" pitchFamily="34" charset="0"/>
                <a:cs typeface="Arial" panose="020B0604020202020204" pitchFamily="34" charset="0"/>
              </a:rPr>
              <a:t>, </a:t>
            </a:r>
            <a:r>
              <a:rPr lang="en-AU" sz="800" i="1" dirty="0" err="1">
                <a:latin typeface="Arial" panose="020B0604020202020204" pitchFamily="34" charset="0"/>
                <a:cs typeface="Arial" panose="020B0604020202020204" pitchFamily="34" charset="0"/>
              </a:rPr>
              <a:t>Sdn</a:t>
            </a:r>
            <a:r>
              <a:rPr lang="en-AU" sz="800" i="1" dirty="0">
                <a:latin typeface="Arial" panose="020B0604020202020204" pitchFamily="34" charset="0"/>
                <a:cs typeface="Arial" panose="020B0604020202020204" pitchFamily="34" charset="0"/>
              </a:rPr>
              <a:t>. </a:t>
            </a:r>
            <a:r>
              <a:rPr lang="en-AU" sz="800" i="1" dirty="0" err="1">
                <a:latin typeface="Arial" panose="020B0604020202020204" pitchFamily="34" charset="0"/>
                <a:cs typeface="Arial" panose="020B0604020202020204" pitchFamily="34" charset="0"/>
              </a:rPr>
              <a:t>Bhd</a:t>
            </a:r>
            <a:r>
              <a:rPr lang="en-AU" sz="800" i="1" dirty="0">
                <a:latin typeface="Arial" panose="020B0604020202020204" pitchFamily="34" charset="0"/>
                <a:cs typeface="Arial" panose="020B0604020202020204" pitchFamily="34" charset="0"/>
              </a:rPr>
              <a:t> and </a:t>
            </a:r>
            <a:r>
              <a:rPr lang="en-AU" sz="800" i="1" dirty="0" err="1">
                <a:latin typeface="Arial" panose="020B0604020202020204" pitchFamily="34" charset="0"/>
                <a:cs typeface="Arial" panose="020B0604020202020204" pitchFamily="34" charset="0"/>
              </a:rPr>
              <a:t>etc</a:t>
            </a:r>
            <a:r>
              <a:rPr lang="en-AU" sz="800" i="1" dirty="0">
                <a:latin typeface="Arial" panose="020B0604020202020204" pitchFamily="34" charset="0"/>
                <a:cs typeface="Arial" panose="020B0604020202020204" pitchFamily="34" charset="0"/>
              </a:rPr>
              <a:t> in order to follow our editorial design guidelines in all marketing collaterals including trophy.</a:t>
            </a:r>
            <a:endParaRPr lang="en-US" sz="8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0593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AF8484F-ABC8-8943-9729-DEEA2B8633DF}"/>
              </a:ext>
            </a:extLst>
          </p:cNvPr>
          <p:cNvSpPr/>
          <p:nvPr/>
        </p:nvSpPr>
        <p:spPr>
          <a:xfrm>
            <a:off x="86881" y="1249770"/>
            <a:ext cx="8833420" cy="230832"/>
          </a:xfrm>
          <a:prstGeom prst="rect">
            <a:avLst/>
          </a:prstGeom>
        </p:spPr>
        <p:txBody>
          <a:bodyPr wrap="square">
            <a:spAutoFit/>
          </a:bodyPr>
          <a:lstStyle/>
          <a:p>
            <a:r>
              <a:rPr lang="en-US" sz="900" b="1" dirty="0">
                <a:latin typeface="Arial" panose="020B0604020202020204" pitchFamily="34" charset="0"/>
                <a:cs typeface="Arial" panose="020B0604020202020204" pitchFamily="34" charset="0"/>
              </a:rPr>
              <a:t>This form is specifically for the following categories. For all other categories use the form for Talent categories. </a:t>
            </a:r>
            <a:endParaRPr lang="en-US" sz="9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FF918279-EFC6-CCA4-263D-6A151C046D42}"/>
              </a:ext>
            </a:extLst>
          </p:cNvPr>
          <p:cNvSpPr txBox="1"/>
          <p:nvPr/>
        </p:nvSpPr>
        <p:spPr>
          <a:xfrm>
            <a:off x="223699" y="1480602"/>
            <a:ext cx="8763000" cy="3693319"/>
          </a:xfrm>
          <a:prstGeom prst="rect">
            <a:avLst/>
          </a:prstGeom>
          <a:noFill/>
        </p:spPr>
        <p:txBody>
          <a:bodyPr wrap="square" numCol="2" spcCol="914400" rtlCol="0">
            <a:spAutoFit/>
          </a:bodyPr>
          <a:lstStyle/>
          <a:p>
            <a:pPr marL="228600" lvl="0" indent="-228600">
              <a:buFont typeface="+mj-lt"/>
              <a:buAutoNum type="arabicPeriod"/>
            </a:pPr>
            <a:r>
              <a:rPr lang="en-US" sz="900" dirty="0">
                <a:latin typeface="Helvetica CE 45 Light" pitchFamily="82" charset="0"/>
                <a:cs typeface="Arial" panose="020B0604020202020204" pitchFamily="34" charset="0"/>
              </a:rPr>
              <a:t>Best Anniversary Campaign</a:t>
            </a:r>
          </a:p>
          <a:p>
            <a:pPr marL="228600" lvl="0" indent="-228600">
              <a:buFont typeface="+mj-lt"/>
              <a:buAutoNum type="arabicPeriod"/>
            </a:pPr>
            <a:r>
              <a:rPr lang="en-GB" sz="900" dirty="0">
                <a:latin typeface="Helvetica CE 45 Light" pitchFamily="82" charset="0"/>
                <a:cs typeface="Arial" panose="020B0604020202020204" pitchFamily="34" charset="0"/>
              </a:rPr>
              <a:t>Best Corporate Affairs Strategy</a:t>
            </a:r>
          </a:p>
          <a:p>
            <a:pPr marL="228600" lvl="0" indent="-228600">
              <a:buFont typeface="+mj-lt"/>
              <a:buAutoNum type="arabicPeriod"/>
            </a:pPr>
            <a:r>
              <a:rPr lang="en-US" sz="900" dirty="0">
                <a:latin typeface="Helvetica CE 45 Light" pitchFamily="82" charset="0"/>
                <a:cs typeface="Arial" panose="020B0604020202020204" pitchFamily="34" charset="0"/>
              </a:rPr>
              <a:t>Best CSR Communications</a:t>
            </a:r>
          </a:p>
          <a:p>
            <a:pPr marL="228600" lvl="0" indent="-228600">
              <a:buFont typeface="+mj-lt"/>
              <a:buAutoNum type="arabicPeriod"/>
            </a:pPr>
            <a:r>
              <a:rPr lang="en-US" sz="900" dirty="0">
                <a:latin typeface="Helvetica CE 45 Light" pitchFamily="82" charset="0"/>
                <a:cs typeface="Arial" panose="020B0604020202020204" pitchFamily="34" charset="0"/>
              </a:rPr>
              <a:t>Best Employee Engagement / Internal Communications</a:t>
            </a:r>
          </a:p>
          <a:p>
            <a:pPr marL="228600" lvl="0" indent="-228600">
              <a:buFont typeface="+mj-lt"/>
              <a:buAutoNum type="arabicPeriod"/>
            </a:pPr>
            <a:r>
              <a:rPr lang="en-US" sz="900" dirty="0">
                <a:latin typeface="Helvetica CE 45 Light" pitchFamily="82" charset="0"/>
                <a:cs typeface="Arial" panose="020B0604020202020204" pitchFamily="34" charset="0"/>
              </a:rPr>
              <a:t>Best Engagement for a Targeted Community</a:t>
            </a:r>
          </a:p>
          <a:p>
            <a:pPr marL="228600" lvl="0" indent="-228600">
              <a:buFont typeface="+mj-lt"/>
              <a:buAutoNum type="arabicPeriod"/>
            </a:pPr>
            <a:r>
              <a:rPr lang="en-US" sz="900" dirty="0">
                <a:latin typeface="Helvetica CE 45 Light" pitchFamily="82" charset="0"/>
                <a:cs typeface="Arial" panose="020B0604020202020204" pitchFamily="34" charset="0"/>
              </a:rPr>
              <a:t>Best Event-Led PR Campaign</a:t>
            </a:r>
          </a:p>
          <a:p>
            <a:pPr marL="228600" lvl="0" indent="-228600">
              <a:buFont typeface="+mj-lt"/>
              <a:buAutoNum type="arabicPeriod"/>
            </a:pPr>
            <a:r>
              <a:rPr lang="en-GB" sz="900" dirty="0">
                <a:latin typeface="Helvetica CE 45 Light" pitchFamily="82" charset="0"/>
                <a:cs typeface="Arial" panose="020B0604020202020204" pitchFamily="34" charset="0"/>
              </a:rPr>
              <a:t>Best Experiential PR Campaign </a:t>
            </a:r>
          </a:p>
          <a:p>
            <a:pPr marL="228600" lvl="0" indent="-228600">
              <a:buFont typeface="+mj-lt"/>
              <a:buAutoNum type="arabicPeriod"/>
            </a:pPr>
            <a:r>
              <a:rPr lang="en-US" sz="900" dirty="0">
                <a:latin typeface="Helvetica CE 45 Light" pitchFamily="82" charset="0"/>
                <a:cs typeface="Arial" panose="020B0604020202020204" pitchFamily="34" charset="0"/>
              </a:rPr>
              <a:t>Best Insights-Driven PR</a:t>
            </a:r>
          </a:p>
          <a:p>
            <a:pPr marL="228600" lvl="0" indent="-228600">
              <a:buFont typeface="+mj-lt"/>
              <a:buAutoNum type="arabicPeriod"/>
            </a:pPr>
            <a:r>
              <a:rPr lang="en-US" sz="900" dirty="0">
                <a:latin typeface="Helvetica CE 45 Light" pitchFamily="82" charset="0"/>
                <a:cs typeface="Arial" panose="020B0604020202020204" pitchFamily="34" charset="0"/>
              </a:rPr>
              <a:t>Best Launch / Re-Launch Campaign</a:t>
            </a:r>
          </a:p>
          <a:p>
            <a:pPr marL="228600" lvl="0" indent="-228600">
              <a:buFont typeface="+mj-lt"/>
              <a:buAutoNum type="arabicPeriod"/>
            </a:pPr>
            <a:r>
              <a:rPr lang="en-US" sz="900" dirty="0">
                <a:latin typeface="Helvetica CE 45 Light" pitchFamily="82" charset="0"/>
                <a:cs typeface="Arial" panose="020B0604020202020204" pitchFamily="34" charset="0"/>
              </a:rPr>
              <a:t>Best Media Relations Strategy</a:t>
            </a:r>
          </a:p>
          <a:p>
            <a:pPr marL="228600" lvl="0" indent="-228600">
              <a:buFont typeface="+mj-lt"/>
              <a:buAutoNum type="arabicPeriod"/>
            </a:pPr>
            <a:r>
              <a:rPr lang="en-US" sz="900" b="1" dirty="0">
                <a:latin typeface="Helvetica CE 45 Light" pitchFamily="82" charset="0"/>
                <a:cs typeface="Arial" panose="020B0604020202020204" pitchFamily="34" charset="0"/>
              </a:rPr>
              <a:t>Best Partnership or Collaboration-Led PR Campaign *NEW*</a:t>
            </a:r>
          </a:p>
          <a:p>
            <a:pPr marL="228600" lvl="0" indent="-228600">
              <a:buFont typeface="+mj-lt"/>
              <a:buAutoNum type="arabicPeriod"/>
            </a:pPr>
            <a:r>
              <a:rPr lang="en-US" sz="900" dirty="0">
                <a:latin typeface="Helvetica CE 45 Light" pitchFamily="82" charset="0"/>
                <a:cs typeface="Arial" panose="020B0604020202020204" pitchFamily="34" charset="0"/>
              </a:rPr>
              <a:t>Best PR by an In-House Communications Team</a:t>
            </a:r>
          </a:p>
          <a:p>
            <a:pPr marL="228600" indent="-228600">
              <a:buFont typeface="+mj-lt"/>
              <a:buAutoNum type="arabicPeriod"/>
            </a:pPr>
            <a:r>
              <a:rPr lang="en-GB" sz="900" b="1" dirty="0">
                <a:latin typeface="Helvetica CE 45 Light" pitchFamily="82" charset="0"/>
                <a:cs typeface="Arial" panose="020B0604020202020204" pitchFamily="34" charset="0"/>
              </a:rPr>
              <a:t>Best PR Campaign for SMEs &amp; Emerging Brands </a:t>
            </a:r>
            <a:r>
              <a:rPr lang="en-US" sz="900" b="1" dirty="0">
                <a:latin typeface="Helvetica CE 45 Light" pitchFamily="82" charset="0"/>
                <a:cs typeface="Arial" panose="020B0604020202020204" pitchFamily="34" charset="0"/>
              </a:rPr>
              <a:t>*NEW*</a:t>
            </a:r>
          </a:p>
          <a:p>
            <a:pPr marL="228600" lvl="0" indent="-228600">
              <a:buFont typeface="+mj-lt"/>
              <a:buAutoNum type="arabicPeriod"/>
            </a:pPr>
            <a:r>
              <a:rPr lang="en-SG" sz="900" dirty="0">
                <a:latin typeface="Helvetica CE 45 Light" pitchFamily="82" charset="0"/>
                <a:ea typeface="Calibri" panose="020F0502020204030204" pitchFamily="34" charset="0"/>
                <a:cs typeface="Arial" panose="020B0604020202020204" pitchFamily="34" charset="0"/>
              </a:rPr>
              <a:t>Best PR Campaign - Thought Leadership &amp; Reputation Management </a:t>
            </a:r>
          </a:p>
          <a:p>
            <a:pPr marL="228600" lvl="0" indent="-228600">
              <a:buFont typeface="+mj-lt"/>
              <a:buAutoNum type="arabicPeriod"/>
            </a:pPr>
            <a:r>
              <a:rPr lang="en-GB" sz="900" dirty="0">
                <a:latin typeface="Helvetica CE 45 Light" pitchFamily="82" charset="0"/>
                <a:cs typeface="Arial" panose="020B0604020202020204" pitchFamily="34" charset="0"/>
              </a:rPr>
              <a:t>Best PR Campaign for a Specific Audience</a:t>
            </a:r>
          </a:p>
          <a:p>
            <a:pPr marL="228600" lvl="0" indent="-228600">
              <a:buFont typeface="+mj-lt"/>
              <a:buAutoNum type="arabicPeriod"/>
            </a:pPr>
            <a:r>
              <a:rPr lang="en-US" sz="900" dirty="0">
                <a:latin typeface="Helvetica CE 45 Light" pitchFamily="82" charset="0"/>
                <a:cs typeface="Arial" panose="020B0604020202020204" pitchFamily="34" charset="0"/>
              </a:rPr>
              <a:t>Best PR Campaign: B2B</a:t>
            </a:r>
          </a:p>
          <a:p>
            <a:pPr marL="228600" indent="-228600">
              <a:buFont typeface="+mj-lt"/>
              <a:buAutoNum type="arabicPeriod"/>
            </a:pPr>
            <a:r>
              <a:rPr lang="en-SG" sz="900" dirty="0">
                <a:solidFill>
                  <a:srgbClr val="000000"/>
                </a:solidFill>
                <a:latin typeface="Helvetica CE 45 Light" pitchFamily="82" charset="0"/>
                <a:ea typeface="Times New Roman" panose="02020603050405020304" pitchFamily="18" charset="0"/>
                <a:cs typeface="Arial" panose="020B0604020202020204" pitchFamily="34" charset="0"/>
              </a:rPr>
              <a:t>Best PR Campaign: Banking / Financial Services</a:t>
            </a:r>
          </a:p>
          <a:p>
            <a:pPr marL="228600" indent="-228600">
              <a:buFont typeface="+mj-lt"/>
              <a:buAutoNum type="arabicPeriod"/>
            </a:pPr>
            <a:r>
              <a:rPr lang="en-SG" sz="900" dirty="0">
                <a:solidFill>
                  <a:srgbClr val="000000"/>
                </a:solidFill>
                <a:latin typeface="Helvetica CE 45 Light" pitchFamily="82" charset="0"/>
                <a:ea typeface="Times New Roman" panose="02020603050405020304" pitchFamily="18" charset="0"/>
                <a:cs typeface="Arial" panose="020B0604020202020204" pitchFamily="34" charset="0"/>
              </a:rPr>
              <a:t>Best PR Campaign: Beauty &amp; Wellness</a:t>
            </a:r>
            <a:endParaRPr lang="en-GB" sz="900" dirty="0">
              <a:latin typeface="Helvetica CE 45 Light" pitchFamily="82" charset="0"/>
              <a:ea typeface="Calibri" panose="020F0502020204030204" pitchFamily="34" charset="0"/>
              <a:cs typeface="Arial" panose="020B0604020202020204" pitchFamily="34" charset="0"/>
            </a:endParaRPr>
          </a:p>
          <a:p>
            <a:pPr marL="228600" lvl="0" indent="-228600">
              <a:buFont typeface="+mj-lt"/>
              <a:buAutoNum type="arabicPeriod"/>
            </a:pPr>
            <a:r>
              <a:rPr lang="en-GB" sz="900" dirty="0">
                <a:latin typeface="Helvetica CE 45 Light" pitchFamily="82" charset="0"/>
                <a:cs typeface="Arial" panose="020B0604020202020204" pitchFamily="34" charset="0"/>
              </a:rPr>
              <a:t>Best PR Campaign: Electronics &amp; Tech</a:t>
            </a:r>
          </a:p>
          <a:p>
            <a:pPr marL="228600" lvl="0" indent="-228600">
              <a:buFont typeface="+mj-lt"/>
              <a:buAutoNum type="arabicPeriod"/>
            </a:pPr>
            <a:r>
              <a:rPr lang="en-US" sz="900" dirty="0">
                <a:latin typeface="Helvetica CE 45 Light" pitchFamily="82" charset="0"/>
                <a:cs typeface="Arial" panose="020B0604020202020204" pitchFamily="34" charset="0"/>
              </a:rPr>
              <a:t>Best PR Campaign: Entertainment</a:t>
            </a:r>
          </a:p>
          <a:p>
            <a:pPr marL="228600" lvl="0" indent="-228600">
              <a:buFont typeface="+mj-lt"/>
              <a:buAutoNum type="arabicPeriod"/>
            </a:pPr>
            <a:r>
              <a:rPr lang="en-US" sz="900" dirty="0">
                <a:latin typeface="Helvetica CE 45 Light" pitchFamily="82" charset="0"/>
                <a:cs typeface="Arial" panose="020B0604020202020204" pitchFamily="34" charset="0"/>
              </a:rPr>
              <a:t>Best PR Campaign: F&amp;B</a:t>
            </a:r>
          </a:p>
          <a:p>
            <a:pPr marL="228600" lvl="0" indent="-228600">
              <a:buFont typeface="+mj-lt"/>
              <a:buAutoNum type="arabicPeriod"/>
            </a:pPr>
            <a:r>
              <a:rPr lang="en-US" sz="900" dirty="0">
                <a:latin typeface="Helvetica CE 45 Light" pitchFamily="82" charset="0"/>
                <a:cs typeface="Arial" panose="020B0604020202020204" pitchFamily="34" charset="0"/>
              </a:rPr>
              <a:t>Best PR Campaign: Fashion &amp; Apparel</a:t>
            </a:r>
          </a:p>
          <a:p>
            <a:pPr marL="228600" lvl="0" indent="-228600">
              <a:buFont typeface="+mj-lt"/>
              <a:buAutoNum type="arabicPeriod"/>
            </a:pPr>
            <a:r>
              <a:rPr lang="en-US" sz="900" dirty="0">
                <a:latin typeface="Helvetica CE 45 Light" pitchFamily="82" charset="0"/>
                <a:cs typeface="Arial" panose="020B0604020202020204" pitchFamily="34" charset="0"/>
              </a:rPr>
              <a:t>Best PR Campaign: FMCG</a:t>
            </a:r>
          </a:p>
          <a:p>
            <a:pPr marL="228600" lvl="0" indent="-228600">
              <a:buFont typeface="+mj-lt"/>
              <a:buAutoNum type="arabicPeriod"/>
            </a:pPr>
            <a:endParaRPr lang="en-US" sz="900" dirty="0">
              <a:latin typeface="Helvetica CE 45 Light" pitchFamily="82" charset="0"/>
              <a:cs typeface="Arial" panose="020B0604020202020204" pitchFamily="34" charset="0"/>
            </a:endParaRPr>
          </a:p>
          <a:p>
            <a:pPr marL="228600" lvl="0" indent="-228600">
              <a:buFont typeface="+mj-lt"/>
              <a:buAutoNum type="arabicPeriod"/>
            </a:pPr>
            <a:endParaRPr lang="en-US" sz="900" dirty="0">
              <a:latin typeface="Helvetica CE 45 Light" pitchFamily="82" charset="0"/>
              <a:cs typeface="Arial" panose="020B0604020202020204" pitchFamily="34" charset="0"/>
            </a:endParaRPr>
          </a:p>
          <a:p>
            <a:pPr marL="228600" lvl="0" indent="-228600">
              <a:buFont typeface="+mj-lt"/>
              <a:buAutoNum type="arabicPeriod"/>
            </a:pPr>
            <a:endParaRPr lang="en-US" sz="900" dirty="0">
              <a:latin typeface="Helvetica CE 45 Light" pitchFamily="82" charset="0"/>
              <a:cs typeface="Arial" panose="020B0604020202020204" pitchFamily="34" charset="0"/>
            </a:endParaRPr>
          </a:p>
          <a:p>
            <a:pPr marL="228600" lvl="0" indent="-228600">
              <a:buFont typeface="+mj-lt"/>
              <a:buAutoNum type="arabicPeriod"/>
            </a:pPr>
            <a:r>
              <a:rPr lang="en-US" sz="900" dirty="0">
                <a:latin typeface="Helvetica CE 45 Light" pitchFamily="82" charset="0"/>
                <a:cs typeface="Arial" panose="020B0604020202020204" pitchFamily="34" charset="0"/>
              </a:rPr>
              <a:t>Best PR Campaign: Government / Public Services</a:t>
            </a:r>
          </a:p>
          <a:p>
            <a:pPr marL="228600" lvl="0" indent="-228600">
              <a:buFont typeface="+mj-lt"/>
              <a:buAutoNum type="arabicPeriod"/>
            </a:pPr>
            <a:r>
              <a:rPr lang="en-US" sz="900" dirty="0">
                <a:latin typeface="Helvetica CE 45 Light" pitchFamily="82" charset="0"/>
                <a:cs typeface="Arial" panose="020B0604020202020204" pitchFamily="34" charset="0"/>
              </a:rPr>
              <a:t>Best PR Campaign: Healthcare &amp; Pharmaceuticals</a:t>
            </a:r>
          </a:p>
          <a:p>
            <a:pPr marL="228600" indent="-228600">
              <a:buFont typeface="+mj-lt"/>
              <a:buAutoNum type="arabicPeriod" startAt="26"/>
            </a:pPr>
            <a:r>
              <a:rPr lang="en-US" sz="900" dirty="0">
                <a:latin typeface="Helvetica CE 45 Light" pitchFamily="82" charset="0"/>
                <a:cs typeface="Arial" panose="020B0604020202020204" pitchFamily="34" charset="0"/>
              </a:rPr>
              <a:t>Best PR Campaign: Lifestyle &amp; Travel</a:t>
            </a:r>
          </a:p>
          <a:p>
            <a:pPr marL="228600" indent="-228600">
              <a:buFont typeface="+mj-lt"/>
              <a:buAutoNum type="arabicPeriod" startAt="26"/>
            </a:pPr>
            <a:r>
              <a:rPr lang="en-US" sz="900" dirty="0">
                <a:latin typeface="Helvetica CE 45 Light" pitchFamily="82" charset="0"/>
                <a:cs typeface="Arial" panose="020B0604020202020204" pitchFamily="34" charset="0"/>
              </a:rPr>
              <a:t>Best PR-led Integrated Communications</a:t>
            </a:r>
          </a:p>
          <a:p>
            <a:pPr marL="228600" indent="-228600">
              <a:buFont typeface="+mj-lt"/>
              <a:buAutoNum type="arabicPeriod" startAt="26"/>
            </a:pPr>
            <a:r>
              <a:rPr lang="en-US" sz="900" dirty="0">
                <a:latin typeface="Helvetica CE 45 Light" pitchFamily="82" charset="0"/>
                <a:cs typeface="Arial" panose="020B0604020202020204" pitchFamily="34" charset="0"/>
              </a:rPr>
              <a:t>Best Regional PR</a:t>
            </a:r>
          </a:p>
          <a:p>
            <a:pPr marL="228600" indent="-228600">
              <a:buFont typeface="+mj-lt"/>
              <a:buAutoNum type="arabicPeriod" startAt="26"/>
            </a:pPr>
            <a:r>
              <a:rPr lang="en-US" sz="900" dirty="0">
                <a:latin typeface="Helvetica CE 45 Light" pitchFamily="82" charset="0"/>
                <a:cs typeface="Arial" panose="020B0604020202020204" pitchFamily="34" charset="0"/>
              </a:rPr>
              <a:t>Best Use of Advocates</a:t>
            </a:r>
          </a:p>
          <a:p>
            <a:pPr marL="228600" indent="-228600">
              <a:buFont typeface="+mj-lt"/>
              <a:buAutoNum type="arabicPeriod" startAt="26"/>
            </a:pPr>
            <a:r>
              <a:rPr lang="en-US" sz="900" dirty="0">
                <a:latin typeface="Helvetica CE 45 Light" pitchFamily="82" charset="0"/>
                <a:cs typeface="Arial" panose="020B0604020202020204" pitchFamily="34" charset="0"/>
              </a:rPr>
              <a:t>Best Use of Celebrities / Influencers</a:t>
            </a:r>
          </a:p>
          <a:p>
            <a:pPr marL="228600" indent="-228600">
              <a:buFont typeface="+mj-lt"/>
              <a:buAutoNum type="arabicPeriod" startAt="26"/>
            </a:pPr>
            <a:r>
              <a:rPr lang="en-US" sz="900" dirty="0">
                <a:latin typeface="Helvetica CE 45 Light" pitchFamily="82" charset="0"/>
                <a:cs typeface="Arial" panose="020B0604020202020204" pitchFamily="34" charset="0"/>
              </a:rPr>
              <a:t>Best Use of Content</a:t>
            </a:r>
          </a:p>
          <a:p>
            <a:pPr marL="228600" indent="-228600">
              <a:buFont typeface="+mj-lt"/>
              <a:buAutoNum type="arabicPeriod" startAt="26"/>
            </a:pPr>
            <a:r>
              <a:rPr lang="en-SG" sz="900" dirty="0">
                <a:latin typeface="Helvetica CE 45 Light" pitchFamily="82" charset="0"/>
                <a:ea typeface="Calibri" panose="020F0502020204030204" pitchFamily="34" charset="0"/>
                <a:cs typeface="Arial" panose="020B0604020202020204" pitchFamily="34" charset="0"/>
              </a:rPr>
              <a:t>Best Use of Influencer Marketing (B2B) </a:t>
            </a:r>
          </a:p>
          <a:p>
            <a:pPr marL="228600" indent="-228600">
              <a:buFont typeface="+mj-lt"/>
              <a:buAutoNum type="arabicPeriod" startAt="26"/>
            </a:pPr>
            <a:r>
              <a:rPr lang="en-US" sz="900" dirty="0">
                <a:latin typeface="Helvetica CE 45 Light" pitchFamily="82" charset="0"/>
                <a:cs typeface="Arial" panose="020B0604020202020204" pitchFamily="34" charset="0"/>
              </a:rPr>
              <a:t>Best Use of Micro / Niche Influencers</a:t>
            </a:r>
          </a:p>
          <a:p>
            <a:pPr marL="228600" indent="-228600">
              <a:buFont typeface="+mj-lt"/>
              <a:buAutoNum type="arabicPeriod" startAt="26"/>
            </a:pPr>
            <a:r>
              <a:rPr lang="en-GB" sz="900" dirty="0">
                <a:latin typeface="Helvetica CE 45 Light" pitchFamily="82" charset="0"/>
                <a:cs typeface="Arial" panose="020B0604020202020204" pitchFamily="34" charset="0"/>
              </a:rPr>
              <a:t>Best Use of Owned Media </a:t>
            </a:r>
          </a:p>
          <a:p>
            <a:pPr marL="228600" indent="-228600">
              <a:buFont typeface="+mj-lt"/>
              <a:buAutoNum type="arabicPeriod" startAt="26"/>
            </a:pPr>
            <a:r>
              <a:rPr lang="en-US" sz="900" dirty="0">
                <a:latin typeface="Helvetica CE 45 Light" pitchFamily="82" charset="0"/>
                <a:cs typeface="Arial" panose="020B0604020202020204" pitchFamily="34" charset="0"/>
              </a:rPr>
              <a:t>Best Use of Social Media</a:t>
            </a:r>
          </a:p>
          <a:p>
            <a:pPr marL="228600" indent="-228600">
              <a:buFont typeface="+mj-lt"/>
              <a:buAutoNum type="arabicPeriod" startAt="26"/>
            </a:pPr>
            <a:r>
              <a:rPr lang="en-GB" sz="900" dirty="0">
                <a:latin typeface="Helvetica CE 45 Light" pitchFamily="82" charset="0"/>
                <a:cs typeface="Arial" panose="020B0604020202020204" pitchFamily="34" charset="0"/>
              </a:rPr>
              <a:t>Best Use of Social Media for Crisis Communications </a:t>
            </a:r>
          </a:p>
          <a:p>
            <a:pPr marL="228600" indent="-228600">
              <a:buFont typeface="+mj-lt"/>
              <a:buAutoNum type="arabicPeriod" startAt="26"/>
            </a:pPr>
            <a:r>
              <a:rPr lang="en-GB" sz="900" dirty="0">
                <a:latin typeface="Helvetica CE 45 Light" pitchFamily="82" charset="0"/>
                <a:cs typeface="Arial" panose="020B0604020202020204" pitchFamily="34" charset="0"/>
              </a:rPr>
              <a:t>Best Use of Tech / AI for PR</a:t>
            </a:r>
          </a:p>
          <a:p>
            <a:pPr marL="228600" indent="-228600">
              <a:buFont typeface="+mj-lt"/>
              <a:buAutoNum type="arabicPeriod" startAt="26"/>
            </a:pPr>
            <a:r>
              <a:rPr lang="en-GB" sz="900" dirty="0">
                <a:latin typeface="Helvetica CE 45 Light" pitchFamily="82" charset="0"/>
                <a:cs typeface="Arial" panose="020B0604020202020204" pitchFamily="34" charset="0"/>
              </a:rPr>
              <a:t>Best Use of </a:t>
            </a:r>
            <a:r>
              <a:rPr lang="en-GB" sz="900" dirty="0" err="1">
                <a:latin typeface="Helvetica CE 45 Light" pitchFamily="82" charset="0"/>
                <a:cs typeface="Arial" panose="020B0604020202020204" pitchFamily="34" charset="0"/>
              </a:rPr>
              <a:t>Trendjacking</a:t>
            </a:r>
            <a:r>
              <a:rPr lang="en-GB" sz="900" dirty="0">
                <a:latin typeface="Helvetica CE 45 Light" pitchFamily="82" charset="0"/>
                <a:cs typeface="Arial" panose="020B0604020202020204" pitchFamily="34" charset="0"/>
              </a:rPr>
              <a:t> for PR </a:t>
            </a:r>
          </a:p>
          <a:p>
            <a:pPr marL="228600" indent="-228600">
              <a:buFont typeface="+mj-lt"/>
              <a:buAutoNum type="arabicPeriod" startAt="26"/>
            </a:pPr>
            <a:r>
              <a:rPr lang="en-GB" sz="900" dirty="0">
                <a:latin typeface="Helvetica CE 45 Light" pitchFamily="82" charset="0"/>
                <a:cs typeface="Arial" panose="020B0604020202020204" pitchFamily="34" charset="0"/>
              </a:rPr>
              <a:t>Best Use of Virtual &amp; Hybrid Events </a:t>
            </a:r>
            <a:endParaRPr lang="en-US" sz="900" dirty="0">
              <a:latin typeface="Helvetica CE 45 Light" pitchFamily="82" charset="0"/>
              <a:cs typeface="Arial" panose="020B0604020202020204" pitchFamily="34" charset="0"/>
            </a:endParaRPr>
          </a:p>
          <a:p>
            <a:pPr marL="228600" indent="-228600">
              <a:buFont typeface="+mj-lt"/>
              <a:buAutoNum type="arabicPeriod" startAt="26"/>
            </a:pPr>
            <a:r>
              <a:rPr lang="en-US" sz="900" dirty="0">
                <a:latin typeface="Helvetica CE 45 Light" pitchFamily="82" charset="0"/>
                <a:cs typeface="Arial" panose="020B0604020202020204" pitchFamily="34" charset="0"/>
              </a:rPr>
              <a:t>Most Creative PR Stunt</a:t>
            </a:r>
          </a:p>
          <a:p>
            <a:pPr marL="228600" lvl="0" indent="-228600">
              <a:buFont typeface="+mj-lt"/>
              <a:buAutoNum type="arabicPeriod"/>
            </a:pPr>
            <a:endParaRPr lang="en-GB" sz="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0002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CD0DF1-B67D-7545-ADFF-48B9AA65E40C}"/>
              </a:ext>
            </a:extLst>
          </p:cNvPr>
          <p:cNvSpPr>
            <a:spLocks noChangeArrowheads="1"/>
          </p:cNvSpPr>
          <p:nvPr/>
        </p:nvSpPr>
        <p:spPr bwMode="auto">
          <a:xfrm>
            <a:off x="107504" y="1459623"/>
            <a:ext cx="8710364" cy="3785652"/>
          </a:xfrm>
          <a:prstGeom prst="rect">
            <a:avLst/>
          </a:prstGeom>
          <a:noFill/>
          <a:ln w="9525">
            <a:noFill/>
            <a:miter lim="800000"/>
            <a:headEnd/>
            <a:tailEnd/>
          </a:ln>
          <a:effectLst/>
        </p:spPr>
        <p:txBody>
          <a:bodyPr vert="horz" wrap="square" lIns="91440" tIns="45720" rIns="91440" bIns="45720" numCol="2" spcCol="182880"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F21999"/>
                </a:solidFill>
                <a:effectLst/>
                <a:latin typeface="Arial" panose="020B0604020202020204" pitchFamily="34" charset="0"/>
                <a:ea typeface="Calibri" pitchFamily="34" charset="0"/>
                <a:cs typeface="Arial" panose="020B0604020202020204" pitchFamily="34" charset="0"/>
              </a:rPr>
              <a:t>Challenge (max. 500 words) 20%</a:t>
            </a: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Judges will be looking for: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A clear description of the business/brand consumer challenge that PR was being asked to address</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Key statistics which help illustrate the scale of this challenge in more detail </a:t>
            </a:r>
          </a:p>
          <a:p>
            <a:pPr marL="0" marR="0" lvl="0" indent="0"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Recommended information to submit:</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Start date</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End date</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Target audience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Key objectives</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Budget </a:t>
            </a:r>
          </a:p>
          <a:p>
            <a:pPr marL="0" marR="0" lvl="0" indent="0"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F21999"/>
                </a:solidFill>
                <a:effectLst/>
                <a:latin typeface="Arial" panose="020B0604020202020204" pitchFamily="34" charset="0"/>
                <a:ea typeface="Calibri" pitchFamily="34" charset="0"/>
                <a:cs typeface="Arial" panose="020B0604020202020204" pitchFamily="34" charset="0"/>
              </a:rPr>
              <a:t>Strategy (max. 500 words) 30%</a:t>
            </a: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Judges will be looking for: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A clear rationale for why you chose this PR approach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The core insight on which you focused your strategy</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An outline of your message, along with creative and media thinking on how these were developed to be both distinctive and impactful</a:t>
            </a:r>
          </a:p>
          <a:p>
            <a:pPr marR="0" lvl="0" defTabSz="914400" rtl="0" eaLnBrk="1" fontAlgn="base" latinLnBrk="0" hangingPunct="1">
              <a:lnSpc>
                <a:spcPct val="100000"/>
              </a:lnSpc>
              <a:spcBef>
                <a:spcPct val="0"/>
              </a:spcBef>
              <a:spcAft>
                <a:spcPct val="0"/>
              </a:spcAft>
              <a:buClrTx/>
              <a:buSzTx/>
              <a:tabLst/>
            </a:pPr>
            <a:endParaRPr lang="en-US" sz="900" dirty="0">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Recommended information to submit:</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Which media channels were used and why?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Outline the approach and why it was used</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lang="en-US" sz="900" dirty="0">
              <a:latin typeface="Arial" panose="020B0604020202020204" pitchFamily="34" charset="0"/>
              <a:ea typeface="Calibri" pitchFamily="34" charset="0"/>
              <a:cs typeface="Arial" panose="020B0604020202020204" pitchFamily="34" charset="0"/>
            </a:endParaRP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en-US" sz="900" dirty="0">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F21999"/>
                </a:solidFill>
                <a:effectLst/>
                <a:latin typeface="Arial" panose="020B0604020202020204" pitchFamily="34" charset="0"/>
                <a:ea typeface="Calibri" pitchFamily="34" charset="0"/>
                <a:cs typeface="Arial" panose="020B0604020202020204" pitchFamily="34" charset="0"/>
              </a:rPr>
              <a:t>Execution (max. 500 words) 30%</a:t>
            </a: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Judges will be looking for: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An overview of how your strategy was implemented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The different tactics / mediums used within the </a:t>
            </a:r>
            <a:r>
              <a:rPr kumimoji="0" lang="en-US" sz="900" i="0" u="none" strike="noStrike" cap="none" normalizeH="0" baseline="0" dirty="0" err="1">
                <a:ln>
                  <a:noFill/>
                </a:ln>
                <a:solidFill>
                  <a:schemeClr val="tx1"/>
                </a:solidFill>
                <a:effectLst/>
                <a:latin typeface="Arial" panose="020B0604020202020204" pitchFamily="34" charset="0"/>
                <a:ea typeface="Calibri" pitchFamily="34" charset="0"/>
                <a:cs typeface="Arial" panose="020B0604020202020204" pitchFamily="34" charset="0"/>
              </a:rPr>
              <a:t>programme</a:t>
            </a:r>
            <a:endPar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The roles of these different tactics / mediums </a:t>
            </a: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F21999"/>
                </a:solidFill>
                <a:effectLst/>
                <a:latin typeface="Arial" panose="020B0604020202020204" pitchFamily="34" charset="0"/>
                <a:ea typeface="Calibri" pitchFamily="34" charset="0"/>
                <a:cs typeface="Arial" panose="020B0604020202020204" pitchFamily="34" charset="0"/>
              </a:rPr>
              <a:t>Results (max. 500 words) 20%</a:t>
            </a:r>
          </a:p>
          <a:p>
            <a:pPr marL="0" marR="0" lvl="0" indent="0"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Judges will be looking for: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The campaign’s bottom-line impact</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Notable changes to the stakeholders’ </a:t>
            </a:r>
            <a:r>
              <a:rPr kumimoji="0" lang="en-US" sz="900" i="0" u="none" strike="noStrike" cap="none" normalizeH="0" baseline="0" dirty="0" err="1">
                <a:ln>
                  <a:noFill/>
                </a:ln>
                <a:solidFill>
                  <a:schemeClr val="tx1"/>
                </a:solidFill>
                <a:effectLst/>
                <a:latin typeface="Arial" panose="020B0604020202020204" pitchFamily="34" charset="0"/>
                <a:ea typeface="Calibri" pitchFamily="34" charset="0"/>
                <a:cs typeface="Arial" panose="020B0604020202020204" pitchFamily="34" charset="0"/>
              </a:rPr>
              <a:t>behaviour</a:t>
            </a:r>
            <a:endPar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Clear evidence / metrics demonstrating the campaign’s performance</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90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A clear rationale as to why you believe this qualifies for a PR Award</a:t>
            </a:r>
          </a:p>
          <a:p>
            <a:r>
              <a:rPr lang="en-US" sz="900" b="1" dirty="0">
                <a:latin typeface="Arial" panose="020B0604020202020204" pitchFamily="34" charset="0"/>
                <a:cs typeface="Arial" panose="020B0604020202020204" pitchFamily="34" charset="0"/>
              </a:rPr>
              <a:t> </a:t>
            </a:r>
            <a:endParaRPr lang="en-US" sz="900" dirty="0">
              <a:latin typeface="Arial" panose="020B0604020202020204" pitchFamily="34" charset="0"/>
              <a:cs typeface="Arial" panose="020B0604020202020204" pitchFamily="34" charset="0"/>
            </a:endParaRPr>
          </a:p>
          <a:p>
            <a:r>
              <a:rPr lang="en-US" sz="900" b="1" dirty="0">
                <a:latin typeface="Arial" panose="020B0604020202020204" pitchFamily="34" charset="0"/>
                <a:cs typeface="Arial" panose="020B0604020202020204" pitchFamily="34" charset="0"/>
              </a:rPr>
              <a:t>Please also take note of the specific category criteria and ensure all areas mentioned are covered within your submission as the judging panel will be looking for these details.</a:t>
            </a:r>
            <a:endParaRPr lang="en-US" sz="90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endParaRPr kumimoji="0" lang="en-US" sz="800" b="0" i="0" u="none" strike="noStrike" cap="none" normalizeH="0" baseline="0" dirty="0">
              <a:ln>
                <a:noFill/>
              </a:ln>
              <a:solidFill>
                <a:schemeClr val="tx1"/>
              </a:solidFill>
              <a:effectLst/>
              <a:latin typeface="Helvetica CE 45 Light" pitchFamily="82" charset="0"/>
              <a:cs typeface="Arial" pitchFamily="34" charset="0"/>
            </a:endParaRPr>
          </a:p>
        </p:txBody>
      </p:sp>
      <p:sp>
        <p:nvSpPr>
          <p:cNvPr id="3" name="TextBox 2">
            <a:extLst>
              <a:ext uri="{FF2B5EF4-FFF2-40B4-BE49-F238E27FC236}">
                <a16:creationId xmlns:a16="http://schemas.microsoft.com/office/drawing/2014/main" id="{E61C0046-31B5-B94E-9584-07CCC04EE07A}"/>
              </a:ext>
            </a:extLst>
          </p:cNvPr>
          <p:cNvSpPr txBox="1"/>
          <p:nvPr/>
        </p:nvSpPr>
        <p:spPr>
          <a:xfrm>
            <a:off x="107504" y="1122298"/>
            <a:ext cx="8909434" cy="369332"/>
          </a:xfrm>
          <a:prstGeom prst="rect">
            <a:avLst/>
          </a:prstGeom>
          <a:noFill/>
        </p:spPr>
        <p:txBody>
          <a:bodyPr wrap="square" rtlCol="0">
            <a:spAutoFit/>
          </a:bodyPr>
          <a:lstStyle/>
          <a:p>
            <a:r>
              <a:rPr lang="en-US" sz="900" dirty="0">
                <a:latin typeface="Arial" panose="020B0604020202020204" pitchFamily="34" charset="0"/>
                <a:ea typeface="Helvetica Neue" panose="02000503000000020004" pitchFamily="2" charset="0"/>
                <a:cs typeface="Arial" panose="020B0604020202020204" pitchFamily="34" charset="0"/>
              </a:rPr>
              <a:t>Here are some guiding pointers that judges will be looking out for. Please ensure your entry answers the points below for the various sections along with the guiding pointers in the respective categories. Your entry will be evaluated on the following four key areas:</a:t>
            </a:r>
            <a:endParaRPr lang="en-US" sz="900" dirty="0">
              <a:solidFill>
                <a:schemeClr val="bg1"/>
              </a:solidFill>
              <a:latin typeface="Helvetica CE 45 Light" pitchFamily="82" charset="0"/>
            </a:endParaRPr>
          </a:p>
        </p:txBody>
      </p:sp>
    </p:spTree>
    <p:extLst>
      <p:ext uri="{BB962C8B-B14F-4D97-AF65-F5344CB8AC3E}">
        <p14:creationId xmlns:p14="http://schemas.microsoft.com/office/powerpoint/2010/main" val="2871563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60CB10A-2AEA-E14A-B026-858691F217E0}"/>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1: Challenge 20%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5" name="Table 4">
            <a:extLst>
              <a:ext uri="{FF2B5EF4-FFF2-40B4-BE49-F238E27FC236}">
                <a16:creationId xmlns:a16="http://schemas.microsoft.com/office/drawing/2014/main" id="{401AE050-0935-2143-A604-FCA4B3D06B0A}"/>
              </a:ext>
            </a:extLst>
          </p:cNvPr>
          <p:cNvGraphicFramePr>
            <a:graphicFrameLocks noGrp="1"/>
          </p:cNvGraphicFramePr>
          <p:nvPr>
            <p:extLst>
              <p:ext uri="{D42A27DB-BD31-4B8C-83A1-F6EECF244321}">
                <p14:modId xmlns:p14="http://schemas.microsoft.com/office/powerpoint/2010/main" val="1403634899"/>
              </p:ext>
            </p:extLst>
          </p:nvPr>
        </p:nvGraphicFramePr>
        <p:xfrm>
          <a:off x="195547" y="1563638"/>
          <a:ext cx="8696934" cy="280831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808312">
                <a:tc>
                  <a:txBody>
                    <a:bodyPr/>
                    <a:lstStyle/>
                    <a:p>
                      <a:pPr>
                        <a:buFont typeface="Arial" pitchFamily="34" charset="0"/>
                        <a:buChar char="•"/>
                      </a:pPr>
                      <a:endParaRPr lang="en-GB" sz="1500" b="0" i="1" kern="1200" dirty="0">
                        <a:solidFill>
                          <a:schemeClr val="bg2">
                            <a:lumMod val="50000"/>
                          </a:schemeClr>
                        </a:solidFill>
                        <a:latin typeface="Arial" panose="020B0604020202020204" pitchFamily="34" charset="0"/>
                        <a:ea typeface="+mn-ea"/>
                        <a:cs typeface="Arial" panose="020B0604020202020204" pitchFamily="34" charset="0"/>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51596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471F3B5-1D27-B747-827E-15AA2895945E}"/>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2: Strategy 30%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7" name="Table 6">
            <a:extLst>
              <a:ext uri="{FF2B5EF4-FFF2-40B4-BE49-F238E27FC236}">
                <a16:creationId xmlns:a16="http://schemas.microsoft.com/office/drawing/2014/main" id="{0ECC4024-8535-7840-9BB0-C0A66983C6DC}"/>
              </a:ext>
            </a:extLst>
          </p:cNvPr>
          <p:cNvGraphicFramePr>
            <a:graphicFrameLocks noGrp="1"/>
          </p:cNvGraphicFramePr>
          <p:nvPr>
            <p:extLst>
              <p:ext uri="{D42A27DB-BD31-4B8C-83A1-F6EECF244321}">
                <p14:modId xmlns:p14="http://schemas.microsoft.com/office/powerpoint/2010/main" val="3094345620"/>
              </p:ext>
            </p:extLst>
          </p:nvPr>
        </p:nvGraphicFramePr>
        <p:xfrm>
          <a:off x="195547" y="1563638"/>
          <a:ext cx="8696934" cy="280831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808312">
                <a:tc>
                  <a:txBody>
                    <a:bodyPr/>
                    <a:lstStyle/>
                    <a:p>
                      <a:pPr>
                        <a:buFont typeface="Arial" pitchFamily="34" charset="0"/>
                        <a:buChar char="•"/>
                      </a:pPr>
                      <a:endParaRPr lang="en-GB" sz="1500" b="0" i="1" kern="1200" dirty="0">
                        <a:solidFill>
                          <a:schemeClr val="bg2">
                            <a:lumMod val="50000"/>
                          </a:schemeClr>
                        </a:solidFill>
                        <a:latin typeface="Arial" panose="020B0604020202020204" pitchFamily="34" charset="0"/>
                        <a:ea typeface="+mn-ea"/>
                        <a:cs typeface="Arial" panose="020B0604020202020204" pitchFamily="34" charset="0"/>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5543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F35B9-F140-D341-8555-E99480F0F430}"/>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3: Execution </a:t>
            </a:r>
            <a:r>
              <a:rPr lang="en-US" altLang="zh-TW" sz="1100" b="1" dirty="0">
                <a:latin typeface="Arial" panose="020B0604020202020204" pitchFamily="34" charset="0"/>
                <a:ea typeface="+mj-ea"/>
                <a:cs typeface="Arial" panose="020B0604020202020204" pitchFamily="34" charset="0"/>
              </a:rPr>
              <a:t>3</a:t>
            </a:r>
            <a:r>
              <a:rPr kumimoji="0" lang="en-US" altLang="zh-TW" sz="1100" b="1" dirty="0">
                <a:latin typeface="Arial" panose="020B0604020202020204" pitchFamily="34" charset="0"/>
                <a:ea typeface="+mj-ea"/>
                <a:cs typeface="Arial" panose="020B0604020202020204" pitchFamily="34" charset="0"/>
              </a:rPr>
              <a:t>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3" name="Table 2">
            <a:extLst>
              <a:ext uri="{FF2B5EF4-FFF2-40B4-BE49-F238E27FC236}">
                <a16:creationId xmlns:a16="http://schemas.microsoft.com/office/drawing/2014/main" id="{69BD7469-50DF-6C44-B799-29A4866EE654}"/>
              </a:ext>
            </a:extLst>
          </p:cNvPr>
          <p:cNvGraphicFramePr>
            <a:graphicFrameLocks noGrp="1"/>
          </p:cNvGraphicFramePr>
          <p:nvPr/>
        </p:nvGraphicFramePr>
        <p:xfrm>
          <a:off x="195547" y="1563638"/>
          <a:ext cx="8696934" cy="280831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808312">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549200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C7A52-E5F1-F848-B244-D5A80AC69345}"/>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4: Results 20% (Max. </a:t>
            </a:r>
            <a:r>
              <a:rPr lang="en-US" altLang="zh-TW" sz="1100" b="1" dirty="0">
                <a:latin typeface="Arial" panose="020B0604020202020204" pitchFamily="34" charset="0"/>
                <a:ea typeface="+mj-ea"/>
                <a:cs typeface="Arial" panose="020B0604020202020204" pitchFamily="34" charset="0"/>
              </a:rPr>
              <a:t>500</a:t>
            </a:r>
            <a:r>
              <a:rPr kumimoji="0" lang="en-US" altLang="zh-TW" sz="1100" b="1" dirty="0">
                <a:latin typeface="Arial" panose="020B0604020202020204" pitchFamily="34" charset="0"/>
                <a:ea typeface="+mj-ea"/>
                <a:cs typeface="Arial" panose="020B0604020202020204" pitchFamily="34" charset="0"/>
              </a:rPr>
              <a:t>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3" name="Table 2">
            <a:extLst>
              <a:ext uri="{FF2B5EF4-FFF2-40B4-BE49-F238E27FC236}">
                <a16:creationId xmlns:a16="http://schemas.microsoft.com/office/drawing/2014/main" id="{513082A5-C60F-834F-8C66-C77958FC1965}"/>
              </a:ext>
            </a:extLst>
          </p:cNvPr>
          <p:cNvGraphicFramePr>
            <a:graphicFrameLocks noGrp="1"/>
          </p:cNvGraphicFramePr>
          <p:nvPr>
            <p:extLst>
              <p:ext uri="{D42A27DB-BD31-4B8C-83A1-F6EECF244321}">
                <p14:modId xmlns:p14="http://schemas.microsoft.com/office/powerpoint/2010/main" val="1554304676"/>
              </p:ext>
            </p:extLst>
          </p:nvPr>
        </p:nvGraphicFramePr>
        <p:xfrm>
          <a:off x="195547" y="1563638"/>
          <a:ext cx="8696934" cy="280831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808312">
                <a:tc>
                  <a:txBody>
                    <a:bodyPr/>
                    <a:lstStyle/>
                    <a:p>
                      <a:pPr>
                        <a:buFont typeface="Arial" pitchFamily="34" charset="0"/>
                        <a:buChar char="•"/>
                      </a:pPr>
                      <a:endParaRPr lang="en-GB" sz="1500" b="0" i="1" kern="1200" dirty="0">
                        <a:solidFill>
                          <a:schemeClr val="bg2">
                            <a:lumMod val="50000"/>
                          </a:schemeClr>
                        </a:solidFill>
                        <a:latin typeface="Arial" panose="020B0604020202020204" pitchFamily="34" charset="0"/>
                        <a:ea typeface="+mn-ea"/>
                        <a:cs typeface="Arial" panose="020B0604020202020204" pitchFamily="34" charset="0"/>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273543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3899</TotalTime>
  <Words>1138</Words>
  <Application>Microsoft Office PowerPoint</Application>
  <PresentationFormat>On-screen Show (16:9)</PresentationFormat>
  <Paragraphs>123</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Helvetica CE 55 Roman</vt:lpstr>
      <vt:lpstr>Arial</vt:lpstr>
      <vt:lpstr>Calibri</vt:lpstr>
      <vt:lpstr>Helvetica CE 45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423</cp:revision>
  <dcterms:created xsi:type="dcterms:W3CDTF">2006-08-16T00:00:00Z</dcterms:created>
  <dcterms:modified xsi:type="dcterms:W3CDTF">2026-09-10T03:04:03Z</dcterms:modified>
</cp:coreProperties>
</file>