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7" r:id="rId3"/>
    <p:sldId id="268" r:id="rId4"/>
    <p:sldId id="261" r:id="rId5"/>
    <p:sldId id="266" r:id="rId6"/>
    <p:sldId id="265" r:id="rId7"/>
    <p:sldId id="262" r:id="rId8"/>
    <p:sldId id="264" r:id="rId9"/>
    <p:sldId id="263"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92"/>
    <p:restoredTop sz="94648"/>
  </p:normalViewPr>
  <p:slideViewPr>
    <p:cSldViewPr>
      <p:cViewPr varScale="1">
        <p:scale>
          <a:sx n="118" d="100"/>
          <a:sy n="118" d="100"/>
        </p:scale>
        <p:origin x="468"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9/10/2026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2</a:t>
            </a:fld>
            <a:endParaRPr lang="en-US"/>
          </a:p>
        </p:txBody>
      </p:sp>
    </p:spTree>
    <p:extLst>
      <p:ext uri="{BB962C8B-B14F-4D97-AF65-F5344CB8AC3E}">
        <p14:creationId xmlns:p14="http://schemas.microsoft.com/office/powerpoint/2010/main" val="4056562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extLst>
      <p:ext uri="{BB962C8B-B14F-4D97-AF65-F5344CB8AC3E}">
        <p14:creationId xmlns:p14="http://schemas.microsoft.com/office/powerpoint/2010/main" val="1889557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5</a:t>
            </a:fld>
            <a:endParaRPr lang="en-US"/>
          </a:p>
        </p:txBody>
      </p:sp>
    </p:spTree>
    <p:extLst>
      <p:ext uri="{BB962C8B-B14F-4D97-AF65-F5344CB8AC3E}">
        <p14:creationId xmlns:p14="http://schemas.microsoft.com/office/powerpoint/2010/main" val="2156354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6</a:t>
            </a:fld>
            <a:endParaRPr lang="en-US"/>
          </a:p>
        </p:txBody>
      </p:sp>
    </p:spTree>
    <p:extLst>
      <p:ext uri="{BB962C8B-B14F-4D97-AF65-F5344CB8AC3E}">
        <p14:creationId xmlns:p14="http://schemas.microsoft.com/office/powerpoint/2010/main" val="714271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7</a:t>
            </a:fld>
            <a:endParaRPr lang="en-US"/>
          </a:p>
        </p:txBody>
      </p:sp>
    </p:spTree>
    <p:extLst>
      <p:ext uri="{BB962C8B-B14F-4D97-AF65-F5344CB8AC3E}">
        <p14:creationId xmlns:p14="http://schemas.microsoft.com/office/powerpoint/2010/main" val="795700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8</a:t>
            </a:fld>
            <a:endParaRPr lang="en-US"/>
          </a:p>
        </p:txBody>
      </p:sp>
    </p:spTree>
    <p:extLst>
      <p:ext uri="{BB962C8B-B14F-4D97-AF65-F5344CB8AC3E}">
        <p14:creationId xmlns:p14="http://schemas.microsoft.com/office/powerpoint/2010/main" val="376075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9</a:t>
            </a:fld>
            <a:endParaRPr lang="en-US"/>
          </a:p>
        </p:txBody>
      </p:sp>
    </p:spTree>
    <p:extLst>
      <p:ext uri="{BB962C8B-B14F-4D97-AF65-F5344CB8AC3E}">
        <p14:creationId xmlns:p14="http://schemas.microsoft.com/office/powerpoint/2010/main" val="2926729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9/10/2026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wards.marketing-interactive.com/pr-awards/entry-submissio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DD7B51-A2FF-D166-C18A-E9D9614B0745}"/>
              </a:ext>
            </a:extLst>
          </p:cNvPr>
          <p:cNvSpPr txBox="1"/>
          <p:nvPr/>
        </p:nvSpPr>
        <p:spPr>
          <a:xfrm>
            <a:off x="2286000" y="4155926"/>
            <a:ext cx="4572000" cy="276999"/>
          </a:xfrm>
          <a:prstGeom prst="rect">
            <a:avLst/>
          </a:prstGeom>
          <a:noFill/>
        </p:spPr>
        <p:txBody>
          <a:bodyPr wrap="square">
            <a:spAutoFit/>
          </a:bodyPr>
          <a:lstStyle/>
          <a:p>
            <a:pPr algn="ctr"/>
            <a:r>
              <a:rPr lang="en-US" sz="1200" dirty="0">
                <a:solidFill>
                  <a:schemeClr val="bg1"/>
                </a:solidFill>
                <a:latin typeface="Arial" panose="020B0604020202020204" pitchFamily="34" charset="0"/>
                <a:ea typeface="Helvetica Neue" panose="02000503000000020004" pitchFamily="2" charset="0"/>
                <a:cs typeface="Arial" panose="020B0604020202020204" pitchFamily="34" charset="0"/>
              </a:rPr>
              <a:t>CORE SUBMISSION DOCUMENT – </a:t>
            </a:r>
            <a:r>
              <a:rPr lang="en-US" sz="1200" b="1" dirty="0">
                <a:solidFill>
                  <a:schemeClr val="bg1"/>
                </a:solidFill>
                <a:latin typeface="Arial" panose="020B0604020202020204" pitchFamily="34" charset="0"/>
                <a:ea typeface="Helvetica Neue" panose="02000503000000020004" pitchFamily="2" charset="0"/>
                <a:cs typeface="Arial" panose="020B0604020202020204" pitchFamily="34" charset="0"/>
              </a:rPr>
              <a:t>TALENT CATEGORIES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6CAFFA34-39F9-2C49-B796-915FBF4F88D6}"/>
              </a:ext>
            </a:extLst>
          </p:cNvPr>
          <p:cNvGraphicFramePr>
            <a:graphicFrameLocks noGrp="1"/>
          </p:cNvGraphicFramePr>
          <p:nvPr>
            <p:extLst>
              <p:ext uri="{D42A27DB-BD31-4B8C-83A1-F6EECF244321}">
                <p14:modId xmlns:p14="http://schemas.microsoft.com/office/powerpoint/2010/main" val="3622392922"/>
              </p:ext>
            </p:extLst>
          </p:nvPr>
        </p:nvGraphicFramePr>
        <p:xfrm>
          <a:off x="213621" y="1997676"/>
          <a:ext cx="8712968" cy="1971869"/>
        </p:xfrm>
        <a:graphic>
          <a:graphicData uri="http://schemas.openxmlformats.org/drawingml/2006/table">
            <a:tbl>
              <a:tblPr firstRow="1" firstCol="1" lastRow="1" lastCol="1" bandRow="1" bandCol="1">
                <a:tableStyleId>{5C22544A-7EE6-4342-B048-85BDC9FD1C3A}</a:tableStyleId>
              </a:tblPr>
              <a:tblGrid>
                <a:gridCol w="3351142">
                  <a:extLst>
                    <a:ext uri="{9D8B030D-6E8A-4147-A177-3AD203B41FA5}">
                      <a16:colId xmlns:a16="http://schemas.microsoft.com/office/drawing/2014/main" val="20000"/>
                    </a:ext>
                  </a:extLst>
                </a:gridCol>
                <a:gridCol w="5361826">
                  <a:extLst>
                    <a:ext uri="{9D8B030D-6E8A-4147-A177-3AD203B41FA5}">
                      <a16:colId xmlns:a16="http://schemas.microsoft.com/office/drawing/2014/main" val="20001"/>
                    </a:ext>
                  </a:extLst>
                </a:gridCol>
              </a:tblGrid>
              <a:tr h="578482">
                <a:tc>
                  <a:txBody>
                    <a:bodyPr/>
                    <a:lstStyle/>
                    <a:p>
                      <a:pPr marL="0" marR="160020" algn="l">
                        <a:lnSpc>
                          <a:spcPct val="115000"/>
                        </a:lnSpc>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Category</a:t>
                      </a:r>
                      <a:endParaRPr lang="en-US" sz="1100" dirty="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Arial" panose="020B0604020202020204" pitchFamily="34" charset="0"/>
                          <a:cs typeface="Arial" panose="020B0604020202020204" pitchFamily="34" charset="0"/>
                        </a:rPr>
                        <a:t> </a:t>
                      </a:r>
                      <a:endParaRPr lang="en-US" sz="1100" dirty="0">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00907">
                <a:tc>
                  <a:txBody>
                    <a:bodyPr/>
                    <a:lstStyle/>
                    <a:p>
                      <a:r>
                        <a:rPr lang="en-US" sz="1100" b="1" kern="1200" dirty="0">
                          <a:solidFill>
                            <a:schemeClr val="dk1"/>
                          </a:solidFill>
                          <a:effectLst/>
                          <a:latin typeface="Arial" panose="020B0604020202020204" pitchFamily="34" charset="0"/>
                          <a:ea typeface="+mn-ea"/>
                          <a:cs typeface="Arial" panose="020B0604020202020204" pitchFamily="34" charset="0"/>
                        </a:rPr>
                        <a:t>Company Name</a:t>
                      </a:r>
                    </a:p>
                    <a:p>
                      <a:r>
                        <a:rPr lang="en-US" sz="10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(as it should appear on any event / marketing collateral)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24746215"/>
                  </a:ext>
                </a:extLst>
              </a:tr>
              <a:tr h="600907">
                <a:tc>
                  <a:txBody>
                    <a:bodyPr/>
                    <a:lstStyle/>
                    <a:p>
                      <a:br>
                        <a:rPr lang="en-US" sz="1100" b="1" kern="1200" dirty="0">
                          <a:solidFill>
                            <a:schemeClr val="dk1"/>
                          </a:solidFill>
                          <a:effectLst/>
                          <a:latin typeface="Arial" panose="020B0604020202020204" pitchFamily="34" charset="0"/>
                          <a:ea typeface="+mn-ea"/>
                          <a:cs typeface="Arial" panose="020B0604020202020204" pitchFamily="34" charset="0"/>
                        </a:rPr>
                      </a:br>
                      <a:r>
                        <a:rPr lang="en-US" sz="1100" b="1" kern="1200" dirty="0">
                          <a:solidFill>
                            <a:schemeClr val="dk1"/>
                          </a:solidFill>
                          <a:effectLst/>
                          <a:latin typeface="Arial" panose="020B0604020202020204" pitchFamily="34" charset="0"/>
                          <a:ea typeface="+mn-ea"/>
                          <a:cs typeface="Arial" panose="020B0604020202020204" pitchFamily="34" charset="0"/>
                        </a:rPr>
                        <a:t>Name of Candidate </a:t>
                      </a:r>
                      <a:r>
                        <a:rPr lang="en-US" sz="1050" b="1" i="1" kern="1200" dirty="0">
                          <a:solidFill>
                            <a:schemeClr val="dk1"/>
                          </a:solidFill>
                          <a:effectLst/>
                          <a:latin typeface="Arial" panose="020B0604020202020204" pitchFamily="34" charset="0"/>
                          <a:ea typeface="+mn-ea"/>
                          <a:cs typeface="Arial" panose="020B0604020202020204" pitchFamily="34" charset="0"/>
                        </a:rPr>
                        <a:t>[This is o</a:t>
                      </a:r>
                      <a:r>
                        <a:rPr lang="en-US" sz="1000" b="1" i="1" kern="1200" dirty="0">
                          <a:solidFill>
                            <a:schemeClr val="dk1"/>
                          </a:solidFill>
                          <a:effectLst/>
                          <a:latin typeface="Arial" panose="020B0604020202020204" pitchFamily="34" charset="0"/>
                          <a:ea typeface="+mn-ea"/>
                          <a:cs typeface="Arial" panose="020B0604020202020204" pitchFamily="34" charset="0"/>
                        </a:rPr>
                        <a:t>nly applicable for individual  talent candidate]*</a:t>
                      </a:r>
                    </a:p>
                    <a:p>
                      <a:r>
                        <a:rPr lang="en-US" sz="1000" b="0" i="1" dirty="0">
                          <a:solidFill>
                            <a:schemeClr val="tx1">
                              <a:lumMod val="50000"/>
                              <a:lumOff val="50000"/>
                            </a:schemeClr>
                          </a:solidFill>
                          <a:latin typeface="Arial" panose="020B0604020202020204" pitchFamily="34" charset="0"/>
                          <a:cs typeface="Arial" panose="020B0604020202020204" pitchFamily="34" charset="0"/>
                        </a:rPr>
                        <a:t>(as it should appear on any event / marketing collateral) </a:t>
                      </a:r>
                      <a:br>
                        <a:rPr lang="en-US" sz="1000" b="0" i="1" dirty="0">
                          <a:solidFill>
                            <a:schemeClr val="tx1">
                              <a:lumMod val="50000"/>
                              <a:lumOff val="50000"/>
                            </a:schemeClr>
                          </a:solidFill>
                          <a:latin typeface="Arial" panose="020B0604020202020204" pitchFamily="34" charset="0"/>
                          <a:cs typeface="Arial" panose="020B0604020202020204" pitchFamily="34" charset="0"/>
                        </a:rPr>
                      </a:br>
                      <a:endParaRPr lang="en-SG" sz="1000" b="0" i="1" dirty="0">
                        <a:solidFill>
                          <a:schemeClr val="tx1">
                            <a:lumMod val="50000"/>
                            <a:lumOff val="50000"/>
                          </a:schemeClr>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3" name="TextBox 2">
            <a:extLst>
              <a:ext uri="{FF2B5EF4-FFF2-40B4-BE49-F238E27FC236}">
                <a16:creationId xmlns:a16="http://schemas.microsoft.com/office/drawing/2014/main" id="{42EF425C-B03B-E710-B2E0-42BD0B42CAB1}"/>
              </a:ext>
            </a:extLst>
          </p:cNvPr>
          <p:cNvSpPr txBox="1"/>
          <p:nvPr/>
        </p:nvSpPr>
        <p:spPr>
          <a:xfrm>
            <a:off x="755576" y="1275606"/>
            <a:ext cx="7488831" cy="553998"/>
          </a:xfrm>
          <a:prstGeom prst="rect">
            <a:avLst/>
          </a:prstGeom>
          <a:noFill/>
        </p:spPr>
        <p:txBody>
          <a:bodyPr wrap="square">
            <a:spAutoFit/>
          </a:bodyPr>
          <a:lstStyle/>
          <a:p>
            <a:pPr algn="ctr"/>
            <a:r>
              <a:rPr lang="en-US" sz="1800" b="1" dirty="0">
                <a:latin typeface="Arial" panose="020B0604020202020204" pitchFamily="34" charset="0"/>
                <a:ea typeface="Calibri" panose="020F0502020204030204" pitchFamily="34" charset="0"/>
                <a:cs typeface="Arial" panose="020B0604020202020204" pitchFamily="34" charset="0"/>
              </a:rPr>
              <a:t>PR Awards 2027: Core Submission Document</a:t>
            </a:r>
            <a:br>
              <a:rPr lang="en-US" sz="1800" b="1" dirty="0">
                <a:latin typeface="Arial" panose="020B0604020202020204" pitchFamily="34" charset="0"/>
                <a:ea typeface="Calibri" panose="020F0502020204030204" pitchFamily="34" charset="0"/>
                <a:cs typeface="Arial" panose="020B0604020202020204" pitchFamily="34" charset="0"/>
              </a:rPr>
            </a:br>
            <a:r>
              <a:rPr lang="en-US" sz="1200" b="1" dirty="0">
                <a:latin typeface="Arial" panose="020B0604020202020204" pitchFamily="34" charset="0"/>
                <a:ea typeface="Calibri" panose="020F0502020204030204" pitchFamily="34" charset="0"/>
                <a:cs typeface="Arial" panose="020B0604020202020204" pitchFamily="34" charset="0"/>
              </a:rPr>
              <a:t>Only Applicable for Talent Categories (41 – 44)</a:t>
            </a:r>
            <a:endParaRPr lang="en-SG" sz="12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1668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F8484F-ABC8-8943-9729-DEEA2B8633DF}"/>
              </a:ext>
            </a:extLst>
          </p:cNvPr>
          <p:cNvSpPr/>
          <p:nvPr/>
        </p:nvSpPr>
        <p:spPr>
          <a:xfrm>
            <a:off x="107504" y="1347614"/>
            <a:ext cx="8856984" cy="2862322"/>
          </a:xfrm>
          <a:prstGeom prst="rect">
            <a:avLst/>
          </a:prstGeom>
        </p:spPr>
        <p:txBody>
          <a:bodyPr wrap="square">
            <a:spAutoFit/>
          </a:bodyPr>
          <a:lstStyle/>
          <a:p>
            <a:r>
              <a:rPr lang="en-US" sz="1000" b="1" u="sng" dirty="0">
                <a:latin typeface="Arial" panose="020B0604020202020204" pitchFamily="34" charset="0"/>
                <a:cs typeface="Arial" panose="020B0604020202020204" pitchFamily="34" charset="0"/>
              </a:rPr>
              <a:t>Guidelines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refer to the </a:t>
            </a:r>
            <a:r>
              <a:rPr lang="en-US" sz="1000" b="1" dirty="0">
                <a:latin typeface="Arial" panose="020B0604020202020204" pitchFamily="34" charset="0"/>
                <a:cs typeface="Arial" panose="020B0604020202020204" pitchFamily="34" charset="0"/>
              </a:rPr>
              <a:t>PR Awards</a:t>
            </a:r>
            <a:r>
              <a:rPr lang="en-US" sz="1000" dirty="0">
                <a:latin typeface="Arial" panose="020B0604020202020204" pitchFamily="34" charset="0"/>
                <a:cs typeface="Arial" panose="020B0604020202020204" pitchFamily="34" charset="0"/>
              </a:rPr>
              <a:t> </a:t>
            </a:r>
            <a:r>
              <a:rPr lang="en-US" sz="1000" b="1" dirty="0">
                <a:latin typeface="Arial" panose="020B0604020202020204" pitchFamily="34" charset="0"/>
                <a:cs typeface="Arial" panose="020B0604020202020204" pitchFamily="34" charset="0"/>
              </a:rPr>
              <a:t>2027</a:t>
            </a:r>
            <a:r>
              <a:rPr lang="en-US" sz="1000" dirty="0">
                <a:latin typeface="Arial" panose="020B0604020202020204" pitchFamily="34" charset="0"/>
                <a:cs typeface="Arial" panose="020B0604020202020204" pitchFamily="34" charset="0"/>
              </a:rPr>
              <a:t> Entry Guidelines for specific information, category descriptions and entry criteria details.</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Images &amp; Supporting Documents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 your online submission, you must include a high-resolution company logo and campaign / programme image that can be used on all marketing material.</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Videos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br>
              <a:rPr lang="en-US" sz="1000" dirty="0">
                <a:latin typeface="Arial" panose="020B0604020202020204" pitchFamily="34" charset="0"/>
                <a:cs typeface="Arial" panose="020B0604020202020204" pitchFamily="34" charset="0"/>
              </a:rPr>
            </a:br>
            <a:br>
              <a:rPr lang="en-US" sz="1000" dirty="0">
                <a:latin typeface="Arial" panose="020B0604020202020204" pitchFamily="34" charset="0"/>
                <a:cs typeface="Arial" panose="020B0604020202020204" pitchFamily="34" charset="0"/>
              </a:rPr>
            </a:br>
            <a:r>
              <a:rPr lang="en-US" sz="1000" b="1" dirty="0">
                <a:effectLst/>
                <a:latin typeface="Arial" panose="020B0604020202020204" pitchFamily="34" charset="0"/>
                <a:ea typeface="Calibri" panose="020F0502020204030204" pitchFamily="34" charset="0"/>
                <a:cs typeface="Arial" panose="020B0604020202020204" pitchFamily="34" charset="0"/>
              </a:rPr>
              <a:t>Attention</a:t>
            </a:r>
            <a:br>
              <a:rPr lang="en-US" sz="1000" b="1" u="sng" dirty="0">
                <a:effectLst/>
                <a:latin typeface="Arial" panose="020B0604020202020204" pitchFamily="34" charset="0"/>
                <a:ea typeface="Calibri" panose="020F0502020204030204" pitchFamily="34" charset="0"/>
                <a:cs typeface="Arial" panose="020B0604020202020204" pitchFamily="34" charset="0"/>
              </a:rPr>
            </a:br>
            <a:r>
              <a:rPr lang="en-US" sz="1000" dirty="0">
                <a:effectLst/>
                <a:latin typeface="Arial" panose="020B0604020202020204" pitchFamily="34" charset="0"/>
                <a:ea typeface="Calibri" panose="020F0502020204030204" pitchFamily="34" charset="0"/>
                <a:cs typeface="Arial" panose="020B0604020202020204" pitchFamily="34" charset="0"/>
              </a:rPr>
              <a:t>Any specific information or content intended for judging purposes only must be clearly indicated in </a:t>
            </a:r>
            <a:r>
              <a:rPr lang="en-US" sz="10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red text </a:t>
            </a:r>
            <a:r>
              <a:rPr lang="en-US" sz="1000" dirty="0">
                <a:effectLst/>
                <a:latin typeface="Arial" panose="020B0604020202020204" pitchFamily="34" charset="0"/>
                <a:ea typeface="Calibri" panose="020F0502020204030204" pitchFamily="34" charset="0"/>
                <a:cs typeface="Arial" panose="020B0604020202020204" pitchFamily="34" charset="0"/>
              </a:rPr>
              <a:t>or </a:t>
            </a:r>
            <a:r>
              <a:rPr lang="en-US" sz="1000" dirty="0">
                <a:solidFill>
                  <a:srgbClr val="FFFFFF"/>
                </a:solidFill>
                <a:effectLst/>
                <a:highlight>
                  <a:srgbClr val="FF0000"/>
                </a:highlight>
                <a:latin typeface="Arial" panose="020B0604020202020204" pitchFamily="34" charset="0"/>
                <a:ea typeface="Calibri" panose="020F0502020204030204" pitchFamily="34" charset="0"/>
                <a:cs typeface="Arial" panose="020B0604020202020204" pitchFamily="34" charset="0"/>
              </a:rPr>
              <a:t>highlighted in red</a:t>
            </a:r>
            <a:r>
              <a:rPr lang="en-US" sz="1000"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r>
              <a:rPr lang="en-US" sz="1000" dirty="0">
                <a:effectLst/>
                <a:latin typeface="Arial" panose="020B0604020202020204" pitchFamily="34" charset="0"/>
                <a:ea typeface="Calibri" panose="020F0502020204030204" pitchFamily="34" charset="0"/>
                <a:cs typeface="Arial" panose="020B0604020202020204" pitchFamily="34" charset="0"/>
              </a:rPr>
              <a:t>and will not be disseminated beyond the judging panel in any way. Once you are ready to submit, please save this file into a .pdf version before uploading it at: </a:t>
            </a:r>
            <a:r>
              <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hlinkClick r:id="rId3"/>
              </a:rPr>
              <a:t>https://awards.marketing-interactive.com/pr-awards/entry-submission/</a:t>
            </a:r>
            <a:endPar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endParaRPr>
          </a:p>
        </p:txBody>
      </p:sp>
      <p:sp>
        <p:nvSpPr>
          <p:cNvPr id="8" name="Rectangle 10">
            <a:extLst>
              <a:ext uri="{FF2B5EF4-FFF2-40B4-BE49-F238E27FC236}">
                <a16:creationId xmlns:a16="http://schemas.microsoft.com/office/drawing/2014/main" id="{0C59A56F-3702-584B-A638-95D0B7516C29}"/>
              </a:ext>
            </a:extLst>
          </p:cNvPr>
          <p:cNvSpPr>
            <a:spLocks noChangeArrowheads="1"/>
          </p:cNvSpPr>
          <p:nvPr/>
        </p:nvSpPr>
        <p:spPr bwMode="auto">
          <a:xfrm>
            <a:off x="107504" y="4423853"/>
            <a:ext cx="9296400" cy="221471"/>
          </a:xfrm>
          <a:prstGeom prst="rect">
            <a:avLst/>
          </a:prstGeom>
          <a:noFill/>
          <a:ln w="9525">
            <a:noFill/>
            <a:miter lim="800000"/>
            <a:headEnd/>
            <a:tailEnd/>
          </a:ln>
        </p:spPr>
        <p:txBody>
          <a:bodyPr wrap="square">
            <a:spAutoFit/>
          </a:bodyPr>
          <a:lstStyle/>
          <a:p>
            <a:pPr>
              <a:lnSpc>
                <a:spcPts val="1100"/>
              </a:lnSpc>
            </a:pPr>
            <a:r>
              <a:rPr lang="en-US" altLang="zh-TW" sz="800" dirty="0">
                <a:latin typeface="Arial" panose="020B0604020202020204" pitchFamily="34" charset="0"/>
                <a:cs typeface="Arial" panose="020B0604020202020204" pitchFamily="34" charset="0"/>
              </a:rPr>
              <a:t>NOTE: </a:t>
            </a:r>
            <a:r>
              <a:rPr lang="en-US" altLang="zh-TW" sz="800" i="1" dirty="0">
                <a:latin typeface="Arial" panose="020B0604020202020204" pitchFamily="34" charset="0"/>
                <a:cs typeface="Arial" panose="020B0604020202020204" pitchFamily="34" charset="0"/>
              </a:rPr>
              <a:t>*</a:t>
            </a:r>
            <a:r>
              <a:rPr lang="en-AU" sz="800" i="1" dirty="0">
                <a:latin typeface="Arial" panose="020B0604020202020204" pitchFamily="34" charset="0"/>
                <a:cs typeface="Arial" panose="020B0604020202020204" pitchFamily="34" charset="0"/>
              </a:rPr>
              <a:t>Please take note that we will omit Inc, Corporation, </a:t>
            </a:r>
            <a:r>
              <a:rPr lang="en-AU" sz="800" i="1" dirty="0" err="1">
                <a:latin typeface="Arial" panose="020B0604020202020204" pitchFamily="34" charset="0"/>
                <a:cs typeface="Arial" panose="020B0604020202020204" pitchFamily="34" charset="0"/>
              </a:rPr>
              <a:t>Pte.</a:t>
            </a:r>
            <a:r>
              <a:rPr lang="en-AU" sz="800" i="1" dirty="0">
                <a:latin typeface="Arial" panose="020B0604020202020204" pitchFamily="34" charset="0"/>
                <a:cs typeface="Arial" panose="020B0604020202020204" pitchFamily="34" charset="0"/>
              </a:rPr>
              <a:t> Ltd, PT, </a:t>
            </a:r>
            <a:r>
              <a:rPr lang="en-AU" sz="800" i="1" dirty="0" err="1">
                <a:latin typeface="Arial" panose="020B0604020202020204" pitchFamily="34" charset="0"/>
                <a:cs typeface="Arial" panose="020B0604020202020204" pitchFamily="34" charset="0"/>
              </a:rPr>
              <a:t>Berhad</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Sdn</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Bhd</a:t>
            </a:r>
            <a:r>
              <a:rPr lang="en-AU" sz="800" i="1" dirty="0">
                <a:latin typeface="Arial" panose="020B0604020202020204" pitchFamily="34" charset="0"/>
                <a:cs typeface="Arial" panose="020B0604020202020204" pitchFamily="34" charset="0"/>
              </a:rPr>
              <a:t> and </a:t>
            </a:r>
            <a:r>
              <a:rPr lang="en-AU" sz="800" i="1" dirty="0" err="1">
                <a:latin typeface="Arial" panose="020B0604020202020204" pitchFamily="34" charset="0"/>
                <a:cs typeface="Arial" panose="020B0604020202020204" pitchFamily="34" charset="0"/>
              </a:rPr>
              <a:t>etc</a:t>
            </a:r>
            <a:r>
              <a:rPr lang="en-AU" sz="800" i="1" dirty="0">
                <a:latin typeface="Arial" panose="020B0604020202020204" pitchFamily="34" charset="0"/>
                <a:cs typeface="Arial" panose="020B0604020202020204" pitchFamily="34" charset="0"/>
              </a:rPr>
              <a:t> in order to follow our editorial design guidelines in all marketing collaterals including trophy.</a:t>
            </a:r>
            <a:endParaRPr lang="en-US" sz="8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5404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A6769F-87EA-B64B-8B7B-604069C68AE9}"/>
              </a:ext>
            </a:extLst>
          </p:cNvPr>
          <p:cNvSpPr/>
          <p:nvPr/>
        </p:nvSpPr>
        <p:spPr>
          <a:xfrm>
            <a:off x="131068" y="1188790"/>
            <a:ext cx="8833420" cy="230832"/>
          </a:xfrm>
          <a:prstGeom prst="rect">
            <a:avLst/>
          </a:prstGeom>
        </p:spPr>
        <p:txBody>
          <a:bodyPr wrap="square">
            <a:spAutoFit/>
          </a:bodyPr>
          <a:lstStyle/>
          <a:p>
            <a:r>
              <a:rPr lang="en-US" sz="900" b="1" dirty="0">
                <a:latin typeface="Helvetica CE 45 Light" pitchFamily="82" charset="0"/>
              </a:rPr>
              <a:t>This form is specifically for the following categories. For all other categories use the form for non-talent categories. </a:t>
            </a:r>
            <a:endParaRPr lang="en-US" sz="900" dirty="0">
              <a:latin typeface="Helvetica CE 45 Light" pitchFamily="82" charset="0"/>
            </a:endParaRPr>
          </a:p>
        </p:txBody>
      </p:sp>
      <p:sp>
        <p:nvSpPr>
          <p:cNvPr id="6" name="TextBox 5">
            <a:extLst>
              <a:ext uri="{FF2B5EF4-FFF2-40B4-BE49-F238E27FC236}">
                <a16:creationId xmlns:a16="http://schemas.microsoft.com/office/drawing/2014/main" id="{0CF24938-E15C-B032-BB8E-397B401D86D5}"/>
              </a:ext>
            </a:extLst>
          </p:cNvPr>
          <p:cNvSpPr txBox="1"/>
          <p:nvPr/>
        </p:nvSpPr>
        <p:spPr>
          <a:xfrm>
            <a:off x="179512" y="1540698"/>
            <a:ext cx="3816424" cy="2554545"/>
          </a:xfrm>
          <a:prstGeom prst="rect">
            <a:avLst/>
          </a:prstGeom>
          <a:noFill/>
        </p:spPr>
        <p:txBody>
          <a:bodyPr wrap="square">
            <a:spAutoFit/>
          </a:bodyPr>
          <a:lstStyle/>
          <a:p>
            <a:pPr marL="228600" indent="-228600">
              <a:buFont typeface="+mj-lt"/>
              <a:buAutoNum type="arabicPeriod" startAt="41"/>
            </a:pPr>
            <a:r>
              <a:rPr lang="en-GB" sz="800" b="1" dirty="0">
                <a:latin typeface="Helvetica CE 45 Light" pitchFamily="82" charset="0"/>
                <a:ea typeface="Helvetica Neue" panose="02000503000000020004" pitchFamily="2" charset="0"/>
                <a:cs typeface="Helvetica Neue" panose="02000503000000020004" pitchFamily="2" charset="0"/>
              </a:rPr>
              <a:t>PR Champion of the Year (Agency) </a:t>
            </a:r>
            <a:br>
              <a:rPr lang="en-GB" sz="800" b="1"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This category recognises outstanding leadership and excellence from an agency-side leader who has made a significant impact to their client’s PR campaigns, executions and results. Entrants can nominate themselves or a colleague; they should show achievements against objectives and evidence of business impact in the following areas within the eligibility period</a:t>
            </a:r>
            <a:br>
              <a:rPr lang="en-GB" sz="800" dirty="0">
                <a:latin typeface="Helvetica CE 45 Light" pitchFamily="82" charset="0"/>
                <a:ea typeface="Helvetica Neue" panose="02000503000000020004" pitchFamily="2" charset="0"/>
                <a:cs typeface="Helvetica Neue" panose="02000503000000020004" pitchFamily="2" charset="0"/>
              </a:rPr>
            </a:br>
            <a:endParaRPr lang="en-GB" sz="800" dirty="0">
              <a:latin typeface="Helvetica CE 45 Light" pitchFamily="82" charset="0"/>
              <a:ea typeface="Helvetica Neue" panose="02000503000000020004" pitchFamily="2" charset="0"/>
              <a:cs typeface="Helvetica Neue" panose="02000503000000020004" pitchFamily="2" charset="0"/>
            </a:endParaRP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Creativity and innovation</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Strategic thinking</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Excellent execution</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New business wins</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Stability or improvement of the brand’s business performance</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Having built or maintained a positive working environment for their teams</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Contribution to the wider industry</a:t>
            </a:r>
          </a:p>
          <a:p>
            <a:pPr marL="53280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Any other exceptional achievements or work that especially merits this award</a:t>
            </a:r>
          </a:p>
          <a:p>
            <a:endParaRPr lang="en-GB" sz="800" dirty="0">
              <a:latin typeface="Helvetica CE 45 Light" pitchFamily="82" charset="0"/>
              <a:ea typeface="Helvetica Neue" panose="02000503000000020004" pitchFamily="2" charset="0"/>
              <a:cs typeface="Helvetica Neue" panose="02000503000000020004" pitchFamily="2" charset="0"/>
            </a:endParaRPr>
          </a:p>
          <a:p>
            <a:r>
              <a:rPr lang="en-GB" sz="800" dirty="0">
                <a:latin typeface="Helvetica CE 45 Light" pitchFamily="82" charset="0"/>
                <a:ea typeface="Helvetica Neue" panose="02000503000000020004" pitchFamily="2" charset="0"/>
                <a:cs typeface="Helvetica Neue" panose="02000503000000020004" pitchFamily="2" charset="0"/>
              </a:rPr>
              <a:t>Testimonials for this category are encouraged.</a:t>
            </a:r>
          </a:p>
        </p:txBody>
      </p:sp>
      <p:sp>
        <p:nvSpPr>
          <p:cNvPr id="10" name="TextBox 9">
            <a:extLst>
              <a:ext uri="{FF2B5EF4-FFF2-40B4-BE49-F238E27FC236}">
                <a16:creationId xmlns:a16="http://schemas.microsoft.com/office/drawing/2014/main" id="{2F9995DE-ACA6-C62A-1AEE-0DB2ACC59681}"/>
              </a:ext>
            </a:extLst>
          </p:cNvPr>
          <p:cNvSpPr txBox="1"/>
          <p:nvPr/>
        </p:nvSpPr>
        <p:spPr>
          <a:xfrm>
            <a:off x="4283968" y="1565258"/>
            <a:ext cx="3816424" cy="2554545"/>
          </a:xfrm>
          <a:prstGeom prst="rect">
            <a:avLst/>
          </a:prstGeom>
          <a:noFill/>
        </p:spPr>
        <p:txBody>
          <a:bodyPr wrap="square">
            <a:spAutoFit/>
          </a:bodyPr>
          <a:lstStyle/>
          <a:p>
            <a:pPr marL="228600" indent="-228600">
              <a:buFont typeface="+mj-lt"/>
              <a:buAutoNum type="arabicPeriod" startAt="42"/>
            </a:pPr>
            <a:r>
              <a:rPr lang="en-GB" sz="800" b="1" dirty="0">
                <a:latin typeface="Helvetica CE 45 Light" pitchFamily="82" charset="0"/>
                <a:ea typeface="Helvetica Neue" panose="02000503000000020004" pitchFamily="2" charset="0"/>
                <a:cs typeface="Helvetica Neue" panose="02000503000000020004" pitchFamily="2" charset="0"/>
              </a:rPr>
              <a:t>PR Champion of the Year (Brand) </a:t>
            </a:r>
            <a:br>
              <a:rPr lang="en-GB" sz="800" b="1"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This category recognises outstanding leadership and excellence from a brand-side leader who has made a significant impact to their brand’s PR campaigns, execution and results. Entrants can nominate themselves or a colleague; they should show achievements against objectives and evidence of business impact in the following areas within the eligibility period:</a:t>
            </a:r>
            <a:br>
              <a:rPr lang="en-GB" sz="800" dirty="0">
                <a:latin typeface="Helvetica CE 45 Light" pitchFamily="82" charset="0"/>
                <a:ea typeface="Helvetica Neue" panose="02000503000000020004" pitchFamily="2" charset="0"/>
                <a:cs typeface="Helvetica Neue" panose="02000503000000020004" pitchFamily="2" charset="0"/>
              </a:rPr>
            </a:br>
            <a:endParaRPr lang="en-GB" sz="800" dirty="0">
              <a:latin typeface="Helvetica CE 45 Light" pitchFamily="82" charset="0"/>
              <a:ea typeface="Helvetica Neue" panose="02000503000000020004" pitchFamily="2" charset="0"/>
              <a:cs typeface="Helvetica Neue" panose="02000503000000020004" pitchFamily="2" charset="0"/>
            </a:endParaRP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Creativity and innovation</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Strategic thinking</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Excellent execution</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Stability or improvement of the brand’s business performance</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Having built or maintained a positive working environment for their teams</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Contribution to the wider industry</a:t>
            </a:r>
          </a:p>
          <a:p>
            <a:pPr marL="5328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Any other exceptional achievements or work that especially merits this award. </a:t>
            </a:r>
          </a:p>
          <a:p>
            <a:pPr marL="228600" indent="-228600">
              <a:buFont typeface="+mj-lt"/>
              <a:buAutoNum type="arabicPeriod" startAt="39"/>
            </a:pPr>
            <a:endParaRPr lang="en-GB" sz="800" dirty="0">
              <a:latin typeface="Helvetica CE 45 Light" pitchFamily="82" charset="0"/>
              <a:ea typeface="Helvetica Neue" panose="02000503000000020004" pitchFamily="2" charset="0"/>
              <a:cs typeface="Helvetica Neue" panose="02000503000000020004" pitchFamily="2" charset="0"/>
            </a:endParaRPr>
          </a:p>
          <a:p>
            <a:r>
              <a:rPr lang="en-GB" sz="800" dirty="0">
                <a:latin typeface="Helvetica CE 45 Light" pitchFamily="82" charset="0"/>
                <a:ea typeface="Helvetica Neue" panose="02000503000000020004" pitchFamily="2" charset="0"/>
                <a:cs typeface="Helvetica Neue" panose="02000503000000020004" pitchFamily="2" charset="0"/>
              </a:rPr>
              <a:t>Testimonials for this category are encouraged.</a:t>
            </a:r>
            <a:br>
              <a:rPr lang="en-GB" sz="800" dirty="0">
                <a:latin typeface="Helvetica Neue CE 55 Roman" panose="02000503040000020004" pitchFamily="2" charset="0"/>
                <a:ea typeface="Helvetica Neue" panose="02000503000000020004" pitchFamily="2" charset="0"/>
                <a:cs typeface="Helvetica Neue" panose="02000503000000020004" pitchFamily="2" charset="0"/>
              </a:rPr>
            </a:br>
            <a:endParaRPr lang="en-GB" sz="800" dirty="0">
              <a:latin typeface="Helvetica Neue CE 55 Roman" panose="0200050304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051596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A6769F-87EA-B64B-8B7B-604069C68AE9}"/>
              </a:ext>
            </a:extLst>
          </p:cNvPr>
          <p:cNvSpPr/>
          <p:nvPr/>
        </p:nvSpPr>
        <p:spPr>
          <a:xfrm>
            <a:off x="155290" y="1263724"/>
            <a:ext cx="8833420" cy="230832"/>
          </a:xfrm>
          <a:prstGeom prst="rect">
            <a:avLst/>
          </a:prstGeom>
        </p:spPr>
        <p:txBody>
          <a:bodyPr wrap="square">
            <a:spAutoFit/>
          </a:bodyPr>
          <a:lstStyle/>
          <a:p>
            <a:r>
              <a:rPr lang="en-US" sz="900" b="1" dirty="0">
                <a:latin typeface="Arial" panose="020B0604020202020204" pitchFamily="34" charset="0"/>
                <a:cs typeface="Arial" panose="020B0604020202020204" pitchFamily="34" charset="0"/>
              </a:rPr>
              <a:t>This form is specifically for the following categories. For all other categories use the form for non-talent categories. </a:t>
            </a:r>
            <a:endParaRPr lang="en-US" sz="9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0FFA6345-5594-150D-2849-0BF7F41FF7AB}"/>
              </a:ext>
            </a:extLst>
          </p:cNvPr>
          <p:cNvSpPr txBox="1"/>
          <p:nvPr/>
        </p:nvSpPr>
        <p:spPr>
          <a:xfrm>
            <a:off x="155290" y="1558034"/>
            <a:ext cx="3888432" cy="2487091"/>
          </a:xfrm>
          <a:prstGeom prst="rect">
            <a:avLst/>
          </a:prstGeom>
          <a:noFill/>
        </p:spPr>
        <p:txBody>
          <a:bodyPr wrap="square">
            <a:spAutoFit/>
          </a:bodyPr>
          <a:lstStyle/>
          <a:p>
            <a:pPr marL="342900" lvl="0" indent="-342900">
              <a:lnSpc>
                <a:spcPct val="115000"/>
              </a:lnSpc>
              <a:buFont typeface="+mj-lt"/>
              <a:buAutoNum type="arabicPeriod" startAt="43"/>
            </a:pPr>
            <a:r>
              <a:rPr lang="en-SG" sz="800" b="1" dirty="0">
                <a:effectLst/>
                <a:latin typeface="Arial" panose="020B0604020202020204" pitchFamily="34" charset="0"/>
                <a:ea typeface="Times New Roman" panose="02020603050405020304" pitchFamily="18" charset="0"/>
                <a:cs typeface="Arial" panose="020B0604020202020204" pitchFamily="34" charset="0"/>
              </a:rPr>
              <a:t>PR Team of the Year (Agency)</a:t>
            </a:r>
            <a:r>
              <a:rPr lang="en-SG" sz="8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br>
              <a:rPr lang="en-GB" sz="800" b="1" dirty="0">
                <a:solidFill>
                  <a:srgbClr val="FF0000"/>
                </a:solidFill>
                <a:latin typeface="Arial" panose="020B0604020202020204" pitchFamily="34" charset="0"/>
                <a:ea typeface="Times New Roman" panose="02020603050405020304" pitchFamily="18" charset="0"/>
                <a:cs typeface="Arial" panose="020B0604020202020204" pitchFamily="34" charset="0"/>
              </a:rPr>
            </a:br>
            <a:r>
              <a:rPr lang="en-SG" sz="800" dirty="0">
                <a:effectLst/>
                <a:latin typeface="Arial" panose="020B0604020202020204" pitchFamily="34" charset="0"/>
                <a:ea typeface="Times New Roman" panose="02020603050405020304" pitchFamily="18" charset="0"/>
                <a:cs typeface="Arial" panose="020B0604020202020204" pitchFamily="34" charset="0"/>
              </a:rPr>
              <a:t>This category recognises outstanding work from an agency team which has made a significant impact to their clients’ overall PR campaigns, executions, and results. Entrants can use one particular campaign as a case study of evidence to form their entry or can use aspects from various projects, but all work must have taken place within the eligibility period and they must show evidence of:</a:t>
            </a:r>
            <a:br>
              <a:rPr lang="en-SG" sz="800" dirty="0">
                <a:effectLst/>
                <a:latin typeface="Arial" panose="020B0604020202020204" pitchFamily="34" charset="0"/>
                <a:ea typeface="Times New Roman" panose="02020603050405020304" pitchFamily="18" charset="0"/>
                <a:cs typeface="Arial" panose="020B0604020202020204" pitchFamily="34" charset="0"/>
              </a:rPr>
            </a:b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Outstanding achievements in campaigns and project management</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Creativity and innovation</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Strategic thinking</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Excellent execution</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Successful results against objectives / KPIs</a:t>
            </a:r>
            <a:endParaRPr lang="en-GB" sz="800" dirty="0">
              <a:latin typeface="Arial" panose="020B0604020202020204" pitchFamily="34" charset="0"/>
              <a:ea typeface="Times New Roman" panose="02020603050405020304" pitchFamily="18"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Any other exceptional achievements or work that especially merits this award.</a:t>
            </a:r>
          </a:p>
          <a:p>
            <a:pPr lvl="1">
              <a:lnSpc>
                <a:spcPct val="115000"/>
              </a:lnSpc>
            </a:pPr>
            <a:endParaRPr lang="en-SG" sz="800" dirty="0">
              <a:latin typeface="Arial" panose="020B0604020202020204" pitchFamily="34" charset="0"/>
              <a:ea typeface="Times New Roman" panose="02020603050405020304" pitchFamily="18" charset="0"/>
              <a:cs typeface="Arial" panose="020B0604020202020204" pitchFamily="34" charset="0"/>
            </a:endParaRPr>
          </a:p>
          <a:p>
            <a:pPr lvl="1">
              <a:lnSpc>
                <a:spcPct val="115000"/>
              </a:lnSpc>
            </a:pPr>
            <a:r>
              <a:rPr lang="en-SG" sz="800" dirty="0">
                <a:effectLst/>
                <a:latin typeface="Arial" panose="020B0604020202020204" pitchFamily="34" charset="0"/>
                <a:ea typeface="Times New Roman" panose="02020603050405020304" pitchFamily="18" charset="0"/>
                <a:cs typeface="Arial" panose="020B0604020202020204" pitchFamily="34" charset="0"/>
              </a:rPr>
              <a:t>Testimonials for this category are encouraged.</a:t>
            </a: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endParaRPr>
          </a:p>
        </p:txBody>
      </p:sp>
      <p:sp>
        <p:nvSpPr>
          <p:cNvPr id="2" name="TextBox 1">
            <a:extLst>
              <a:ext uri="{FF2B5EF4-FFF2-40B4-BE49-F238E27FC236}">
                <a16:creationId xmlns:a16="http://schemas.microsoft.com/office/drawing/2014/main" id="{5B5161CE-4E45-E538-61A2-309AF6DA445E}"/>
              </a:ext>
            </a:extLst>
          </p:cNvPr>
          <p:cNvSpPr txBox="1"/>
          <p:nvPr/>
        </p:nvSpPr>
        <p:spPr>
          <a:xfrm>
            <a:off x="4355976" y="1635646"/>
            <a:ext cx="4104456" cy="2062103"/>
          </a:xfrm>
          <a:prstGeom prst="rect">
            <a:avLst/>
          </a:prstGeom>
          <a:noFill/>
        </p:spPr>
        <p:txBody>
          <a:bodyPr wrap="square">
            <a:spAutoFit/>
          </a:bodyPr>
          <a:lstStyle/>
          <a:p>
            <a:pPr marL="228600" indent="-228600">
              <a:buFont typeface="+mj-lt"/>
              <a:buAutoNum type="arabicPeriod" startAt="44"/>
            </a:pPr>
            <a:r>
              <a:rPr lang="en-GB" sz="800" b="1" dirty="0">
                <a:latin typeface="Arial" panose="020B0604020202020204" pitchFamily="34" charset="0"/>
                <a:ea typeface="Helvetica Neue" panose="02000503000000020004" pitchFamily="2" charset="0"/>
                <a:cs typeface="Arial" panose="020B0604020202020204" pitchFamily="34" charset="0"/>
              </a:rPr>
              <a:t>PR Team of the Year (Brand)</a:t>
            </a:r>
            <a:br>
              <a:rPr lang="en-GB" sz="800" dirty="0">
                <a:latin typeface="Arial" panose="020B0604020202020204" pitchFamily="34" charset="0"/>
                <a:ea typeface="Helvetica Neue" panose="02000503000000020004" pitchFamily="2" charset="0"/>
                <a:cs typeface="Arial" panose="020B0604020202020204" pitchFamily="34" charset="0"/>
              </a:rPr>
            </a:br>
            <a:r>
              <a:rPr lang="en-GB" sz="800" dirty="0">
                <a:latin typeface="Arial" panose="020B0604020202020204" pitchFamily="34" charset="0"/>
                <a:ea typeface="Helvetica Neue" panose="02000503000000020004" pitchFamily="2" charset="0"/>
                <a:cs typeface="Arial" panose="020B0604020202020204" pitchFamily="34" charset="0"/>
              </a:rPr>
              <a:t>This category recognises outstanding work from a brand-side marketing team which has made a significant impact to the organisation’s overall PR campaigns, executions, and results. Entrants can use one particular campaign as a case study of evidence to form their entry or can use aspects from various projects, but all work must have taken place within the eligibility period and they must show evidence of:</a:t>
            </a:r>
            <a:br>
              <a:rPr lang="en-GB" sz="800" dirty="0">
                <a:latin typeface="Arial" panose="020B0604020202020204" pitchFamily="34" charset="0"/>
                <a:ea typeface="Helvetica Neue" panose="02000503000000020004" pitchFamily="2" charset="0"/>
                <a:cs typeface="Arial" panose="020B0604020202020204" pitchFamily="34" charset="0"/>
              </a:rPr>
            </a:br>
            <a:endParaRPr lang="en-GB" sz="800" dirty="0">
              <a:latin typeface="Arial" panose="020B0604020202020204" pitchFamily="34" charset="0"/>
              <a:ea typeface="Helvetica Neue" panose="02000503000000020004" pitchFamily="2" charset="0"/>
              <a:cs typeface="Arial" panose="020B0604020202020204" pitchFamily="34" charset="0"/>
            </a:endParaRP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Outstanding achievements in campaigns and project management</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Creativity and innovation</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Strategic thinking</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Excellent execution</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Successful results against objectives / KPIs</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Any other exceptional achievements or work that especially merits this award. </a:t>
            </a:r>
            <a:br>
              <a:rPr lang="en-GB" sz="800" dirty="0">
                <a:latin typeface="Arial" panose="020B0604020202020204" pitchFamily="34" charset="0"/>
                <a:ea typeface="Helvetica Neue" panose="02000503000000020004" pitchFamily="2" charset="0"/>
                <a:cs typeface="Arial" panose="020B0604020202020204" pitchFamily="34" charset="0"/>
              </a:rPr>
            </a:br>
            <a:endParaRPr lang="en-GB" sz="800" dirty="0">
              <a:latin typeface="Arial" panose="020B0604020202020204" pitchFamily="34" charset="0"/>
              <a:ea typeface="Helvetica Neue" panose="02000503000000020004" pitchFamily="2" charset="0"/>
              <a:cs typeface="Arial" panose="020B0604020202020204" pitchFamily="34" charset="0"/>
            </a:endParaRPr>
          </a:p>
          <a:p>
            <a:r>
              <a:rPr lang="en-GB" sz="800" dirty="0">
                <a:latin typeface="Arial" panose="020B0604020202020204" pitchFamily="34" charset="0"/>
                <a:ea typeface="Helvetica Neue" panose="02000503000000020004" pitchFamily="2" charset="0"/>
                <a:cs typeface="Arial" panose="020B0604020202020204" pitchFamily="34" charset="0"/>
              </a:rPr>
              <a:t>Testimonials for this category are encouraged</a:t>
            </a:r>
          </a:p>
        </p:txBody>
      </p:sp>
    </p:spTree>
    <p:extLst>
      <p:ext uri="{BB962C8B-B14F-4D97-AF65-F5344CB8AC3E}">
        <p14:creationId xmlns:p14="http://schemas.microsoft.com/office/powerpoint/2010/main" val="2941730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E10CDD8-DA02-A344-9C54-84B3FECFEA9C}"/>
              </a:ext>
            </a:extLst>
          </p:cNvPr>
          <p:cNvSpPr txBox="1">
            <a:spLocks/>
          </p:cNvSpPr>
          <p:nvPr/>
        </p:nvSpPr>
        <p:spPr>
          <a:xfrm>
            <a:off x="123539" y="1203598"/>
            <a:ext cx="8840949" cy="646331"/>
          </a:xfrm>
          <a:prstGeom prst="rect">
            <a:avLst/>
          </a:prstGeom>
        </p:spPr>
        <p:txBody>
          <a:bodyPr anchor="ctr"/>
          <a:lstStyle/>
          <a:p>
            <a:r>
              <a:rPr lang="en-US" sz="1100" dirty="0">
                <a:latin typeface="Arial" panose="020B0604020202020204" pitchFamily="34" charset="0"/>
                <a:ea typeface="Helvetica Neue" panose="02000503000000020004" pitchFamily="2" charset="0"/>
                <a:cs typeface="Arial" panose="020B0604020202020204" pitchFamily="34" charset="0"/>
              </a:rPr>
              <a:t>Please write a maximum 2,000 words (total) including evidence to support and address each of the specific category criteria bullet points outlined in the ‘categories &amp; criteria’ section of the Entry Guidelines. Please ensure all areas mentioned are covered within your submission as the jury will be looking for these details. Each bullet point will hold a maximum potential value of 10 points.</a:t>
            </a:r>
          </a:p>
        </p:txBody>
      </p:sp>
      <p:graphicFrame>
        <p:nvGraphicFramePr>
          <p:cNvPr id="7" name="Table 6">
            <a:extLst>
              <a:ext uri="{FF2B5EF4-FFF2-40B4-BE49-F238E27FC236}">
                <a16:creationId xmlns:a16="http://schemas.microsoft.com/office/drawing/2014/main" id="{2E145F3C-8083-BC4B-AC57-2929B952D0F6}"/>
              </a:ext>
            </a:extLst>
          </p:cNvPr>
          <p:cNvGraphicFramePr>
            <a:graphicFrameLocks noGrp="1"/>
          </p:cNvGraphicFramePr>
          <p:nvPr/>
        </p:nvGraphicFramePr>
        <p:xfrm>
          <a:off x="195547" y="1923678"/>
          <a:ext cx="8696934" cy="2464186"/>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464186">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83890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AB6985D-4BA3-5444-AD01-0F2382DCF8FE}"/>
              </a:ext>
            </a:extLst>
          </p:cNvPr>
          <p:cNvGraphicFramePr>
            <a:graphicFrameLocks noGrp="1"/>
          </p:cNvGraphicFramePr>
          <p:nvPr>
            <p:extLst>
              <p:ext uri="{D42A27DB-BD31-4B8C-83A1-F6EECF244321}">
                <p14:modId xmlns:p14="http://schemas.microsoft.com/office/powerpoint/2010/main" val="2146372505"/>
              </p:ext>
            </p:extLst>
          </p:nvPr>
        </p:nvGraphicFramePr>
        <p:xfrm>
          <a:off x="195547" y="1276350"/>
          <a:ext cx="8696934" cy="3095600"/>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5600">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5543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AB6985D-4BA3-5444-AD01-0F2382DCF8FE}"/>
              </a:ext>
            </a:extLst>
          </p:cNvPr>
          <p:cNvGraphicFramePr>
            <a:graphicFrameLocks noGrp="1"/>
          </p:cNvGraphicFramePr>
          <p:nvPr/>
        </p:nvGraphicFramePr>
        <p:xfrm>
          <a:off x="195547" y="1276350"/>
          <a:ext cx="8696934" cy="3095600"/>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5600">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47500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2248363-1F93-3441-8DFF-096C598C0D7F}"/>
              </a:ext>
            </a:extLst>
          </p:cNvPr>
          <p:cNvGraphicFramePr>
            <a:graphicFrameLocks noGrp="1"/>
          </p:cNvGraphicFramePr>
          <p:nvPr>
            <p:extLst>
              <p:ext uri="{D42A27DB-BD31-4B8C-83A1-F6EECF244321}">
                <p14:modId xmlns:p14="http://schemas.microsoft.com/office/powerpoint/2010/main" val="463621224"/>
              </p:ext>
            </p:extLst>
          </p:nvPr>
        </p:nvGraphicFramePr>
        <p:xfrm>
          <a:off x="143508" y="1275606"/>
          <a:ext cx="8856984" cy="3095601"/>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095601">
                <a:tc>
                  <a:txBody>
                    <a:bodyPr/>
                    <a:lstStyle/>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Arial" panose="020B0604020202020204" pitchFamily="34" charset="0"/>
                        <a:ea typeface="+mn-ea"/>
                        <a:cs typeface="Arial" panose="020B0604020202020204" pitchFamily="34" charset="0"/>
                      </a:endParaRPr>
                    </a:p>
                    <a:p>
                      <a:r>
                        <a:rPr lang="en-US" sz="1200" b="1" kern="1200" dirty="0">
                          <a:solidFill>
                            <a:schemeClr val="tx1"/>
                          </a:solidFill>
                          <a:latin typeface="Arial" panose="020B0604020202020204" pitchFamily="34" charset="0"/>
                          <a:ea typeface="+mn-ea"/>
                          <a:cs typeface="Arial" panose="020B0604020202020204" pitchFamily="34" charset="0"/>
                        </a:rPr>
                        <a:t>DECLARATION </a:t>
                      </a:r>
                    </a:p>
                    <a:p>
                      <a:r>
                        <a:rPr lang="en-US" sz="1200" b="1" kern="1200" dirty="0">
                          <a:solidFill>
                            <a:schemeClr val="tx1"/>
                          </a:solidFill>
                          <a:latin typeface="Arial" panose="020B0604020202020204" pitchFamily="34" charset="0"/>
                          <a:ea typeface="+mn-ea"/>
                          <a:cs typeface="Arial" panose="020B0604020202020204" pitchFamily="34" charset="0"/>
                        </a:rPr>
                        <a:t> </a:t>
                      </a:r>
                    </a:p>
                    <a:p>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p>
                      <a:pPr>
                        <a:buFont typeface="Arial" pitchFamily="34" charset="0"/>
                        <a:buNone/>
                      </a:pPr>
                      <a:endParaRPr lang="en-GB" sz="1500" b="0" i="1" kern="1200" dirty="0">
                        <a:solidFill>
                          <a:schemeClr val="tx1"/>
                        </a:solidFill>
                        <a:latin typeface="Helvetica Neue CE 55 Roman" panose="02000503040000020004" pitchFamily="2" charset="0"/>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656165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3859</TotalTime>
  <Words>965</Words>
  <Application>Microsoft Office PowerPoint</Application>
  <PresentationFormat>On-screen Show (16:9)</PresentationFormat>
  <Paragraphs>74</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Helvetica CE 45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416</cp:revision>
  <dcterms:created xsi:type="dcterms:W3CDTF">2006-08-16T00:00:00Z</dcterms:created>
  <dcterms:modified xsi:type="dcterms:W3CDTF">2026-09-10T03:04:48Z</dcterms:modified>
</cp:coreProperties>
</file>