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  <p:sldId id="282" r:id="rId5"/>
    <p:sldId id="281" r:id="rId6"/>
    <p:sldId id="257" r:id="rId7"/>
    <p:sldId id="258" r:id="rId8"/>
    <p:sldId id="260" r:id="rId9"/>
    <p:sldId id="274" r:id="rId10"/>
    <p:sldId id="275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6247" autoAdjust="0"/>
  </p:normalViewPr>
  <p:slideViewPr>
    <p:cSldViewPr snapToGrid="0">
      <p:cViewPr varScale="1">
        <p:scale>
          <a:sx n="104" d="100"/>
          <a:sy n="104" d="100"/>
        </p:scale>
        <p:origin x="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979E8-BEAD-4C41-18E8-B8B93B59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1083B7-3BFE-24C9-75A4-8A9DD482D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4B5B-CC47-7989-0E63-F9800FB8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9F5D8-864B-35A5-12EC-BD54E806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8BE99-B340-E0D8-3056-1E5F73C92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04F344-79A6-4007-74DC-D212A1DB1E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42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34B896-914E-8F17-4C33-B2DE1C94D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A6528-F492-2005-B704-0ADDA0C22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1C279-27EB-56AC-E41B-36304E0C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A830-90B6-2693-6737-F09ED6A1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BC784-1FCB-534E-2318-8FE8BC1D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5446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10D2-4B65-98C2-24C5-B3F6F4905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5A7FB-F238-63BF-CD8A-DAD928F82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610A-E411-6107-2643-9809DCB6B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07367-DCB0-077B-C6E7-DCE5B7B70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55C41-2030-0EED-A4E0-EBA937D9E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C957D7-BB84-BA7F-23A3-9CDCAB8841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5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B7B02-4A25-7BF2-5547-59021557A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23309-0B2F-3067-AF0D-B3DC91B667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2331CD-2BBE-A4B3-A4C5-7445AB91F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9B5360-FABD-A777-7178-7BBDC28A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2AC80-2756-FD8B-3DF6-47024B66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0651B-C8D3-04DE-FC89-DA19EAEFE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6163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85F0D-76F2-8CCA-063A-1CB679A7C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F8881-17A4-B3E2-3143-92792007D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20D18D-7687-96B7-68F3-483E9C9AE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DEC67E-2C7E-4A42-59C6-1F42D71CC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E793BE-14B1-2D0D-25D1-44686DF456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7FAD5E-28B0-189C-DA49-5118B11E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5B9C3E-9974-6A08-8347-5E7DCE77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DDF3C3-8CE0-A635-0D05-E66479E5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657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1610-B8F1-7869-B93C-4C47CAE32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034335-01D0-8F60-CC05-C8B8465E5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E7122D-20CC-9453-8678-D73E60DB5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B6829-781F-7E6B-7761-7D625FF4B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86802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3049AD-3FDF-91CB-615A-5BE0898A2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C6DCAC-C44A-1B4D-E903-515A44E44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77452-598E-9F66-0C51-6D383870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546377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8811A-3DE9-4D45-A9B2-FDFD205E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13A3-264B-254A-A6BC-B2154CC71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EB761-705F-A9A4-1D84-9A3435219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32366-0E01-74FE-C658-9E92D57F9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5F83F-CCC7-137A-4199-31D942207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BEA144-15B7-813F-DABA-4F819489F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813637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F764F-4949-F22D-FFD2-B5CC12D35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82EFAF-A61B-1BAC-AD4F-55BF883F2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726CF-E88C-B32B-6651-0FF7B697A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94367E-4CC0-3F61-EEC2-788C855A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BED3F-AC4E-00FF-27EE-027B08C74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B6D99-356F-BA16-5568-3AEFBCF2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6935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F5B53-4A14-7070-F697-83380786B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D23403-7B9C-9C86-E547-A1DAE4F3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542BD-AD97-5751-A216-57A614E31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C7A37-A311-998F-A3CD-C7B99DE96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01B95-BA39-589A-47F4-38B767966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1170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3F5EA8-4D29-5493-D512-1C211BAE0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584F5-6984-C96A-05AC-73886AC5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A6E3D-21EA-FD4F-54A6-0750D02A0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43DA7-13EE-46EF-839F-C243A097759E}" type="datetimeFigureOut">
              <a:rPr lang="en-HK" smtClean="0"/>
              <a:t>1/4/2026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4FA3-15BA-51C3-4EF6-66E6C8397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D7AB5-D1BB-346E-4A76-F427F28D7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32715-1D37-4DAA-AFC0-21EF3BB41F69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9178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05A1D-34BE-86F3-76DB-5F93D9563B5E}"/>
              </a:ext>
            </a:extLst>
          </p:cNvPr>
          <p:cNvSpPr txBox="1">
            <a:spLocks/>
          </p:cNvSpPr>
          <p:nvPr/>
        </p:nvSpPr>
        <p:spPr bwMode="auto">
          <a:xfrm>
            <a:off x="2394442" y="561520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Talent Categories</a:t>
            </a:r>
            <a:r>
              <a:rPr lang="zh-TW" altLang="en-US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 </a:t>
            </a:r>
            <a:r>
              <a:rPr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Submission</a:t>
            </a:r>
            <a:r>
              <a:rPr lang="zh-TW" altLang="en-US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 </a:t>
            </a:r>
            <a:r>
              <a:rPr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Template </a:t>
            </a:r>
            <a:r>
              <a:rPr kumimoji="0"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(Category </a:t>
            </a:r>
            <a:r>
              <a:rPr lang="en-HK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40-43)</a:t>
            </a:r>
            <a:endParaRPr kumimoji="0" lang="en-HK" altLang="zh-TW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05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8772A-ECB0-360E-161A-757B72678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75C0A9-9041-7497-595F-93D935F09752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171F880-062E-6EE9-9375-6A7C9EF18D01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 Leader/ Team of the Year (Agency/Brand)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en-US" sz="1400" u="sng" dirty="0" err="1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Con’t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603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9DB01C0F-6BD9-E2AB-F4D0-5D013DFE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79" y="2163373"/>
            <a:ext cx="10915602" cy="41042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DECLARATION 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/>
              </a:rPr>
              <a:t></a:t>
            </a:r>
            <a:r>
              <a:rPr lang="en-US" sz="1800" b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0" i="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AU" sz="18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-THE END- </a:t>
            </a:r>
            <a:endPara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35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4BAEB1A-4426-76BB-5D4C-376C29053263}"/>
              </a:ext>
            </a:extLst>
          </p:cNvPr>
          <p:cNvSpPr txBox="1">
            <a:spLocks/>
          </p:cNvSpPr>
          <p:nvPr/>
        </p:nvSpPr>
        <p:spPr bwMode="auto">
          <a:xfrm>
            <a:off x="9507191" y="89269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SG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090696-BDB0-2F3C-0805-E36E22D93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2468"/>
            <a:ext cx="12192000" cy="498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66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9B6191B-A5CA-D723-FF64-1C128F5DBB56}"/>
              </a:ext>
            </a:extLst>
          </p:cNvPr>
          <p:cNvSpPr txBox="1">
            <a:spLocks/>
          </p:cNvSpPr>
          <p:nvPr/>
        </p:nvSpPr>
        <p:spPr bwMode="auto">
          <a:xfrm>
            <a:off x="9507191" y="89269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SG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92D7AE-2F53-E62C-E9DA-5C23DC8AE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8" y="1541206"/>
            <a:ext cx="12192000" cy="493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43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6F1C50-545B-13CD-4134-DF85A9F015DA}"/>
              </a:ext>
            </a:extLst>
          </p:cNvPr>
          <p:cNvSpPr txBox="1">
            <a:spLocks/>
          </p:cNvSpPr>
          <p:nvPr/>
        </p:nvSpPr>
        <p:spPr bwMode="auto">
          <a:xfrm>
            <a:off x="9507191" y="89269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SG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D44D4-773D-2B2F-FD11-2B95E9031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4472"/>
            <a:ext cx="12192000" cy="497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40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392EC05-FCD6-38F5-AA3B-265B80B34EF1}"/>
              </a:ext>
            </a:extLst>
          </p:cNvPr>
          <p:cNvSpPr txBox="1">
            <a:spLocks/>
          </p:cNvSpPr>
          <p:nvPr/>
        </p:nvSpPr>
        <p:spPr bwMode="auto">
          <a:xfrm>
            <a:off x="9507191" y="89269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SG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11EBB6-4F51-5248-7EB0-DE2D30910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6508"/>
            <a:ext cx="12192000" cy="49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62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11998F-34D6-E4CA-E89F-11526EE77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362382"/>
              </p:ext>
            </p:extLst>
          </p:nvPr>
        </p:nvGraphicFramePr>
        <p:xfrm>
          <a:off x="1104664" y="1937123"/>
          <a:ext cx="9516862" cy="25894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8431">
                  <a:extLst>
                    <a:ext uri="{9D8B030D-6E8A-4147-A177-3AD203B41FA5}">
                      <a16:colId xmlns:a16="http://schemas.microsoft.com/office/drawing/2014/main" val="2767245628"/>
                    </a:ext>
                  </a:extLst>
                </a:gridCol>
                <a:gridCol w="4758431">
                  <a:extLst>
                    <a:ext uri="{9D8B030D-6E8A-4147-A177-3AD203B41FA5}">
                      <a16:colId xmlns:a16="http://schemas.microsoft.com/office/drawing/2014/main" val="4267163680"/>
                    </a:ext>
                  </a:extLst>
                </a:gridCol>
              </a:tblGrid>
              <a:tr h="639464">
                <a:tc>
                  <a:txBody>
                    <a:bodyPr/>
                    <a:lstStyle/>
                    <a:p>
                      <a:r>
                        <a:rPr lang="en-US" altLang="zh-TW" dirty="0">
                          <a:latin typeface="Calibri" pitchFamily="34" charset="0"/>
                        </a:rPr>
                        <a:t>Name of Category (Talent Cat 40-43)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7677"/>
                  </a:ext>
                </a:extLst>
              </a:tr>
              <a:tr h="618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latin typeface="Calibri" pitchFamily="34" charset="0"/>
                        </a:rPr>
                        <a:t>Name of Brand/ Agency</a:t>
                      </a:r>
                      <a:endParaRPr lang="en-GB" altLang="zh-TW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552595"/>
                  </a:ext>
                </a:extLst>
              </a:tr>
              <a:tr h="649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Name of Entrant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(N/A If not applicable)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HK" sz="1400" b="1" dirty="0">
                          <a:highlight>
                            <a:srgbClr val="C0C0C0"/>
                          </a:highlight>
                        </a:rPr>
                        <a:t>Only Applicable to</a:t>
                      </a:r>
                      <a:r>
                        <a:rPr lang="en-HK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PR Leader of the Year (Agency/Brand)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779680"/>
                  </a:ext>
                </a:extLst>
              </a:tr>
              <a:tr h="6827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Tittle of Entrant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Calibri" panose="020F0502020204030204" pitchFamily="34" charset="0"/>
                        </a:rPr>
                        <a:t>(N/A If not applicable)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1" dirty="0">
                          <a:highlight>
                            <a:srgbClr val="C0C0C0"/>
                          </a:highlight>
                        </a:rPr>
                        <a:t>Only Applicable to</a:t>
                      </a:r>
                      <a:r>
                        <a:rPr lang="en-HK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PR Leader of the Year (Agency/Brand)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39943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6E68A4-1F4F-67F2-D7A7-818D6E5360C8}"/>
              </a:ext>
            </a:extLst>
          </p:cNvPr>
          <p:cNvSpPr txBox="1"/>
          <p:nvPr/>
        </p:nvSpPr>
        <p:spPr>
          <a:xfrm>
            <a:off x="1038015" y="5996710"/>
            <a:ext cx="9436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200" dirty="0"/>
              <a:t>ATTENTION: Any specific information or content intended for judging purposes only must be clearly indicated in </a:t>
            </a:r>
            <a:r>
              <a:rPr lang="en-HK" sz="1200" dirty="0">
                <a:solidFill>
                  <a:srgbClr val="FF0000"/>
                </a:solidFill>
              </a:rPr>
              <a:t>Red</a:t>
            </a:r>
            <a:r>
              <a:rPr lang="en-HK" sz="1200" dirty="0"/>
              <a:t>, or </a:t>
            </a:r>
            <a:r>
              <a:rPr lang="en-HK" sz="1200" dirty="0">
                <a:highlight>
                  <a:srgbClr val="FF0000"/>
                </a:highlight>
              </a:rPr>
              <a:t>highlighted in Red</a:t>
            </a:r>
            <a:r>
              <a:rPr lang="en-HK" sz="1200" dirty="0"/>
              <a:t>. Marks will be deducted if the entry submission exceeds the outlined number of words allowed.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A619AA-DFA2-616A-71F2-18B97EA1819C}"/>
              </a:ext>
            </a:extLst>
          </p:cNvPr>
          <p:cNvSpPr txBox="1">
            <a:spLocks/>
          </p:cNvSpPr>
          <p:nvPr/>
        </p:nvSpPr>
        <p:spPr bwMode="auto">
          <a:xfrm>
            <a:off x="9507191" y="89269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</a:t>
            </a:r>
            <a:r>
              <a:rPr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Details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ACF62-43DD-DD56-1F00-1C4D35F31CA0}"/>
              </a:ext>
            </a:extLst>
          </p:cNvPr>
          <p:cNvSpPr txBox="1"/>
          <p:nvPr/>
        </p:nvSpPr>
        <p:spPr>
          <a:xfrm>
            <a:off x="1104664" y="4689968"/>
            <a:ext cx="96501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n-lt"/>
              </a:rPr>
              <a:t>*Once you are ready to submit, please save this file as a .pdf version before uploading it.</a:t>
            </a:r>
          </a:p>
          <a:p>
            <a:r>
              <a:rPr lang="en-US" sz="1800" i="1" dirty="0">
                <a:latin typeface="+mn-lt"/>
              </a:rPr>
              <a:t>*Please take note that we will omit Limited, Ltd, Inc, Holdings and </a:t>
            </a:r>
            <a:r>
              <a:rPr lang="en-US" sz="1800" i="1" dirty="0" err="1">
                <a:latin typeface="+mn-lt"/>
              </a:rPr>
              <a:t>etc</a:t>
            </a:r>
            <a:r>
              <a:rPr lang="en-US" sz="1800" i="1" dirty="0">
                <a:latin typeface="+mn-lt"/>
              </a:rPr>
              <a:t> in order to follow our editorial design guidelines in all marketing collaterals </a:t>
            </a:r>
            <a:r>
              <a:rPr lang="en-US" sz="1800" i="1" dirty="0"/>
              <a:t>including trophy.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86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E823-E2EA-1057-D1C5-FB3550545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B6744D-3F93-8D11-285F-ACFFE2AB4219}"/>
              </a:ext>
            </a:extLst>
          </p:cNvPr>
          <p:cNvSpPr txBox="1"/>
          <p:nvPr/>
        </p:nvSpPr>
        <p:spPr>
          <a:xfrm>
            <a:off x="1777540" y="5355029"/>
            <a:ext cx="8834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F5AB4-10FC-FE8B-6136-2DB140B6EDF0}"/>
              </a:ext>
            </a:extLst>
          </p:cNvPr>
          <p:cNvSpPr txBox="1">
            <a:spLocks/>
          </p:cNvSpPr>
          <p:nvPr/>
        </p:nvSpPr>
        <p:spPr>
          <a:xfrm>
            <a:off x="1777540" y="1772846"/>
            <a:ext cx="8834276" cy="3582183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TW" sz="3600" dirty="0">
              <a:latin typeface="+mj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3600" dirty="0"/>
              <a:t>Entry video link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1500" dirty="0"/>
              <a:t>(optional but strongly recommended)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TW" sz="2000" dirty="0"/>
              <a:t>Password (if any):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zh-TW" sz="2000" dirty="0">
              <a:latin typeface="+mj-lt"/>
            </a:endParaRPr>
          </a:p>
          <a:p>
            <a:pPr algn="ctr">
              <a:defRPr/>
            </a:pPr>
            <a:br>
              <a:rPr lang="en-US" altLang="zh-TW" sz="2000" dirty="0">
                <a:latin typeface="+mj-lt"/>
              </a:rPr>
            </a:br>
            <a:endParaRPr lang="zh-TW" altLang="en-US" sz="2000" dirty="0">
              <a:latin typeface="+mj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97ABEC-3801-E46A-254C-B1F65F5AF457}"/>
              </a:ext>
            </a:extLst>
          </p:cNvPr>
          <p:cNvSpPr txBox="1">
            <a:spLocks/>
          </p:cNvSpPr>
          <p:nvPr/>
        </p:nvSpPr>
        <p:spPr bwMode="auto">
          <a:xfrm>
            <a:off x="9698062" y="97274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15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49133-8DD1-43B4-668E-61EE61957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0F1BE-D64A-8C4B-1EBB-90647799DAB4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B527004F-1137-C726-94DD-308F376A25DF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 Leader/ Team of the Year (Agency/Brand)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469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F8FBE-FA7E-43B8-C5FE-E558F044C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B547299-457B-6A19-54C0-3A58ABD00867}"/>
              </a:ext>
            </a:extLst>
          </p:cNvPr>
          <p:cNvGraphicFramePr>
            <a:graphicFrameLocks noGrp="1"/>
          </p:cNvGraphicFramePr>
          <p:nvPr/>
        </p:nvGraphicFramePr>
        <p:xfrm>
          <a:off x="224061" y="1858607"/>
          <a:ext cx="11839282" cy="4487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6A32A62-DF55-E594-36E1-1448DB86B958}"/>
              </a:ext>
            </a:extLst>
          </p:cNvPr>
          <p:cNvSpPr/>
          <p:nvPr/>
        </p:nvSpPr>
        <p:spPr>
          <a:xfrm>
            <a:off x="128657" y="1550830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 Leader/ Team of the Year (Agency/Brand) (Max. 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2,0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00 words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en-US" sz="1400" u="sng" dirty="0" err="1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Con’t</a:t>
            </a:r>
            <a:r>
              <a:rPr lang="en-US" sz="1400" u="sng" dirty="0">
                <a:solidFill>
                  <a:srgbClr val="53491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SG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149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352</Words>
  <Application>Microsoft Office PowerPoint</Application>
  <PresentationFormat>Widescreen</PresentationFormat>
  <Paragraphs>35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Helvetica CE 45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21</cp:revision>
  <dcterms:created xsi:type="dcterms:W3CDTF">2025-01-13T08:35:44Z</dcterms:created>
  <dcterms:modified xsi:type="dcterms:W3CDTF">2026-04-01T02:54:13Z</dcterms:modified>
</cp:coreProperties>
</file>