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3" r:id="rId3"/>
    <p:sldId id="282" r:id="rId4"/>
    <p:sldId id="281" r:id="rId5"/>
    <p:sldId id="280" r:id="rId6"/>
    <p:sldId id="257" r:id="rId7"/>
    <p:sldId id="258" r:id="rId8"/>
    <p:sldId id="260" r:id="rId9"/>
    <p:sldId id="274" r:id="rId10"/>
    <p:sldId id="275" r:id="rId11"/>
    <p:sldId id="26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1E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4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75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979E8-BEAD-4C41-18E8-B8B93B591B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1083B7-3BFE-24C9-75A4-8A9DD482D5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DB4B5B-CC47-7989-0E63-F9800FB8C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26/3/2025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39F5D8-864B-35A5-12EC-BD54E8069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F8BE99-B340-E0D8-3056-1E5F73C92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C8A34B9-7245-C816-3784-49B795E8146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842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F5B53-4A14-7070-F697-83380786B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D23403-7B9C-9C86-E547-A1DAE4F3B2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2542BD-AD97-5751-A216-57A614E31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26/3/2025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CC7A37-A311-998F-A3CD-C7B99DE96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301B95-BA39-589A-47F4-38B767966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911702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234B896-914E-8F17-4C33-B2DE1C94DD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0A6528-F492-2005-B704-0ADDA0C22C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1C279-27EB-56AC-E41B-36304E0C9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26/3/2025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01A830-90B6-2693-6737-F09ED6A1D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4BC784-1FCB-534E-2318-8FE8BC1D0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954462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7A10D2-4B65-98C2-24C5-B3F6F49059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5A7FB-F238-63BF-CD8A-DAD928F821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3A610A-E411-6107-2643-9809DCB6B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26/3/2025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907367-DCB0-077B-C6E7-DCE5B7B70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755C41-2030-0EED-A4E0-EBA937D9E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CB3A974-E26F-FE8B-6113-383AED25E67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757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A779D-AC21-7708-9E09-64F739CC93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016B5F-88E3-9507-C32F-94BD3B8B3E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50C8DC-01B4-69C8-AE28-F0F2E6AA3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26/3/2025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8722F4-CA3E-CDF5-DF75-17BD01714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DFFB01-A616-CA39-ABB4-E048D72BA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327536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DB7B02-4A25-7BF2-5547-59021557A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423309-0B2F-3067-AF0D-B3DC91B667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2331CD-2BBE-A4B3-A4C5-7445AB91FC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9B5360-FABD-A777-7178-7BBDC28AC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26/3/2025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02AC80-2756-FD8B-3DF6-47024B66E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B0651B-C8D3-04DE-FC89-DA19EAEFE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66163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D85F0D-76F2-8CCA-063A-1CB679A7C1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EF8881-17A4-B3E2-3143-92792007D5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20D18D-7687-96B7-68F3-483E9C9AE8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DEC67E-2C7E-4A42-59C6-1F42D71CCA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E793BE-14B1-2D0D-25D1-44686DF456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A7FAD5E-28B0-189C-DA49-5118B11E5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26/3/2025</a:t>
            </a:fld>
            <a:endParaRPr lang="en-H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5B9C3E-9974-6A08-8347-5E7DCE777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DDF3C3-8CE0-A635-0D05-E66479E57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56575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731610-B8F1-7869-B93C-4C47CAE32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034335-01D0-8F60-CC05-C8B8465E5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26/3/2025</a:t>
            </a:fld>
            <a:endParaRPr lang="en-H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E7122D-20CC-9453-8678-D73E60DB5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CB6829-781F-7E6B-7761-7D625FF4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4286802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53049AD-3FDF-91CB-615A-5BE0898A2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26/3/2025</a:t>
            </a:fld>
            <a:endParaRPr lang="en-H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C6DCAC-C44A-1B4D-E903-515A44E44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A77452-598E-9F66-0C51-6D3838707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546377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8811A-3DE9-4D45-A9B2-FDFD205E3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8F13A3-264B-254A-A6BC-B2154CC71C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9EB761-705F-A9A4-1D84-9A3435219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232366-0E01-74FE-C658-9E92D57F9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26/3/2025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15F83F-CCC7-137A-4199-31D942207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BEA144-15B7-813F-DABA-4F819489F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813637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F764F-4949-F22D-FFD2-B5CC12D358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682EFAF-A61B-1BAC-AD4F-55BF883F21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F726CF-E88C-B32B-6651-0FF7B697AF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94367E-4CC0-3F61-EEC2-788C855A56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26/3/2025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8BED3F-AC4E-00FF-27EE-027B08C74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FB6D99-356F-BA16-5568-3AEFBCF20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469359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3F5EA8-4D29-5493-D512-1C211BAE0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D584F5-6984-C96A-05AC-73886AC585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DA6E3D-21EA-FD4F-54A6-0750D02A0C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E43DA7-13EE-46EF-839F-C243A097759E}" type="datetimeFigureOut">
              <a:rPr lang="en-HK" smtClean="0"/>
              <a:t>26/3/2025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E24FA3-15BA-51C3-4EF6-66E6C83977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D7AB5-D1BB-346E-4A76-F427F28D7B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4091781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C05A1D-34BE-86F3-76DB-5F93D9563B5E}"/>
              </a:ext>
            </a:extLst>
          </p:cNvPr>
          <p:cNvSpPr txBox="1">
            <a:spLocks/>
          </p:cNvSpPr>
          <p:nvPr/>
        </p:nvSpPr>
        <p:spPr bwMode="auto">
          <a:xfrm>
            <a:off x="3107674" y="5514617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HK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Talent Categories</a:t>
            </a:r>
            <a:r>
              <a:rPr lang="zh-TW" altLang="en-US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 </a:t>
            </a:r>
            <a:r>
              <a:rPr lang="en-HK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Submission</a:t>
            </a:r>
            <a:r>
              <a:rPr lang="zh-TW" altLang="en-US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 </a:t>
            </a:r>
            <a:r>
              <a:rPr lang="en-HK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Template</a:t>
            </a:r>
            <a:endParaRPr kumimoji="0" lang="en-HK" altLang="zh-TW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89057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18772A-ECB0-360E-161A-757B72678F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C75C0A9-9041-7497-595F-93D935F09752}"/>
              </a:ext>
            </a:extLst>
          </p:cNvPr>
          <p:cNvGraphicFramePr>
            <a:graphicFrameLocks noGrp="1"/>
          </p:cNvGraphicFramePr>
          <p:nvPr/>
        </p:nvGraphicFramePr>
        <p:xfrm>
          <a:off x="224061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1171F880-062E-6EE9-9375-6A7C9EF18D01}"/>
              </a:ext>
            </a:extLst>
          </p:cNvPr>
          <p:cNvSpPr/>
          <p:nvPr/>
        </p:nvSpPr>
        <p:spPr>
          <a:xfrm>
            <a:off x="128657" y="1550830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 Leader/ Team of the Year (Agency/Brand) (Max. 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2,0</a:t>
            </a:r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00 words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(</a:t>
            </a:r>
            <a:r>
              <a:rPr lang="en-US" sz="1400" u="sng" dirty="0" err="1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Con’t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SG" sz="14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46033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>
            <a:extLst>
              <a:ext uri="{FF2B5EF4-FFF2-40B4-BE49-F238E27FC236}">
                <a16:creationId xmlns:a16="http://schemas.microsoft.com/office/drawing/2014/main" id="{9DB01C0F-6BD9-E2AB-F4D0-5D013DFE75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779" y="2163373"/>
            <a:ext cx="10915602" cy="4104262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800" b="1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DECLARATION </a:t>
            </a:r>
          </a:p>
          <a:p>
            <a:r>
              <a:rPr lang="en-US" sz="1800" b="1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r>
              <a:rPr lang="en-US" sz="1800" b="1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2"/>
              </a:rPr>
              <a:t></a:t>
            </a:r>
            <a:r>
              <a:rPr lang="en-US" sz="1800" b="0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b="0" i="0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</a:r>
          </a:p>
          <a:p>
            <a:endParaRPr lang="en-AU" sz="18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AU" sz="1800" b="1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-THE END- </a:t>
            </a:r>
            <a:endParaRPr lang="en-US" sz="18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2354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85F571-0857-595F-FB55-52CE81F4A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42AFDB-4D54-AC1A-FB29-ED8C31D413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HK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3986307-D665-5AA2-03E0-6C7247724A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81"/>
            <a:ext cx="12192000" cy="683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866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3530A-5B43-E60A-8ACD-F7D9533C51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BFA168-485E-DB5F-8DB1-6E7965DBA7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HK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904EB82-7157-6BE1-174E-3661629512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308"/>
            <a:ext cx="12192000" cy="6833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6406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6DBDD3-988F-3DD0-CFBD-AAFEF68757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ABC6E5-760F-A8FA-6D47-463D8E8747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HK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8081128-572F-6A83-3E1D-C8D4496917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297"/>
            <a:ext cx="12192000" cy="6837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4626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EA46E9-5595-5988-1948-A90B75E8B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HK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750AB2C-DE1C-5A01-634A-4F437DCB603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219542" cy="6858000"/>
          </a:xfrm>
        </p:spPr>
      </p:pic>
    </p:spTree>
    <p:extLst>
      <p:ext uri="{BB962C8B-B14F-4D97-AF65-F5344CB8AC3E}">
        <p14:creationId xmlns:p14="http://schemas.microsoft.com/office/powerpoint/2010/main" val="40648434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CDCAB08-9CD4-5C1F-844E-00552520AC95}"/>
              </a:ext>
            </a:extLst>
          </p:cNvPr>
          <p:cNvSpPr txBox="1">
            <a:spLocks/>
          </p:cNvSpPr>
          <p:nvPr/>
        </p:nvSpPr>
        <p:spPr>
          <a:xfrm>
            <a:off x="1337569" y="1634659"/>
            <a:ext cx="9516862" cy="1950514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lvl="0" algn="ctr" fontAlgn="auto">
              <a:spcAft>
                <a:spcPts val="0"/>
              </a:spcAft>
              <a:defRPr/>
            </a:pPr>
            <a:r>
              <a:rPr lang="en-US" altLang="zh-TW" sz="2000" dirty="0"/>
              <a:t>Brand/Agency logo </a:t>
            </a:r>
            <a:endParaRPr kumimoji="0" lang="zh-TW" altLang="en-US" sz="2000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711998F-34D6-E4CA-E89F-11526EE771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0334053"/>
              </p:ext>
            </p:extLst>
          </p:nvPr>
        </p:nvGraphicFramePr>
        <p:xfrm>
          <a:off x="1337569" y="3700505"/>
          <a:ext cx="9516862" cy="18792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58431">
                  <a:extLst>
                    <a:ext uri="{9D8B030D-6E8A-4147-A177-3AD203B41FA5}">
                      <a16:colId xmlns:a16="http://schemas.microsoft.com/office/drawing/2014/main" val="2767245628"/>
                    </a:ext>
                  </a:extLst>
                </a:gridCol>
                <a:gridCol w="4758431">
                  <a:extLst>
                    <a:ext uri="{9D8B030D-6E8A-4147-A177-3AD203B41FA5}">
                      <a16:colId xmlns:a16="http://schemas.microsoft.com/office/drawing/2014/main" val="4267163680"/>
                    </a:ext>
                  </a:extLst>
                </a:gridCol>
              </a:tblGrid>
              <a:tr h="464089">
                <a:tc>
                  <a:txBody>
                    <a:bodyPr/>
                    <a:lstStyle/>
                    <a:p>
                      <a:r>
                        <a:rPr lang="en-US" altLang="zh-TW" dirty="0">
                          <a:latin typeface="Calibri" pitchFamily="34" charset="0"/>
                        </a:rPr>
                        <a:t>Name of Category (Talent Cat 36-39)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HK" sz="1400" b="1" kern="1200" dirty="0">
                        <a:solidFill>
                          <a:schemeClr val="tx1"/>
                        </a:solidFill>
                        <a:effectLst/>
                        <a:highlight>
                          <a:srgbClr val="C0C0C0"/>
                        </a:highligh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57677"/>
                  </a:ext>
                </a:extLst>
              </a:tr>
              <a:tr h="44862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>
                          <a:latin typeface="Calibri" pitchFamily="34" charset="0"/>
                        </a:rPr>
                        <a:t>Name of Brand/ Agency</a:t>
                      </a:r>
                      <a:endParaRPr lang="en-GB" altLang="zh-TW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552595"/>
                  </a:ext>
                </a:extLst>
              </a:tr>
              <a:tr h="47111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Name of Entrant 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(N/A If not applicable)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en-HK" sz="1400" b="1" dirty="0">
                          <a:highlight>
                            <a:srgbClr val="C0C0C0"/>
                          </a:highlight>
                        </a:rPr>
                        <a:t>Only Applicable to</a:t>
                      </a:r>
                      <a:r>
                        <a:rPr lang="en-HK" sz="1400" b="1" kern="1200" dirty="0">
                          <a:solidFill>
                            <a:schemeClr val="tx1"/>
                          </a:solidFill>
                          <a:effectLst/>
                          <a:highlight>
                            <a:srgbClr val="C0C0C0"/>
                          </a:highlight>
                          <a:latin typeface="+mn-lt"/>
                          <a:ea typeface="+mn-ea"/>
                          <a:cs typeface="+mn-cs"/>
                        </a:rPr>
                        <a:t> PR Leader of the Year (Agency/Brand)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3779680"/>
                  </a:ext>
                </a:extLst>
              </a:tr>
              <a:tr h="4954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Tittle of Entrant 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(N/A If not applicable)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HK" sz="1400" b="1" dirty="0">
                          <a:highlight>
                            <a:srgbClr val="C0C0C0"/>
                          </a:highlight>
                        </a:rPr>
                        <a:t>Only Applicable to</a:t>
                      </a:r>
                      <a:r>
                        <a:rPr lang="en-HK" sz="1400" b="1" kern="1200" dirty="0">
                          <a:solidFill>
                            <a:schemeClr val="tx1"/>
                          </a:solidFill>
                          <a:effectLst/>
                          <a:highlight>
                            <a:srgbClr val="C0C0C0"/>
                          </a:highlight>
                          <a:latin typeface="+mn-lt"/>
                          <a:ea typeface="+mn-ea"/>
                          <a:cs typeface="+mn-cs"/>
                        </a:rPr>
                        <a:t> PR Leader of the Year (Agency/Brand)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739943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306E68A4-1F4F-67F2-D7A7-818D6E5360C8}"/>
              </a:ext>
            </a:extLst>
          </p:cNvPr>
          <p:cNvSpPr txBox="1"/>
          <p:nvPr/>
        </p:nvSpPr>
        <p:spPr>
          <a:xfrm>
            <a:off x="243689" y="6056644"/>
            <a:ext cx="117046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HK" sz="1200" dirty="0"/>
              <a:t>ATTENTION: Any specific information or content intended for judging purposes only must be clearly indicated in </a:t>
            </a:r>
            <a:r>
              <a:rPr lang="en-HK" sz="1200" dirty="0">
                <a:solidFill>
                  <a:srgbClr val="FF0000"/>
                </a:solidFill>
              </a:rPr>
              <a:t>Red</a:t>
            </a:r>
            <a:r>
              <a:rPr lang="en-HK" sz="1200" dirty="0"/>
              <a:t>, or </a:t>
            </a:r>
            <a:r>
              <a:rPr lang="en-HK" sz="1200" dirty="0">
                <a:highlight>
                  <a:srgbClr val="FF0000"/>
                </a:highlight>
              </a:rPr>
              <a:t>highlighted in Red</a:t>
            </a:r>
            <a:r>
              <a:rPr lang="en-HK" sz="1200" dirty="0"/>
              <a:t>. Marks will be deducted if the entry submission exceeds the outlined number of words allowed.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1A619AA-DFA2-616A-71F2-18B97EA1819C}"/>
              </a:ext>
            </a:extLst>
          </p:cNvPr>
          <p:cNvSpPr txBox="1">
            <a:spLocks/>
          </p:cNvSpPr>
          <p:nvPr/>
        </p:nvSpPr>
        <p:spPr bwMode="auto">
          <a:xfrm>
            <a:off x="9526045" y="1015051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Entry </a:t>
            </a:r>
            <a:r>
              <a:rPr lang="en-US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Details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98634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82E823-E2EA-1057-D1C5-FB35505451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BB6744D-3F93-8D11-285F-ACFFE2AB4219}"/>
              </a:ext>
            </a:extLst>
          </p:cNvPr>
          <p:cNvSpPr txBox="1"/>
          <p:nvPr/>
        </p:nvSpPr>
        <p:spPr>
          <a:xfrm>
            <a:off x="1777540" y="5355029"/>
            <a:ext cx="883427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TW" sz="1400" dirty="0">
                <a:solidFill>
                  <a:srgbClr val="FF0000"/>
                </a:solidFill>
              </a:rPr>
              <a:t>Maximum length of video is </a:t>
            </a:r>
            <a:r>
              <a:rPr lang="en-US" altLang="zh-TW" sz="1400" b="1" dirty="0">
                <a:solidFill>
                  <a:srgbClr val="FF0000"/>
                </a:solidFill>
              </a:rPr>
              <a:t>3 minutes</a:t>
            </a:r>
            <a:r>
              <a:rPr lang="en-US" altLang="zh-TW" sz="1400" dirty="0">
                <a:solidFill>
                  <a:srgbClr val="FF0000"/>
                </a:solidFill>
              </a:rPr>
              <a:t>.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Only ONE video (no longer than three minutes) </a:t>
            </a:r>
            <a:r>
              <a:rPr lang="en-US" altLang="zh-TW" sz="1400" dirty="0">
                <a:solidFill>
                  <a:srgbClr val="FF0000"/>
                </a:solidFill>
              </a:rPr>
              <a:t>is accepted for each entry. 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Extra content will be deleted without notice. </a:t>
            </a:r>
            <a:br>
              <a:rPr lang="en-US" altLang="zh-TW" sz="1400" dirty="0">
                <a:solidFill>
                  <a:srgbClr val="FF0000"/>
                </a:solidFill>
              </a:rPr>
            </a:br>
            <a:r>
              <a:rPr lang="en-US" altLang="zh-TW" sz="1400" dirty="0">
                <a:solidFill>
                  <a:srgbClr val="FF0000"/>
                </a:solidFill>
              </a:rPr>
              <a:t>Please upload your video to YouTube and set the privacy settings to “unlisted”.</a:t>
            </a:r>
            <a:endParaRPr lang="zh-TW" altLang="en-US" sz="1400" dirty="0">
              <a:solidFill>
                <a:srgbClr val="FF0000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7CF5AB4-10FC-FE8B-6136-2DB140B6EDF0}"/>
              </a:ext>
            </a:extLst>
          </p:cNvPr>
          <p:cNvSpPr txBox="1">
            <a:spLocks/>
          </p:cNvSpPr>
          <p:nvPr/>
        </p:nvSpPr>
        <p:spPr>
          <a:xfrm>
            <a:off x="1777540" y="1772846"/>
            <a:ext cx="8834276" cy="3582183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3600" dirty="0"/>
              <a:t>Entry video link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1500" dirty="0"/>
              <a:t>(optional but strongly recommended)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2000" dirty="0"/>
              <a:t>Password (if any):</a:t>
            </a:r>
          </a:p>
          <a:p>
            <a:pPr algn="ctr" fontAlgn="auto">
              <a:spcAft>
                <a:spcPts val="0"/>
              </a:spcAft>
              <a:defRPr/>
            </a:pPr>
            <a:endParaRPr lang="en-US" altLang="zh-TW" sz="2000" dirty="0">
              <a:latin typeface="+mj-lt"/>
            </a:endParaRPr>
          </a:p>
          <a:p>
            <a:pPr algn="ctr">
              <a:defRPr/>
            </a:pPr>
            <a:br>
              <a:rPr lang="en-US" altLang="zh-TW" sz="2000" dirty="0">
                <a:latin typeface="+mj-lt"/>
              </a:rPr>
            </a:br>
            <a:endParaRPr lang="zh-TW" altLang="en-US" sz="2000" dirty="0">
              <a:latin typeface="+mj-lt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E97ABEC-3801-E46A-254C-B1F65F5AF457}"/>
              </a:ext>
            </a:extLst>
          </p:cNvPr>
          <p:cNvSpPr txBox="1">
            <a:spLocks/>
          </p:cNvSpPr>
          <p:nvPr/>
        </p:nvSpPr>
        <p:spPr bwMode="auto">
          <a:xfrm>
            <a:off x="9698062" y="972746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Entry Video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0150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749133-8DD1-43B4-668E-61EE619574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990F1BE-D64A-8C4B-1EBB-90647799DAB4}"/>
              </a:ext>
            </a:extLst>
          </p:cNvPr>
          <p:cNvGraphicFramePr>
            <a:graphicFrameLocks noGrp="1"/>
          </p:cNvGraphicFramePr>
          <p:nvPr/>
        </p:nvGraphicFramePr>
        <p:xfrm>
          <a:off x="224061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B527004F-1137-C726-94DD-308F376A25DF}"/>
              </a:ext>
            </a:extLst>
          </p:cNvPr>
          <p:cNvSpPr/>
          <p:nvPr/>
        </p:nvSpPr>
        <p:spPr>
          <a:xfrm>
            <a:off x="128657" y="1550830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 Leader/ Team of the Year (Agency/Brand) (Max. 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2,0</a:t>
            </a:r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00 words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SG" sz="14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54695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AF8FBE-FA7E-43B8-C5FE-E558F044CA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B547299-457B-6A19-54C0-3A58ABD00867}"/>
              </a:ext>
            </a:extLst>
          </p:cNvPr>
          <p:cNvGraphicFramePr>
            <a:graphicFrameLocks noGrp="1"/>
          </p:cNvGraphicFramePr>
          <p:nvPr/>
        </p:nvGraphicFramePr>
        <p:xfrm>
          <a:off x="224061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D6A32A62-DF55-E594-36E1-1448DB86B958}"/>
              </a:ext>
            </a:extLst>
          </p:cNvPr>
          <p:cNvSpPr/>
          <p:nvPr/>
        </p:nvSpPr>
        <p:spPr>
          <a:xfrm>
            <a:off x="128657" y="1550830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 Leader/ Team of the Year (Agency/Brand) (Max. 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2,0</a:t>
            </a:r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00 words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(</a:t>
            </a:r>
            <a:r>
              <a:rPr lang="en-US" sz="1400" u="sng" dirty="0" err="1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Con’t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SG" sz="14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11498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291</Words>
  <Application>Microsoft Office PowerPoint</Application>
  <PresentationFormat>Widescreen</PresentationFormat>
  <Paragraphs>30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Helvetica CE 45 Light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Kelly Chan</dc:creator>
  <cp:lastModifiedBy>Kelly Chan</cp:lastModifiedBy>
  <cp:revision>16</cp:revision>
  <dcterms:created xsi:type="dcterms:W3CDTF">2025-01-13T08:35:44Z</dcterms:created>
  <dcterms:modified xsi:type="dcterms:W3CDTF">2025-03-26T03:47:58Z</dcterms:modified>
</cp:coreProperties>
</file>