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12"/>
  </p:notesMasterIdLst>
  <p:handoutMasterIdLst>
    <p:handoutMasterId r:id="rId13"/>
  </p:handoutMasterIdLst>
  <p:sldIdLst>
    <p:sldId id="282" r:id="rId2"/>
    <p:sldId id="281" r:id="rId3"/>
    <p:sldId id="290" r:id="rId4"/>
    <p:sldId id="293" r:id="rId5"/>
    <p:sldId id="296" r:id="rId6"/>
    <p:sldId id="297" r:id="rId7"/>
    <p:sldId id="294" r:id="rId8"/>
    <p:sldId id="295" r:id="rId9"/>
    <p:sldId id="299" r:id="rId10"/>
    <p:sldId id="298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3735"/>
    <a:srgbClr val="EE3982"/>
    <a:srgbClr val="FA0065"/>
    <a:srgbClr val="CC0066"/>
    <a:srgbClr val="FF0066"/>
    <a:srgbClr val="428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402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63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AAD3A-14F2-4F31-B2B0-BA44DB33B481}" type="datetimeFigureOut">
              <a:rPr lang="zh-TW" altLang="en-US" smtClean="0"/>
              <a:pPr/>
              <a:t>2024/3/1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6A943-4C9B-41E4-9E3E-4C74CB297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62A8FD7F-EF63-4CD3-A880-21CA334F46E6}" type="datetimeFigureOut">
              <a:rPr lang="zh-TW" altLang="en-US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TW" noProof="0"/>
              <a:t>Click to 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  <a:endParaRPr lang="zh-TW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C78C6913-FEB1-468B-93B0-003AF8D63F6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88973-2377-6588-FAA3-E64DE1379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53947E-7020-F815-038E-8850528371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F4CF48-EB1C-3D0A-580B-30FA46C2F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4CF7FE-32E5-0D0A-76D5-FA6313C22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B56C1-A2EA-B730-45E3-FA1B3AC00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013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759F9-3810-2ADA-9873-D029D98F2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2919BA-3E0A-E8E2-0434-08B950E21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27F9A-A76B-5C91-1956-72FDB214E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5F677-86F9-BB4A-A8CB-181CF41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95ECF-04F9-6993-36DD-DC9FAD623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37762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F8C729-F58B-C7CE-090A-666CCD34FD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5AF0A-568E-C7CA-8BB4-336CC8501C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39B3E-9548-E111-54AE-C13E7F679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F6E842-AC45-D52F-5AD6-892957914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22609-B273-1089-3AF6-F539D118A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7716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/>
              <a:t>Click to edit Master subtitle style</a:t>
            </a:r>
            <a:endParaRPr lang="zh-TW" altLang="en-US" dirty="0"/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14" name="標題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37652-A3B6-2343-F6F6-D0D0B3DBE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C44C4-A15E-576E-06A4-9A9A48D17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4ED6E3-77F9-4CFF-E908-F869E19F8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C6869C-F302-4F9A-9A6A-AA1F5A6205D2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8C9A8-0C62-2C70-0B2D-EFE008D0B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EA2B4-5411-0DE8-CC56-DDDD9A11D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50276-C4B6-4F14-B5DE-DA7E1078FC71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8183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355E5-D40E-D917-A8E3-73CEC3C43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144C9-6D44-7B88-734D-7A0D85D7F7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368DF-E2ED-44A7-ABC8-218ACD16A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252B8-3EF8-F82B-06F5-2CAFFDB3F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F96B4-F836-7FD5-F7B7-469E1DF6A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78903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4F370-E9DA-EE3C-2F42-5C19BFFA9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26741-12B2-A0DB-59B3-773216E911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4104F3-E694-B9BA-4D2A-B4B36F06EE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A4A761-D7BD-88E2-F9EF-403AB7942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5708F0-A869-272F-3332-605627708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1ACE69-D728-A349-9D56-CF56754BF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75519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D5BD2-2A53-4561-CB3F-BD0AA6958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B687A5-FD50-95DB-A89D-A7649DBE6C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D63B1D-3220-0C53-3530-BCCFD0ADA2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17C592-0C31-AAA5-2589-109113E975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4E125F-F958-B738-C6A1-3C0CB48DAF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9A479B-0A3C-FA37-FC5D-A2F312F2B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2D4A59-C1EF-8CC7-DB14-12CEDC2E5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2553B4-3523-AB23-2503-6FE67ECC2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0839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30B6F-8B30-03F5-EEF3-E7D18E4D7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77C4EE-426B-FC7F-02C5-1D1C4F21E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29B82E-8FFA-B653-839F-08B456E04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BEA970-F81C-40FF-6D74-DA2817869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0541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159160-D389-E467-D79E-11AA8E171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8F258B-3F1A-56AD-076B-B84D003E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5D704-1869-34E2-4BB6-0785CA5CC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64089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CF053-6DE7-0786-152D-C16FC8BF9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4D2C0E-8C23-AC51-708C-E5FFD7854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B0312B-E6D8-E172-8E9F-034514E6A6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D1B8F5-2768-4156-1132-E42B1C6E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5AEF8B-3B09-76D9-A8C5-D1BFC652A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1A3BB0-2C74-D416-F9D3-7220B2E3C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9114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AC4C2-3FE8-AE90-5D58-BB2E889E5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98CC9C-C07A-1399-03E5-FF7DB34F31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8434D2-C406-E24E-82E3-23F09522A6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98334D-5BDE-2D1F-7AAE-A6DFBB105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13E89-B666-3F3D-9BA4-D7702BC92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E16C8C-C813-C4A3-99D2-7580AFC4D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10607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E8C212-6F3A-CF17-826F-F98FFBE96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FBDA0-BDEF-F63A-AF8E-5B906B5139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2E8FC2-8C4E-993C-FD10-B3CE65D7EB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4DE812-A8C3-36E7-E6A6-C53ECC63DA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B92F80-8C7F-65B0-0A25-78CEC65E8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A44983D-ECB8-080E-4193-FEA317C0910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028384" y="-1373"/>
            <a:ext cx="1071742" cy="7445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30829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49" r:id="rId12"/>
    <p:sldLayoutId id="214748365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79389" y="2805683"/>
            <a:ext cx="8641083" cy="2070323"/>
          </a:xfrm>
        </p:spPr>
        <p:txBody>
          <a:bodyPr>
            <a:normAutofit fontScale="90000"/>
          </a:bodyPr>
          <a:lstStyle/>
          <a:p>
            <a:pPr algn="ctr" eaLnBrk="1" hangingPunct="1"/>
            <a:br>
              <a:rPr lang="en-US" altLang="zh-TW" sz="2400" dirty="0">
                <a:solidFill>
                  <a:srgbClr val="953735"/>
                </a:solidFill>
              </a:rPr>
            </a:br>
            <a:br>
              <a:rPr lang="en-US" altLang="zh-TW" sz="2400" dirty="0">
                <a:solidFill>
                  <a:srgbClr val="953735"/>
                </a:solidFill>
              </a:rPr>
            </a:br>
            <a:r>
              <a:rPr lang="en-US" altLang="zh-TW" sz="2400" b="1" dirty="0">
                <a:solidFill>
                  <a:srgbClr val="953735"/>
                </a:solidFill>
              </a:rPr>
              <a:t>Core Submission Template </a:t>
            </a:r>
            <a:br>
              <a:rPr lang="en-US" altLang="zh-TW" sz="2400" dirty="0">
                <a:solidFill>
                  <a:srgbClr val="953735"/>
                </a:solidFill>
              </a:rPr>
            </a:br>
            <a:r>
              <a:rPr lang="en-US" altLang="zh-TW" sz="2000" dirty="0">
                <a:solidFill>
                  <a:srgbClr val="953735"/>
                </a:solidFill>
              </a:rPr>
              <a:t>Team Award</a:t>
            </a:r>
            <a:br>
              <a:rPr lang="en-US" altLang="zh-TW" sz="2000" dirty="0">
                <a:solidFill>
                  <a:srgbClr val="953735"/>
                </a:solidFill>
              </a:rPr>
            </a:br>
            <a:br>
              <a:rPr lang="en-US" altLang="zh-TW" sz="1200" dirty="0">
                <a:solidFill>
                  <a:srgbClr val="7030A0"/>
                </a:solidFill>
              </a:rPr>
            </a:br>
            <a:br>
              <a:rPr lang="en-US" altLang="zh-TW" sz="1200" dirty="0">
                <a:solidFill>
                  <a:srgbClr val="953735"/>
                </a:solidFill>
              </a:rPr>
            </a:br>
            <a:r>
              <a:rPr lang="en-US" altLang="zh-TW" sz="1100" dirty="0">
                <a:solidFill>
                  <a:srgbClr val="953735"/>
                </a:solidFill>
              </a:rPr>
              <a:t>PR Awards is produced by MARKETING-INTERACTIVE, a publication of Lighthouse Independent Media</a:t>
            </a:r>
            <a:br>
              <a:rPr lang="en-US" altLang="zh-TW" sz="1100" dirty="0">
                <a:solidFill>
                  <a:srgbClr val="953735"/>
                </a:solidFill>
              </a:rPr>
            </a:br>
            <a:r>
              <a:rPr lang="en-US" altLang="zh-TW" sz="1100" dirty="0">
                <a:solidFill>
                  <a:srgbClr val="953735"/>
                </a:solidFill>
              </a:rPr>
              <a:t> 15/F, Golden Star Building, 20-24 Lockhart Road. </a:t>
            </a:r>
            <a:r>
              <a:rPr lang="en-US" altLang="zh-TW" sz="1100" dirty="0" err="1">
                <a:solidFill>
                  <a:srgbClr val="953735"/>
                </a:solidFill>
              </a:rPr>
              <a:t>Wanchai</a:t>
            </a:r>
            <a:r>
              <a:rPr lang="en-US" altLang="zh-TW" sz="1100" dirty="0">
                <a:solidFill>
                  <a:srgbClr val="953735"/>
                </a:solidFill>
              </a:rPr>
              <a:t>, Hong Kong</a:t>
            </a:r>
            <a:br>
              <a:rPr lang="en-US" altLang="zh-TW" sz="1100" dirty="0">
                <a:solidFill>
                  <a:srgbClr val="953735"/>
                </a:solidFill>
              </a:rPr>
            </a:br>
            <a:r>
              <a:rPr lang="en-US" altLang="zh-TW" sz="1100" dirty="0">
                <a:solidFill>
                  <a:srgbClr val="953735"/>
                </a:solidFill>
              </a:rPr>
              <a:t>Tel: + 852 2861 1882 | Fax: + 852 2861 1336 | www.marketing-interactive.com </a:t>
            </a:r>
            <a:endParaRPr lang="zh-TW" altLang="en-US" sz="1100" dirty="0">
              <a:solidFill>
                <a:srgbClr val="953735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59832" y="627534"/>
            <a:ext cx="2952328" cy="295232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dirty="0">
                <a:latin typeface="+mn-lt"/>
              </a:rPr>
              <a:t>Vision</a:t>
            </a:r>
            <a:endParaRPr lang="zh-TW" altLang="en-US" sz="3200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91681" y="7938"/>
            <a:ext cx="6408711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  <a:defRPr/>
            </a:pPr>
            <a:r>
              <a:rPr kumimoji="0" lang="en-US" altLang="zh-TW" sz="1100" u="sng" dirty="0">
                <a:solidFill>
                  <a:srgbClr val="953735"/>
                </a:solidFill>
                <a:latin typeface="+mn-lt"/>
              </a:rPr>
              <a:t>(20%) Max. 2 slides, visuals included – slide 2/2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953735"/>
                </a:solidFill>
                <a:latin typeface="+mn-lt"/>
              </a:rPr>
              <a:t> Illustrate how your team has been communicating your company’s perspectives and objectives.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953735"/>
                </a:solidFill>
                <a:latin typeface="+mn-lt"/>
              </a:rPr>
              <a:t> What makes this significant and unique? </a:t>
            </a:r>
          </a:p>
          <a:p>
            <a:pPr>
              <a:lnSpc>
                <a:spcPts val="1100"/>
              </a:lnSpc>
              <a:defRPr/>
            </a:pPr>
            <a:r>
              <a:rPr lang="en-US" altLang="zh-TW" sz="1100" dirty="0">
                <a:solidFill>
                  <a:srgbClr val="953735"/>
                </a:solidFill>
                <a:latin typeface="+mn-lt"/>
              </a:rPr>
              <a:t>The information judges will be looking out for is industry contribution.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457200" indent="-457200" eaLnBrk="1" hangingPunct="1">
                        <a:spcBef>
                          <a:spcPct val="20000"/>
                        </a:spcBef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"/>
          <p:cNvSpPr/>
          <p:nvPr/>
        </p:nvSpPr>
        <p:spPr>
          <a:xfrm>
            <a:off x="7812360" y="4659982"/>
            <a:ext cx="216024" cy="21523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3075" name="Title 1"/>
          <p:cNvSpPr txBox="1">
            <a:spLocks/>
          </p:cNvSpPr>
          <p:nvPr/>
        </p:nvSpPr>
        <p:spPr bwMode="auto">
          <a:xfrm>
            <a:off x="179388" y="97631"/>
            <a:ext cx="7561262" cy="529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dirty="0">
                <a:latin typeface="Calibri" pitchFamily="34" charset="0"/>
              </a:rPr>
              <a:t>Entry Details</a:t>
            </a:r>
            <a:endParaRPr kumimoji="0" lang="zh-TW" altLang="en-US" sz="3200" dirty="0">
              <a:latin typeface="Calibri" pitchFamily="34" charset="0"/>
            </a:endParaRP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1187624" y="2931790"/>
            <a:ext cx="6624586" cy="95410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rgbClr val="953735"/>
                </a:solidFill>
                <a:latin typeface="+mn-lt"/>
              </a:rPr>
              <a:t>Please provide the following information:</a:t>
            </a:r>
          </a:p>
          <a:p>
            <a:r>
              <a:rPr lang="en-US" altLang="zh-TW" dirty="0">
                <a:solidFill>
                  <a:srgbClr val="953735"/>
                </a:solidFill>
                <a:latin typeface="+mn-lt"/>
              </a:rPr>
              <a:t>1. Name of Category: </a:t>
            </a:r>
            <a:r>
              <a:rPr lang="en-US" altLang="zh-TW" b="1" dirty="0">
                <a:solidFill>
                  <a:srgbClr val="953735"/>
                </a:solidFill>
                <a:latin typeface="+mn-lt"/>
              </a:rPr>
              <a:t>PR Team of the Year</a:t>
            </a:r>
          </a:p>
          <a:p>
            <a:r>
              <a:rPr lang="en-US" altLang="zh-TW" dirty="0">
                <a:solidFill>
                  <a:srgbClr val="953735"/>
                </a:solidFill>
                <a:latin typeface="+mn-lt"/>
              </a:rPr>
              <a:t>2. Name of Brand/ </a:t>
            </a:r>
            <a:r>
              <a:rPr lang="en-US" altLang="zh-TW">
                <a:solidFill>
                  <a:srgbClr val="953735"/>
                </a:solidFill>
                <a:latin typeface="+mn-lt"/>
              </a:rPr>
              <a:t>PR Agency: </a:t>
            </a:r>
            <a:endParaRPr lang="en-US" altLang="zh-TW" dirty="0">
              <a:solidFill>
                <a:srgbClr val="953735"/>
              </a:solidFill>
              <a:latin typeface="+mn-lt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51520" y="4515966"/>
            <a:ext cx="8785225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solidFill>
                  <a:srgbClr val="953735"/>
                </a:solidFill>
                <a:latin typeface="Calibri" pitchFamily="34" charset="0"/>
              </a:rPr>
              <a:t>NOTE: </a:t>
            </a:r>
            <a:br>
              <a:rPr lang="en-US" altLang="zh-TW" sz="1200" dirty="0">
                <a:solidFill>
                  <a:srgbClr val="953735"/>
                </a:solidFill>
                <a:latin typeface="Calibri" pitchFamily="34" charset="0"/>
              </a:rPr>
            </a:br>
            <a:r>
              <a:rPr lang="en-US" altLang="zh-TW" sz="1200" dirty="0">
                <a:solidFill>
                  <a:srgbClr val="953735"/>
                </a:solidFill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solidFill>
                  <a:srgbClr val="953735"/>
                </a:solidFill>
                <a:latin typeface="Calibri" pitchFamily="34" charset="0"/>
              </a:rPr>
              <a:t>, or highlighted in</a:t>
            </a:r>
            <a:r>
              <a:rPr lang="en-US" altLang="zh-TW" sz="1200" dirty="0">
                <a:latin typeface="Calibri" pitchFamily="34" charset="0"/>
              </a:rPr>
              <a:t> </a:t>
            </a:r>
            <a:r>
              <a:rPr lang="en-US" altLang="zh-TW" sz="1200" dirty="0">
                <a:solidFill>
                  <a:schemeClr val="bg1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solidFill>
                  <a:srgbClr val="953735"/>
                </a:solidFill>
                <a:latin typeface="Calibri" pitchFamily="34" charset="0"/>
              </a:rPr>
              <a:t>. </a:t>
            </a:r>
            <a:br>
              <a:rPr lang="en-US" altLang="zh-TW" sz="1200" dirty="0">
                <a:solidFill>
                  <a:srgbClr val="953735"/>
                </a:solidFill>
                <a:latin typeface="Calibri" pitchFamily="34" charset="0"/>
              </a:rPr>
            </a:br>
            <a:r>
              <a:rPr lang="en-US" altLang="zh-TW" sz="1200" dirty="0">
                <a:solidFill>
                  <a:srgbClr val="953735"/>
                </a:solidFill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solidFill>
                <a:srgbClr val="953735"/>
              </a:solidFill>
              <a:latin typeface="Calibri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1600" y="915566"/>
            <a:ext cx="7056438" cy="1872208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>
                <a:solidFill>
                  <a:srgbClr val="953735"/>
                </a:solidFill>
              </a:rPr>
              <a:t>Please paste your </a:t>
            </a:r>
            <a:r>
              <a:rPr lang="en-US" altLang="zh-TW" sz="2000" dirty="0" err="1">
                <a:solidFill>
                  <a:srgbClr val="953735"/>
                </a:solidFill>
              </a:rPr>
              <a:t>organisation</a:t>
            </a:r>
            <a:r>
              <a:rPr lang="en-US" altLang="zh-TW" sz="2000" dirty="0">
                <a:solidFill>
                  <a:srgbClr val="953735"/>
                </a:solidFill>
              </a:rPr>
              <a:t> </a:t>
            </a:r>
            <a:r>
              <a:rPr lang="en-US" altLang="zh-TW" sz="2000">
                <a:solidFill>
                  <a:srgbClr val="953735"/>
                </a:solidFill>
              </a:rPr>
              <a:t>/ agency logo </a:t>
            </a:r>
            <a:r>
              <a:rPr lang="en-US" altLang="zh-TW" sz="2000" dirty="0">
                <a:solidFill>
                  <a:srgbClr val="953735"/>
                </a:solidFill>
              </a:rPr>
              <a:t>here</a:t>
            </a:r>
            <a:endParaRPr kumimoji="0" lang="zh-TW" altLang="en-US" sz="2000" dirty="0">
              <a:solidFill>
                <a:srgbClr val="953735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dirty="0">
                <a:latin typeface="Calibri" pitchFamily="34" charset="0"/>
              </a:rPr>
              <a:t>Entry Video</a:t>
            </a:r>
            <a:endParaRPr kumimoji="0" lang="zh-TW" altLang="en-US" sz="3200" dirty="0">
              <a:latin typeface="Calibri" pitchFamily="34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3568" y="4299942"/>
            <a:ext cx="79295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1352550"/>
            <a:ext cx="7056438" cy="22860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solidFill>
                  <a:srgbClr val="953735"/>
                </a:solidFill>
              </a:rPr>
              <a:t>Please paste the entry video link if there is any.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solidFill>
                  <a:srgbClr val="953735"/>
                </a:solidFill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solidFill>
                <a:srgbClr val="953735"/>
              </a:solidFill>
            </a:endParaRPr>
          </a:p>
          <a:p>
            <a:pPr algn="ctr">
              <a:defRPr/>
            </a:pPr>
            <a:r>
              <a:rPr lang="en-US" altLang="zh-TW" sz="2000" dirty="0">
                <a:solidFill>
                  <a:srgbClr val="953735"/>
                </a:solidFill>
              </a:rPr>
              <a:t>Maximum length of video is </a:t>
            </a:r>
            <a:r>
              <a:rPr lang="en-US" altLang="zh-TW" sz="2000" b="1" dirty="0">
                <a:solidFill>
                  <a:srgbClr val="953735"/>
                </a:solidFill>
              </a:rPr>
              <a:t>3 minutes</a:t>
            </a:r>
            <a:r>
              <a:rPr lang="en-US" altLang="zh-TW" sz="2000" dirty="0">
                <a:solidFill>
                  <a:srgbClr val="953735"/>
                </a:solidFill>
              </a:rPr>
              <a:t>. </a:t>
            </a:r>
            <a:br>
              <a:rPr lang="en-US" altLang="zh-TW" sz="2000" dirty="0">
                <a:solidFill>
                  <a:srgbClr val="953735"/>
                </a:solidFill>
              </a:rPr>
            </a:br>
            <a:br>
              <a:rPr lang="en-US" altLang="zh-TW" sz="2000" dirty="0">
                <a:solidFill>
                  <a:srgbClr val="953735"/>
                </a:solidFill>
              </a:rPr>
            </a:br>
            <a:br>
              <a:rPr lang="en-US" altLang="zh-TW" sz="2000" dirty="0">
                <a:solidFill>
                  <a:srgbClr val="953735"/>
                </a:solidFill>
              </a:rPr>
            </a:br>
            <a:r>
              <a:rPr lang="en-US" altLang="zh-TW" sz="2000" dirty="0">
                <a:solidFill>
                  <a:srgbClr val="953735"/>
                </a:solidFill>
              </a:rPr>
              <a:t>Password (if any):</a:t>
            </a:r>
            <a:endParaRPr lang="zh-TW" altLang="en-US" sz="2000" dirty="0">
              <a:solidFill>
                <a:srgbClr val="953735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dirty="0">
                <a:latin typeface="+mj-lt"/>
              </a:rPr>
              <a:t>Team Profile</a:t>
            </a:r>
            <a:endParaRPr lang="zh-TW" altLang="en-US" sz="3200" dirty="0"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411760" y="0"/>
            <a:ext cx="5688631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  <a:spcBef>
                <a:spcPct val="20000"/>
              </a:spcBef>
            </a:pPr>
            <a:r>
              <a:rPr lang="en-US" altLang="zh-TW" sz="1100" u="sng" dirty="0">
                <a:solidFill>
                  <a:srgbClr val="953735"/>
                </a:solidFill>
                <a:latin typeface="Calibri" pitchFamily="34" charset="0"/>
              </a:rPr>
              <a:t>(20%) Max. 1 slide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zh-TW" sz="1100" dirty="0">
                <a:solidFill>
                  <a:srgbClr val="953735"/>
                </a:solidFill>
                <a:latin typeface="Calibri" pitchFamily="34" charset="0"/>
              </a:rPr>
              <a:t> Outline of the company’s position in the industry, along with resources and budgets involved. 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zh-TW" sz="1100" dirty="0">
                <a:solidFill>
                  <a:srgbClr val="953735"/>
                </a:solidFill>
                <a:latin typeface="Calibri" pitchFamily="34" charset="0"/>
              </a:rPr>
              <a:t> Illustrate the team dynamics or partner relationship in detail.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zh-TW" sz="1100" dirty="0">
                <a:solidFill>
                  <a:srgbClr val="953735"/>
                </a:solidFill>
                <a:latin typeface="Calibri" pitchFamily="34" charset="0"/>
              </a:rPr>
              <a:t> Outline the key roles, responsibilities as well as years of experience.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dirty="0">
                <a:latin typeface="+mn-lt"/>
              </a:rPr>
              <a:t>Work</a:t>
            </a:r>
            <a:endParaRPr lang="zh-TW" altLang="en-US" sz="3200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91680" y="0"/>
            <a:ext cx="6408712" cy="658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1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953735"/>
                </a:solidFill>
                <a:latin typeface="+mn-lt"/>
                <a:ea typeface="+mn-ea"/>
              </a:rPr>
              <a:t>(30%) Max. 2 slides, visuals included – slide 1/2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953735"/>
                </a:solidFill>
                <a:latin typeface="+mn-lt"/>
              </a:rPr>
              <a:t> Elaborate how you have developed your campaigns over the judging period.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953735"/>
                </a:solidFill>
                <a:latin typeface="+mn-lt"/>
              </a:rPr>
              <a:t> What makes this significant and unique?</a:t>
            </a:r>
          </a:p>
          <a:p>
            <a:pPr>
              <a:lnSpc>
                <a:spcPts val="1100"/>
              </a:lnSpc>
              <a:defRPr/>
            </a:pPr>
            <a:r>
              <a:rPr lang="en-US" altLang="zh-TW" sz="1100" dirty="0">
                <a:solidFill>
                  <a:srgbClr val="953735"/>
                </a:solidFill>
                <a:latin typeface="+mn-lt"/>
              </a:rPr>
              <a:t>The information judges will be examining for is key campaigns and selected case studies.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dirty="0">
                <a:latin typeface="+mn-lt"/>
              </a:rPr>
              <a:t>Work</a:t>
            </a:r>
            <a:endParaRPr lang="zh-TW" altLang="en-US" sz="3200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91680" y="0"/>
            <a:ext cx="6408712" cy="658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1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953735"/>
                </a:solidFill>
                <a:latin typeface="+mn-lt"/>
                <a:ea typeface="+mn-ea"/>
              </a:rPr>
              <a:t>(30%) Max. 2 slides, visuals included – slide 2/2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953735"/>
                </a:solidFill>
                <a:latin typeface="+mn-lt"/>
              </a:rPr>
              <a:t> Elaborate how you have developed your campaigns over the judging period.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953735"/>
                </a:solidFill>
                <a:latin typeface="+mn-lt"/>
              </a:rPr>
              <a:t> What makes this significant and unique?</a:t>
            </a:r>
          </a:p>
          <a:p>
            <a:pPr>
              <a:lnSpc>
                <a:spcPts val="1100"/>
              </a:lnSpc>
              <a:defRPr/>
            </a:pPr>
            <a:r>
              <a:rPr lang="en-US" altLang="zh-TW" sz="1100" dirty="0">
                <a:solidFill>
                  <a:srgbClr val="953735"/>
                </a:solidFill>
                <a:latin typeface="+mn-lt"/>
              </a:rPr>
              <a:t>The information judges will be examining for is key campaigns and selected case studies.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dirty="0">
                <a:latin typeface="Calibri" pitchFamily="34" charset="0"/>
              </a:rPr>
              <a:t>Performance</a:t>
            </a:r>
            <a:endParaRPr lang="zh-TW" altLang="en-US" sz="3200" dirty="0">
              <a:latin typeface="Calibr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411760" y="0"/>
            <a:ext cx="5688631" cy="799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1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953735"/>
                </a:solidFill>
                <a:latin typeface="+mn-lt"/>
                <a:ea typeface="+mn-ea"/>
              </a:rPr>
              <a:t>(30%) Max. 2 slides, visuals included – </a:t>
            </a:r>
            <a:r>
              <a:rPr kumimoji="0" lang="en-US" altLang="zh-TW" sz="1100" u="sng" dirty="0">
                <a:solidFill>
                  <a:srgbClr val="953735"/>
                </a:solidFill>
                <a:latin typeface="+mn-lt"/>
              </a:rPr>
              <a:t>slide 1/2</a:t>
            </a:r>
            <a:endParaRPr kumimoji="0" lang="en-US" altLang="zh-TW" sz="1100" u="sng" dirty="0">
              <a:solidFill>
                <a:srgbClr val="953735"/>
              </a:solidFill>
              <a:latin typeface="+mn-lt"/>
              <a:ea typeface="+mn-ea"/>
            </a:endParaRP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953735"/>
                </a:solidFill>
                <a:latin typeface="+mn-lt"/>
              </a:rPr>
              <a:t> Outline how the team or partner went above and beyond expectations and deserves recognition for their achievements.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953735"/>
                </a:solidFill>
                <a:latin typeface="+mn-lt"/>
              </a:rPr>
              <a:t> Provide relevant evidence of the team’s/partner’s performance to prove and justify success in the judging year.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dirty="0">
                <a:latin typeface="Calibri" pitchFamily="34" charset="0"/>
              </a:rPr>
              <a:t>Performance</a:t>
            </a:r>
            <a:endParaRPr lang="zh-TW" altLang="en-US" sz="3200" dirty="0">
              <a:latin typeface="Calibr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411760" y="0"/>
            <a:ext cx="5688631" cy="799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1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953735"/>
                </a:solidFill>
                <a:latin typeface="+mn-lt"/>
                <a:ea typeface="+mn-ea"/>
              </a:rPr>
              <a:t>(30%) Max. 2 slides, visuals included – </a:t>
            </a:r>
            <a:r>
              <a:rPr kumimoji="0" lang="en-US" altLang="zh-TW" sz="1100" u="sng" dirty="0">
                <a:solidFill>
                  <a:srgbClr val="953735"/>
                </a:solidFill>
                <a:latin typeface="+mn-lt"/>
              </a:rPr>
              <a:t>slide 2/2</a:t>
            </a:r>
            <a:endParaRPr kumimoji="0" lang="en-US" altLang="zh-TW" sz="1100" u="sng" dirty="0">
              <a:solidFill>
                <a:srgbClr val="953735"/>
              </a:solidFill>
              <a:latin typeface="+mn-lt"/>
              <a:ea typeface="+mn-ea"/>
            </a:endParaRP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953735"/>
                </a:solidFill>
                <a:latin typeface="+mn-lt"/>
              </a:rPr>
              <a:t> Outline how the team or partner went above and beyond expectations and deserves recognition for their achievements.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953735"/>
                </a:solidFill>
                <a:latin typeface="+mn-lt"/>
              </a:rPr>
              <a:t> Provide relevant evidence of the team’s/partner’s performance to prove and justify success in the judging year.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dirty="0">
                <a:latin typeface="+mn-lt"/>
              </a:rPr>
              <a:t>Vision</a:t>
            </a:r>
            <a:endParaRPr lang="zh-TW" altLang="en-US" sz="3200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91681" y="7938"/>
            <a:ext cx="6408711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  <a:defRPr/>
            </a:pPr>
            <a:r>
              <a:rPr kumimoji="0" lang="en-US" altLang="zh-TW" sz="1100" u="sng" dirty="0">
                <a:solidFill>
                  <a:srgbClr val="953735"/>
                </a:solidFill>
                <a:latin typeface="+mn-lt"/>
              </a:rPr>
              <a:t>(20%) Max. 2 slides, visuals included – slide 1/2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953735"/>
                </a:solidFill>
                <a:latin typeface="+mn-lt"/>
              </a:rPr>
              <a:t> Illustrate how your team has been communicating your company’s perspectives and objectives.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  <a:defRPr/>
            </a:pPr>
            <a:r>
              <a:rPr lang="en-US" altLang="zh-TW" sz="1100" dirty="0">
                <a:solidFill>
                  <a:srgbClr val="953735"/>
                </a:solidFill>
                <a:latin typeface="+mn-lt"/>
              </a:rPr>
              <a:t> What makes this significant and unique? </a:t>
            </a:r>
          </a:p>
          <a:p>
            <a:pPr>
              <a:lnSpc>
                <a:spcPts val="1100"/>
              </a:lnSpc>
              <a:defRPr/>
            </a:pPr>
            <a:r>
              <a:rPr lang="en-US" altLang="zh-TW" sz="1100" dirty="0">
                <a:solidFill>
                  <a:srgbClr val="953735"/>
                </a:solidFill>
                <a:latin typeface="+mn-lt"/>
              </a:rPr>
              <a:t>The information judges will be looking out for is industry contribution.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457200" indent="-457200" eaLnBrk="1" hangingPunct="1">
                        <a:spcBef>
                          <a:spcPct val="20000"/>
                        </a:spcBef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2250</TotalTime>
  <Words>559</Words>
  <Application>Microsoft Office PowerPoint</Application>
  <PresentationFormat>On-screen Show (16:9)</PresentationFormat>
  <Paragraphs>46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  Core Submission Template  Team Award   PR Awards is produced by MARKETING-INTERACTIVE, a publication of Lighthouse Independent Media  15/F, Golden Star Building, 20-24 Lockhart Road. Wanchai, Hong Kong Tel: + 852 2861 1882 | Fax: + 852 2861 1336 | www.marketing-interactive.com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Selina Kwok</cp:lastModifiedBy>
  <cp:revision>236</cp:revision>
  <dcterms:created xsi:type="dcterms:W3CDTF">2014-03-11T07:45:04Z</dcterms:created>
  <dcterms:modified xsi:type="dcterms:W3CDTF">2024-03-01T05:55:24Z</dcterms:modified>
</cp:coreProperties>
</file>