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0" r:id="rId3"/>
    <p:sldId id="258" r:id="rId4"/>
    <p:sldId id="261" r:id="rId5"/>
    <p:sldId id="262" r:id="rId6"/>
    <p:sldId id="263" r:id="rId7"/>
    <p:sldId id="264" r:id="rId8"/>
    <p:sldId id="265"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10" d="100"/>
          <a:sy n="110" d="100"/>
        </p:scale>
        <p:origin x="630"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389BD-2CFB-5B62-F23E-A7703177C3D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SG"/>
          </a:p>
        </p:txBody>
      </p:sp>
      <p:sp>
        <p:nvSpPr>
          <p:cNvPr id="3" name="Subtitle 2">
            <a:extLst>
              <a:ext uri="{FF2B5EF4-FFF2-40B4-BE49-F238E27FC236}">
                <a16:creationId xmlns:a16="http://schemas.microsoft.com/office/drawing/2014/main" id="{03371A24-5805-EFC1-F5F7-FA01BC76494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SG"/>
          </a:p>
        </p:txBody>
      </p:sp>
      <p:sp>
        <p:nvSpPr>
          <p:cNvPr id="4" name="Date Placeholder 3">
            <a:extLst>
              <a:ext uri="{FF2B5EF4-FFF2-40B4-BE49-F238E27FC236}">
                <a16:creationId xmlns:a16="http://schemas.microsoft.com/office/drawing/2014/main" id="{A5F9077C-92E7-0483-14BF-8264FDD55548}"/>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5" name="Footer Placeholder 4">
            <a:extLst>
              <a:ext uri="{FF2B5EF4-FFF2-40B4-BE49-F238E27FC236}">
                <a16:creationId xmlns:a16="http://schemas.microsoft.com/office/drawing/2014/main" id="{BF928EF1-4472-3F0E-8E76-F23EFA274BF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50839702-1750-1EA2-726A-766B438DF634}"/>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222646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AEAEA-BDA7-9028-FE09-EC70527D1A65}"/>
              </a:ext>
            </a:extLst>
          </p:cNvPr>
          <p:cNvSpPr>
            <a:spLocks noGrp="1"/>
          </p:cNvSpPr>
          <p:nvPr>
            <p:ph type="title"/>
          </p:nvPr>
        </p:nvSpPr>
        <p:spPr/>
        <p:txBody>
          <a:bodyPr/>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357FA1D6-CE40-926B-9992-D249F8D4B3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52B0356B-8DB6-53DD-D88C-50D65C441B4B}"/>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5" name="Footer Placeholder 4">
            <a:extLst>
              <a:ext uri="{FF2B5EF4-FFF2-40B4-BE49-F238E27FC236}">
                <a16:creationId xmlns:a16="http://schemas.microsoft.com/office/drawing/2014/main" id="{C0BD12BE-095F-AFB6-D9EA-B3A6494DA73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1E74F8AF-B58E-CB83-279B-7A7BF95C0B52}"/>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38884818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305B8DB-F71A-18A3-10A6-1F6E8084112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SG"/>
          </a:p>
        </p:txBody>
      </p:sp>
      <p:sp>
        <p:nvSpPr>
          <p:cNvPr id="3" name="Vertical Text Placeholder 2">
            <a:extLst>
              <a:ext uri="{FF2B5EF4-FFF2-40B4-BE49-F238E27FC236}">
                <a16:creationId xmlns:a16="http://schemas.microsoft.com/office/drawing/2014/main" id="{430A7A2A-ECE8-6E51-866D-0E17358140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5789C354-7E6E-72EE-94F3-3E63F8C988EE}"/>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5" name="Footer Placeholder 4">
            <a:extLst>
              <a:ext uri="{FF2B5EF4-FFF2-40B4-BE49-F238E27FC236}">
                <a16:creationId xmlns:a16="http://schemas.microsoft.com/office/drawing/2014/main" id="{806F0754-7CB7-CB20-AAAD-556E12DC3761}"/>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9AF5B15D-29DB-618A-D0FB-79E225688B81}"/>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1939487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D695A-F202-FB4F-D1D1-B83BEA6EAAAD}"/>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04A09080-5DB3-82DF-4542-AA3862369D7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A8BB5509-B840-2A0D-70AA-83D18BCBEB01}"/>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5" name="Footer Placeholder 4">
            <a:extLst>
              <a:ext uri="{FF2B5EF4-FFF2-40B4-BE49-F238E27FC236}">
                <a16:creationId xmlns:a16="http://schemas.microsoft.com/office/drawing/2014/main" id="{C5E0B863-177E-3514-A091-E58DB9376B48}"/>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37C721B8-9013-8DD2-DD99-98D842C6272F}"/>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283866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60EA-168E-319E-FCD0-078D9091AFE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SG"/>
          </a:p>
        </p:txBody>
      </p:sp>
      <p:sp>
        <p:nvSpPr>
          <p:cNvPr id="3" name="Text Placeholder 2">
            <a:extLst>
              <a:ext uri="{FF2B5EF4-FFF2-40B4-BE49-F238E27FC236}">
                <a16:creationId xmlns:a16="http://schemas.microsoft.com/office/drawing/2014/main" id="{78DA261B-1721-206F-B5E4-B95BC93410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6BF8A6-5E46-D31D-E0F4-45D07460CEFF}"/>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5" name="Footer Placeholder 4">
            <a:extLst>
              <a:ext uri="{FF2B5EF4-FFF2-40B4-BE49-F238E27FC236}">
                <a16:creationId xmlns:a16="http://schemas.microsoft.com/office/drawing/2014/main" id="{613C075E-6B98-5649-02CB-2D2AD082A5B3}"/>
              </a:ext>
            </a:extLst>
          </p:cNvPr>
          <p:cNvSpPr>
            <a:spLocks noGrp="1"/>
          </p:cNvSpPr>
          <p:nvPr>
            <p:ph type="ftr" sz="quarter" idx="11"/>
          </p:nvPr>
        </p:nvSpPr>
        <p:spPr/>
        <p:txBody>
          <a:bodyPr/>
          <a:lstStyle/>
          <a:p>
            <a:endParaRPr lang="en-SG"/>
          </a:p>
        </p:txBody>
      </p:sp>
      <p:sp>
        <p:nvSpPr>
          <p:cNvPr id="6" name="Slide Number Placeholder 5">
            <a:extLst>
              <a:ext uri="{FF2B5EF4-FFF2-40B4-BE49-F238E27FC236}">
                <a16:creationId xmlns:a16="http://schemas.microsoft.com/office/drawing/2014/main" id="{092700EA-7862-7D54-5BF7-E32E122268AD}"/>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1141764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12BEF-34E6-6A8D-B517-26E47A912FDD}"/>
              </a:ext>
            </a:extLst>
          </p:cNvPr>
          <p:cNvSpPr>
            <a:spLocks noGrp="1"/>
          </p:cNvSpPr>
          <p:nvPr>
            <p:ph type="title"/>
          </p:nvPr>
        </p:nvSpPr>
        <p:spPr/>
        <p:txBody>
          <a:bodyPr/>
          <a:lstStyle/>
          <a:p>
            <a:r>
              <a:rPr lang="en-US"/>
              <a:t>Click to edit Master title style</a:t>
            </a:r>
            <a:endParaRPr lang="en-SG"/>
          </a:p>
        </p:txBody>
      </p:sp>
      <p:sp>
        <p:nvSpPr>
          <p:cNvPr id="3" name="Content Placeholder 2">
            <a:extLst>
              <a:ext uri="{FF2B5EF4-FFF2-40B4-BE49-F238E27FC236}">
                <a16:creationId xmlns:a16="http://schemas.microsoft.com/office/drawing/2014/main" id="{88271EF2-2AB9-7827-DEFA-EC700CA6A39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Content Placeholder 3">
            <a:extLst>
              <a:ext uri="{FF2B5EF4-FFF2-40B4-BE49-F238E27FC236}">
                <a16:creationId xmlns:a16="http://schemas.microsoft.com/office/drawing/2014/main" id="{A1819A4E-0FAE-180E-48B4-E66C5A64C62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Date Placeholder 4">
            <a:extLst>
              <a:ext uri="{FF2B5EF4-FFF2-40B4-BE49-F238E27FC236}">
                <a16:creationId xmlns:a16="http://schemas.microsoft.com/office/drawing/2014/main" id="{9CA63F46-3A7B-6309-3178-5B460D2AEF20}"/>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6" name="Footer Placeholder 5">
            <a:extLst>
              <a:ext uri="{FF2B5EF4-FFF2-40B4-BE49-F238E27FC236}">
                <a16:creationId xmlns:a16="http://schemas.microsoft.com/office/drawing/2014/main" id="{33325369-1904-F3BE-B531-1F3D9202138D}"/>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24DAD584-4BDA-AD82-7594-03A01DF9A94B}"/>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3393586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C94C73-6152-22A9-7023-7131873406AC}"/>
              </a:ext>
            </a:extLst>
          </p:cNvPr>
          <p:cNvSpPr>
            <a:spLocks noGrp="1"/>
          </p:cNvSpPr>
          <p:nvPr>
            <p:ph type="title"/>
          </p:nvPr>
        </p:nvSpPr>
        <p:spPr>
          <a:xfrm>
            <a:off x="839788" y="365125"/>
            <a:ext cx="10515600" cy="1325563"/>
          </a:xfrm>
        </p:spPr>
        <p:txBody>
          <a:bodyPr/>
          <a:lstStyle/>
          <a:p>
            <a:r>
              <a:rPr lang="en-US"/>
              <a:t>Click to edit Master title style</a:t>
            </a:r>
            <a:endParaRPr lang="en-SG"/>
          </a:p>
        </p:txBody>
      </p:sp>
      <p:sp>
        <p:nvSpPr>
          <p:cNvPr id="3" name="Text Placeholder 2">
            <a:extLst>
              <a:ext uri="{FF2B5EF4-FFF2-40B4-BE49-F238E27FC236}">
                <a16:creationId xmlns:a16="http://schemas.microsoft.com/office/drawing/2014/main" id="{FEC77A91-7689-4D75-F583-B59EB83876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88E9A1B2-9959-6D31-478C-5F355BECCFA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5" name="Text Placeholder 4">
            <a:extLst>
              <a:ext uri="{FF2B5EF4-FFF2-40B4-BE49-F238E27FC236}">
                <a16:creationId xmlns:a16="http://schemas.microsoft.com/office/drawing/2014/main" id="{C09E1E21-36B4-8C75-37C8-A828F22C392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316B58-E7C3-BD7C-C5E2-579D2582D2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7" name="Date Placeholder 6">
            <a:extLst>
              <a:ext uri="{FF2B5EF4-FFF2-40B4-BE49-F238E27FC236}">
                <a16:creationId xmlns:a16="http://schemas.microsoft.com/office/drawing/2014/main" id="{2C704A5A-EA2E-0B29-5588-226B3F515D30}"/>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8" name="Footer Placeholder 7">
            <a:extLst>
              <a:ext uri="{FF2B5EF4-FFF2-40B4-BE49-F238E27FC236}">
                <a16:creationId xmlns:a16="http://schemas.microsoft.com/office/drawing/2014/main" id="{7E5C4532-A0C7-2572-E443-7B2E566854A1}"/>
              </a:ext>
            </a:extLst>
          </p:cNvPr>
          <p:cNvSpPr>
            <a:spLocks noGrp="1"/>
          </p:cNvSpPr>
          <p:nvPr>
            <p:ph type="ftr" sz="quarter" idx="11"/>
          </p:nvPr>
        </p:nvSpPr>
        <p:spPr/>
        <p:txBody>
          <a:bodyPr/>
          <a:lstStyle/>
          <a:p>
            <a:endParaRPr lang="en-SG"/>
          </a:p>
        </p:txBody>
      </p:sp>
      <p:sp>
        <p:nvSpPr>
          <p:cNvPr id="9" name="Slide Number Placeholder 8">
            <a:extLst>
              <a:ext uri="{FF2B5EF4-FFF2-40B4-BE49-F238E27FC236}">
                <a16:creationId xmlns:a16="http://schemas.microsoft.com/office/drawing/2014/main" id="{82E9ACF0-CA38-CC38-A0AE-21EC50DA6529}"/>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1839984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6571D-78FA-00BA-D2AA-850E2DB1AFAC}"/>
              </a:ext>
            </a:extLst>
          </p:cNvPr>
          <p:cNvSpPr>
            <a:spLocks noGrp="1"/>
          </p:cNvSpPr>
          <p:nvPr>
            <p:ph type="title"/>
          </p:nvPr>
        </p:nvSpPr>
        <p:spPr/>
        <p:txBody>
          <a:bodyPr/>
          <a:lstStyle/>
          <a:p>
            <a:r>
              <a:rPr lang="en-US"/>
              <a:t>Click to edit Master title style</a:t>
            </a:r>
            <a:endParaRPr lang="en-SG"/>
          </a:p>
        </p:txBody>
      </p:sp>
      <p:sp>
        <p:nvSpPr>
          <p:cNvPr id="3" name="Date Placeholder 2">
            <a:extLst>
              <a:ext uri="{FF2B5EF4-FFF2-40B4-BE49-F238E27FC236}">
                <a16:creationId xmlns:a16="http://schemas.microsoft.com/office/drawing/2014/main" id="{03A86F15-E154-4366-BB00-28468E0C0678}"/>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4" name="Footer Placeholder 3">
            <a:extLst>
              <a:ext uri="{FF2B5EF4-FFF2-40B4-BE49-F238E27FC236}">
                <a16:creationId xmlns:a16="http://schemas.microsoft.com/office/drawing/2014/main" id="{262CA50C-F5BF-9347-05E1-5EA80A9536E5}"/>
              </a:ext>
            </a:extLst>
          </p:cNvPr>
          <p:cNvSpPr>
            <a:spLocks noGrp="1"/>
          </p:cNvSpPr>
          <p:nvPr>
            <p:ph type="ftr" sz="quarter" idx="11"/>
          </p:nvPr>
        </p:nvSpPr>
        <p:spPr/>
        <p:txBody>
          <a:bodyPr/>
          <a:lstStyle/>
          <a:p>
            <a:endParaRPr lang="en-SG"/>
          </a:p>
        </p:txBody>
      </p:sp>
      <p:sp>
        <p:nvSpPr>
          <p:cNvPr id="5" name="Slide Number Placeholder 4">
            <a:extLst>
              <a:ext uri="{FF2B5EF4-FFF2-40B4-BE49-F238E27FC236}">
                <a16:creationId xmlns:a16="http://schemas.microsoft.com/office/drawing/2014/main" id="{4B0AA003-163D-C56F-4E29-FFD0B54B7C22}"/>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29947565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14F904F-1C15-05D0-2BD2-126F3EADD1B4}"/>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3" name="Footer Placeholder 2">
            <a:extLst>
              <a:ext uri="{FF2B5EF4-FFF2-40B4-BE49-F238E27FC236}">
                <a16:creationId xmlns:a16="http://schemas.microsoft.com/office/drawing/2014/main" id="{4D7EA56C-ACC1-8DD9-F918-1F0132DC79DC}"/>
              </a:ext>
            </a:extLst>
          </p:cNvPr>
          <p:cNvSpPr>
            <a:spLocks noGrp="1"/>
          </p:cNvSpPr>
          <p:nvPr>
            <p:ph type="ftr" sz="quarter" idx="11"/>
          </p:nvPr>
        </p:nvSpPr>
        <p:spPr/>
        <p:txBody>
          <a:bodyPr/>
          <a:lstStyle/>
          <a:p>
            <a:endParaRPr lang="en-SG"/>
          </a:p>
        </p:txBody>
      </p:sp>
      <p:sp>
        <p:nvSpPr>
          <p:cNvPr id="4" name="Slide Number Placeholder 3">
            <a:extLst>
              <a:ext uri="{FF2B5EF4-FFF2-40B4-BE49-F238E27FC236}">
                <a16:creationId xmlns:a16="http://schemas.microsoft.com/office/drawing/2014/main" id="{5B8E77BA-CFD1-7C52-372A-7A5617D5A770}"/>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35145976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50809-561B-BCE5-E3CA-120D9D62F86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Content Placeholder 2">
            <a:extLst>
              <a:ext uri="{FF2B5EF4-FFF2-40B4-BE49-F238E27FC236}">
                <a16:creationId xmlns:a16="http://schemas.microsoft.com/office/drawing/2014/main" id="{6123B203-F642-1CEC-6726-C637FD75DC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Text Placeholder 3">
            <a:extLst>
              <a:ext uri="{FF2B5EF4-FFF2-40B4-BE49-F238E27FC236}">
                <a16:creationId xmlns:a16="http://schemas.microsoft.com/office/drawing/2014/main" id="{B8CE20AF-877A-EC2E-3A14-8F8053445A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624F5A-4300-A76C-DB36-83E7DEB76723}"/>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6" name="Footer Placeholder 5">
            <a:extLst>
              <a:ext uri="{FF2B5EF4-FFF2-40B4-BE49-F238E27FC236}">
                <a16:creationId xmlns:a16="http://schemas.microsoft.com/office/drawing/2014/main" id="{E858BC75-9227-4CFA-4EE5-D45BBB4DFCB9}"/>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E198227F-F4D6-D408-245A-77211432A0FB}"/>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36876637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3F248D-9F93-DCB7-A006-DAB240EAD8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SG"/>
          </a:p>
        </p:txBody>
      </p:sp>
      <p:sp>
        <p:nvSpPr>
          <p:cNvPr id="3" name="Picture Placeholder 2">
            <a:extLst>
              <a:ext uri="{FF2B5EF4-FFF2-40B4-BE49-F238E27FC236}">
                <a16:creationId xmlns:a16="http://schemas.microsoft.com/office/drawing/2014/main" id="{EE2AADA1-FB3E-B85B-D115-8204ED2EE0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a:extLst>
              <a:ext uri="{FF2B5EF4-FFF2-40B4-BE49-F238E27FC236}">
                <a16:creationId xmlns:a16="http://schemas.microsoft.com/office/drawing/2014/main" id="{435F0BA4-6208-422A-8BAD-EC5DFAAE70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92ED63-4F6B-2899-3710-8C4FEE4F57FF}"/>
              </a:ext>
            </a:extLst>
          </p:cNvPr>
          <p:cNvSpPr>
            <a:spLocks noGrp="1"/>
          </p:cNvSpPr>
          <p:nvPr>
            <p:ph type="dt" sz="half" idx="10"/>
          </p:nvPr>
        </p:nvSpPr>
        <p:spPr/>
        <p:txBody>
          <a:bodyPr/>
          <a:lstStyle/>
          <a:p>
            <a:fld id="{D39B5D55-6238-4DBC-8D37-FACF2410BF5B}" type="datetimeFigureOut">
              <a:rPr lang="en-SG" smtClean="0"/>
              <a:t>21/1/2025</a:t>
            </a:fld>
            <a:endParaRPr lang="en-SG"/>
          </a:p>
        </p:txBody>
      </p:sp>
      <p:sp>
        <p:nvSpPr>
          <p:cNvPr id="6" name="Footer Placeholder 5">
            <a:extLst>
              <a:ext uri="{FF2B5EF4-FFF2-40B4-BE49-F238E27FC236}">
                <a16:creationId xmlns:a16="http://schemas.microsoft.com/office/drawing/2014/main" id="{28FDCA11-B8C0-5F96-4C42-AFC38436CA9A}"/>
              </a:ext>
            </a:extLst>
          </p:cNvPr>
          <p:cNvSpPr>
            <a:spLocks noGrp="1"/>
          </p:cNvSpPr>
          <p:nvPr>
            <p:ph type="ftr" sz="quarter" idx="11"/>
          </p:nvPr>
        </p:nvSpPr>
        <p:spPr/>
        <p:txBody>
          <a:bodyPr/>
          <a:lstStyle/>
          <a:p>
            <a:endParaRPr lang="en-SG"/>
          </a:p>
        </p:txBody>
      </p:sp>
      <p:sp>
        <p:nvSpPr>
          <p:cNvPr id="7" name="Slide Number Placeholder 6">
            <a:extLst>
              <a:ext uri="{FF2B5EF4-FFF2-40B4-BE49-F238E27FC236}">
                <a16:creationId xmlns:a16="http://schemas.microsoft.com/office/drawing/2014/main" id="{C9026A40-9E86-FE27-2600-B8A693AB0300}"/>
              </a:ext>
            </a:extLst>
          </p:cNvPr>
          <p:cNvSpPr>
            <a:spLocks noGrp="1"/>
          </p:cNvSpPr>
          <p:nvPr>
            <p:ph type="sldNum" sz="quarter" idx="12"/>
          </p:nvPr>
        </p:nvSpPr>
        <p:spPr/>
        <p:txBody>
          <a:bodyPr/>
          <a:lstStyle/>
          <a:p>
            <a:fld id="{7856F898-D32D-4182-AC2F-8DE06AE242D4}" type="slidenum">
              <a:rPr lang="en-SG" smtClean="0"/>
              <a:t>‹#›</a:t>
            </a:fld>
            <a:endParaRPr lang="en-SG"/>
          </a:p>
        </p:txBody>
      </p:sp>
    </p:spTree>
    <p:extLst>
      <p:ext uri="{BB962C8B-B14F-4D97-AF65-F5344CB8AC3E}">
        <p14:creationId xmlns:p14="http://schemas.microsoft.com/office/powerpoint/2010/main" val="93160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468E49-5F8E-6962-E608-D322936DAE2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SG"/>
          </a:p>
        </p:txBody>
      </p:sp>
      <p:sp>
        <p:nvSpPr>
          <p:cNvPr id="3" name="Text Placeholder 2">
            <a:extLst>
              <a:ext uri="{FF2B5EF4-FFF2-40B4-BE49-F238E27FC236}">
                <a16:creationId xmlns:a16="http://schemas.microsoft.com/office/drawing/2014/main" id="{68DD12BF-5D91-EE41-5EB7-C1F7DB8D135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G"/>
          </a:p>
        </p:txBody>
      </p:sp>
      <p:sp>
        <p:nvSpPr>
          <p:cNvPr id="4" name="Date Placeholder 3">
            <a:extLst>
              <a:ext uri="{FF2B5EF4-FFF2-40B4-BE49-F238E27FC236}">
                <a16:creationId xmlns:a16="http://schemas.microsoft.com/office/drawing/2014/main" id="{05310711-1856-A129-EDF1-041A5D6CDCD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9B5D55-6238-4DBC-8D37-FACF2410BF5B}" type="datetimeFigureOut">
              <a:rPr lang="en-SG" smtClean="0"/>
              <a:t>21/1/2025</a:t>
            </a:fld>
            <a:endParaRPr lang="en-SG"/>
          </a:p>
        </p:txBody>
      </p:sp>
      <p:sp>
        <p:nvSpPr>
          <p:cNvPr id="5" name="Footer Placeholder 4">
            <a:extLst>
              <a:ext uri="{FF2B5EF4-FFF2-40B4-BE49-F238E27FC236}">
                <a16:creationId xmlns:a16="http://schemas.microsoft.com/office/drawing/2014/main" id="{FB85AAB8-382D-BFBE-A9A7-A339A5D98E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a:extLst>
              <a:ext uri="{FF2B5EF4-FFF2-40B4-BE49-F238E27FC236}">
                <a16:creationId xmlns:a16="http://schemas.microsoft.com/office/drawing/2014/main" id="{41E0107E-EF2E-FDA8-B3F5-900ED83C0FB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56F898-D32D-4182-AC2F-8DE06AE242D4}" type="slidenum">
              <a:rPr lang="en-SG" smtClean="0"/>
              <a:t>‹#›</a:t>
            </a:fld>
            <a:endParaRPr lang="en-SG"/>
          </a:p>
        </p:txBody>
      </p:sp>
    </p:spTree>
    <p:extLst>
      <p:ext uri="{BB962C8B-B14F-4D97-AF65-F5344CB8AC3E}">
        <p14:creationId xmlns:p14="http://schemas.microsoft.com/office/powerpoint/2010/main" val="2043295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10E1F7B-09E7-C194-6A25-AF5F67D35EE2}"/>
              </a:ext>
            </a:extLst>
          </p:cNvPr>
          <p:cNvSpPr txBox="1"/>
          <p:nvPr/>
        </p:nvSpPr>
        <p:spPr>
          <a:xfrm>
            <a:off x="3162669" y="4883273"/>
            <a:ext cx="6094520" cy="338554"/>
          </a:xfrm>
          <a:prstGeom prst="rect">
            <a:avLst/>
          </a:prstGeom>
          <a:noFill/>
        </p:spPr>
        <p:txBody>
          <a:bodyPr wrap="square">
            <a:spAutoFit/>
          </a:bodyPr>
          <a:lstStyle/>
          <a:p>
            <a:pPr algn="ctr"/>
            <a:r>
              <a:rPr lang="en-US" sz="1600" dirty="0">
                <a:effectLst/>
                <a:latin typeface="Helvetica Neue CE 55 Roman" pitchFamily="82" charset="0"/>
                <a:ea typeface="Calibri" panose="020F0502020204030204" pitchFamily="34" charset="0"/>
              </a:rPr>
              <a:t>CORE SUBMISSION DOCUMENT</a:t>
            </a:r>
            <a:endParaRPr lang="en-GB" sz="1600" dirty="0"/>
          </a:p>
        </p:txBody>
      </p:sp>
    </p:spTree>
    <p:extLst>
      <p:ext uri="{BB962C8B-B14F-4D97-AF65-F5344CB8AC3E}">
        <p14:creationId xmlns:p14="http://schemas.microsoft.com/office/powerpoint/2010/main" val="147913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BE108915-53D7-AE29-83B0-32CF54936DF8}"/>
              </a:ext>
            </a:extLst>
          </p:cNvPr>
          <p:cNvGraphicFramePr>
            <a:graphicFrameLocks noGrp="1"/>
          </p:cNvGraphicFramePr>
          <p:nvPr>
            <p:extLst>
              <p:ext uri="{D42A27DB-BD31-4B8C-83A1-F6EECF244321}">
                <p14:modId xmlns:p14="http://schemas.microsoft.com/office/powerpoint/2010/main" val="450289648"/>
              </p:ext>
            </p:extLst>
          </p:nvPr>
        </p:nvGraphicFramePr>
        <p:xfrm>
          <a:off x="931815" y="2220562"/>
          <a:ext cx="10128281" cy="3043061"/>
        </p:xfrm>
        <a:graphic>
          <a:graphicData uri="http://schemas.openxmlformats.org/drawingml/2006/table">
            <a:tbl>
              <a:tblPr firstRow="1" bandRow="1">
                <a:tableStyleId>{5C22544A-7EE6-4342-B048-85BDC9FD1C3A}</a:tableStyleId>
              </a:tblPr>
              <a:tblGrid>
                <a:gridCol w="3960310">
                  <a:extLst>
                    <a:ext uri="{9D8B030D-6E8A-4147-A177-3AD203B41FA5}">
                      <a16:colId xmlns:a16="http://schemas.microsoft.com/office/drawing/2014/main" val="489257386"/>
                    </a:ext>
                  </a:extLst>
                </a:gridCol>
                <a:gridCol w="6167971">
                  <a:extLst>
                    <a:ext uri="{9D8B030D-6E8A-4147-A177-3AD203B41FA5}">
                      <a16:colId xmlns:a16="http://schemas.microsoft.com/office/drawing/2014/main" val="2092599767"/>
                    </a:ext>
                  </a:extLst>
                </a:gridCol>
              </a:tblGrid>
              <a:tr h="342324">
                <a:tc>
                  <a:txBody>
                    <a:bodyPr/>
                    <a:lstStyle/>
                    <a:p>
                      <a:r>
                        <a:rPr lang="en-US" sz="1200" dirty="0">
                          <a:solidFill>
                            <a:sysClr val="windowText" lastClr="000000"/>
                          </a:solidFill>
                          <a:latin typeface="Arial" panose="020B0604020202020204" pitchFamily="34" charset="0"/>
                          <a:cs typeface="Arial" panose="020B0604020202020204" pitchFamily="34" charset="0"/>
                        </a:rPr>
                        <a:t>Category</a:t>
                      </a:r>
                      <a:endParaRPr lang="en-SG" sz="1200" dirty="0">
                        <a:solidFill>
                          <a:sysClr val="windowText" lastClr="00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1100" dirty="0">
                        <a:solidFill>
                          <a:sysClr val="windowText" lastClr="000000"/>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89063821"/>
                  </a:ext>
                </a:extLst>
              </a:tr>
              <a:tr h="4899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dk1"/>
                          </a:solidFill>
                          <a:effectLst/>
                          <a:latin typeface="Arial" panose="020B0604020202020204" pitchFamily="34" charset="0"/>
                          <a:ea typeface="+mn-ea"/>
                          <a:cs typeface="Arial" panose="020B0604020202020204" pitchFamily="34" charset="0"/>
                        </a:rPr>
                        <a:t>Client Organisation</a:t>
                      </a:r>
                      <a:endParaRPr lang="en-SG" sz="1200" kern="1200" dirty="0">
                        <a:solidFill>
                          <a:schemeClr val="dk1"/>
                        </a:solidFill>
                        <a:effectLst/>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1100" dirty="0">
                        <a:solidFill>
                          <a:sysClr val="windowText" lastClr="000000"/>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41593573"/>
                  </a:ext>
                </a:extLst>
              </a:tr>
              <a:tr h="5638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dk1"/>
                          </a:solidFill>
                          <a:effectLst/>
                          <a:latin typeface="Arial" panose="020B0604020202020204" pitchFamily="34" charset="0"/>
                          <a:ea typeface="+mn-ea"/>
                          <a:cs typeface="Arial" panose="020B0604020202020204" pitchFamily="34" charset="0"/>
                        </a:rPr>
                        <a:t>Campaign/ Programme Name </a:t>
                      </a:r>
                      <a:endParaRPr lang="en-SG" sz="1200" dirty="0">
                        <a:solidFill>
                          <a:sysClr val="windowText" lastClr="000000"/>
                        </a:solidFill>
                        <a:latin typeface="Arial" panose="020B0604020202020204" pitchFamily="34" charset="0"/>
                        <a:cs typeface="Arial" panose="020B0604020202020204" pitchFamily="34" charset="0"/>
                      </a:endParaRPr>
                    </a:p>
                    <a:p>
                      <a:endParaRPr lang="en-SG" sz="1200" kern="1200" dirty="0">
                        <a:solidFill>
                          <a:schemeClr val="dk1"/>
                        </a:solidFill>
                        <a:effectLst/>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1100" dirty="0">
                        <a:solidFill>
                          <a:sysClr val="windowText" lastClr="000000"/>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31992741"/>
                  </a:ext>
                </a:extLst>
              </a:tr>
              <a:tr h="4899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dk1"/>
                          </a:solidFill>
                          <a:effectLst/>
                          <a:latin typeface="Arial" panose="020B0604020202020204" pitchFamily="34" charset="0"/>
                          <a:ea typeface="+mn-ea"/>
                          <a:cs typeface="Arial" panose="020B0604020202020204" pitchFamily="34" charset="0"/>
                        </a:rPr>
                        <a:t>Brand</a:t>
                      </a:r>
                      <a:br>
                        <a:rPr lang="en-US" sz="1200" b="1" kern="1200" dirty="0">
                          <a:solidFill>
                            <a:schemeClr val="dk1"/>
                          </a:solidFill>
                          <a:effectLst/>
                          <a:latin typeface="Arial" panose="020B0604020202020204" pitchFamily="34" charset="0"/>
                          <a:ea typeface="+mn-ea"/>
                          <a:cs typeface="Arial" panose="020B0604020202020204" pitchFamily="34" charset="0"/>
                        </a:rPr>
                      </a:br>
                      <a:r>
                        <a:rPr lang="en-US" sz="1200" b="1" kern="1200" dirty="0">
                          <a:solidFill>
                            <a:schemeClr val="dk1"/>
                          </a:solidFill>
                          <a:effectLst/>
                          <a:latin typeface="Arial" panose="020B0604020202020204" pitchFamily="34" charset="0"/>
                          <a:ea typeface="+mn-ea"/>
                          <a:cs typeface="Arial" panose="020B0604020202020204" pitchFamily="34" charset="0"/>
                        </a:rPr>
                        <a:t>(Only if different from client organisation)</a:t>
                      </a:r>
                      <a:endParaRPr lang="en-SG" sz="1200" dirty="0">
                        <a:solidFill>
                          <a:sysClr val="windowText" lastClr="000000"/>
                        </a:solidFill>
                        <a:latin typeface="Arial" panose="020B0604020202020204" pitchFamily="34" charset="0"/>
                        <a:cs typeface="Arial" panose="020B0604020202020204" pitchFamily="34" charset="0"/>
                      </a:endParaRPr>
                    </a:p>
                    <a:p>
                      <a:endParaRPr lang="en-SG" sz="1200" dirty="0">
                        <a:solidFill>
                          <a:sysClr val="windowText" lastClr="00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1100" dirty="0">
                        <a:solidFill>
                          <a:sysClr val="windowText" lastClr="000000"/>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91030113"/>
                  </a:ext>
                </a:extLst>
              </a:tr>
              <a:tr h="1006836">
                <a:tc>
                  <a:txBody>
                    <a:bodyPr/>
                    <a:lstStyle/>
                    <a:p>
                      <a:r>
                        <a:rPr lang="en-US" sz="1200" b="1" kern="1200" dirty="0">
                          <a:solidFill>
                            <a:schemeClr val="dk1"/>
                          </a:solidFill>
                          <a:effectLst/>
                          <a:latin typeface="Arial" panose="020B0604020202020204" pitchFamily="34" charset="0"/>
                          <a:ea typeface="+mn-ea"/>
                          <a:cs typeface="Arial" panose="020B0604020202020204" pitchFamily="34" charset="0"/>
                        </a:rPr>
                        <a:t>Name of Agency / Media Owner/ Mobile Solution Provider</a:t>
                      </a:r>
                      <a:endParaRPr lang="en-SG" sz="1200" kern="1200" dirty="0">
                        <a:solidFill>
                          <a:schemeClr val="dk1"/>
                        </a:solidFill>
                        <a:effectLst/>
                        <a:latin typeface="Arial" panose="020B0604020202020204" pitchFamily="34" charset="0"/>
                        <a:ea typeface="+mn-ea"/>
                        <a:cs typeface="Arial" panose="020B0604020202020204" pitchFamily="34" charset="0"/>
                      </a:endParaRPr>
                    </a:p>
                    <a:p>
                      <a:r>
                        <a:rPr lang="en-US" sz="1200" b="1" kern="1200" dirty="0">
                          <a:solidFill>
                            <a:schemeClr val="dk1"/>
                          </a:solidFill>
                          <a:effectLst/>
                          <a:latin typeface="Arial" panose="020B0604020202020204" pitchFamily="34" charset="0"/>
                          <a:ea typeface="+mn-ea"/>
                          <a:cs typeface="Arial" panose="020B0604020202020204" pitchFamily="34" charset="0"/>
                        </a:rPr>
                        <a:t>(if applicable) (in collaboration/partnership with other agencies, please indicate the lead agency, ex. Agency A (lead agency) + Agency B)</a:t>
                      </a:r>
                      <a:endParaRPr lang="en-SG" sz="1200" dirty="0">
                        <a:solidFill>
                          <a:sysClr val="windowText" lastClr="000000"/>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SG" sz="1100" dirty="0">
                        <a:solidFill>
                          <a:sysClr val="windowText" lastClr="000000"/>
                        </a:solidFill>
                        <a:latin typeface="Helvetica Neue CE 55 Roman" pitchFamily="82"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60536199"/>
                  </a:ext>
                </a:extLst>
              </a:tr>
            </a:tbl>
          </a:graphicData>
        </a:graphic>
      </p:graphicFrame>
      <p:sp>
        <p:nvSpPr>
          <p:cNvPr id="8" name="TextBox 7">
            <a:extLst>
              <a:ext uri="{FF2B5EF4-FFF2-40B4-BE49-F238E27FC236}">
                <a16:creationId xmlns:a16="http://schemas.microsoft.com/office/drawing/2014/main" id="{224CFCE9-1065-C3C4-76A2-3E23851B3F12}"/>
              </a:ext>
            </a:extLst>
          </p:cNvPr>
          <p:cNvSpPr txBox="1"/>
          <p:nvPr/>
        </p:nvSpPr>
        <p:spPr>
          <a:xfrm>
            <a:off x="3048737" y="1673105"/>
            <a:ext cx="6094520" cy="369332"/>
          </a:xfrm>
          <a:prstGeom prst="rect">
            <a:avLst/>
          </a:prstGeom>
          <a:noFill/>
        </p:spPr>
        <p:txBody>
          <a:bodyPr wrap="square">
            <a:spAutoFit/>
          </a:bodyPr>
          <a:lstStyle/>
          <a:p>
            <a:r>
              <a:rPr lang="en-US" sz="1800" b="1" dirty="0">
                <a:effectLst/>
                <a:latin typeface="Arial" panose="020B0604020202020204" pitchFamily="34" charset="0"/>
                <a:ea typeface="Calibri" panose="020F0502020204030204" pitchFamily="34" charset="0"/>
                <a:cs typeface="Arial" panose="020B0604020202020204" pitchFamily="34" charset="0"/>
              </a:rPr>
              <a:t>Mob-Ex Awards: Core Submission Document</a:t>
            </a:r>
            <a:endParaRPr lang="en-SG"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0EA4FA15-0028-DB76-4950-072E930B34C7}"/>
              </a:ext>
            </a:extLst>
          </p:cNvPr>
          <p:cNvSpPr txBox="1"/>
          <p:nvPr/>
        </p:nvSpPr>
        <p:spPr>
          <a:xfrm>
            <a:off x="931815" y="5396028"/>
            <a:ext cx="10580916" cy="374461"/>
          </a:xfrm>
          <a:prstGeom prst="rect">
            <a:avLst/>
          </a:prstGeom>
          <a:noFill/>
        </p:spPr>
        <p:txBody>
          <a:bodyPr wrap="square">
            <a:spAutoFit/>
          </a:bodyPr>
          <a:lstStyle/>
          <a:p>
            <a:pPr>
              <a:lnSpc>
                <a:spcPts val="1100"/>
              </a:lnSpc>
            </a:pPr>
            <a:r>
              <a:rPr lang="en-US" altLang="zh-TW" sz="1000" dirty="0">
                <a:latin typeface="Arial" panose="020B0604020202020204" pitchFamily="34" charset="0"/>
                <a:cs typeface="Arial" panose="020B0604020202020204" pitchFamily="34" charset="0"/>
              </a:rPr>
              <a:t>NOTE: Marks may be deducted if  the entry submission exceeds the maximum word count. </a:t>
            </a:r>
          </a:p>
          <a:p>
            <a:pPr>
              <a:lnSpc>
                <a:spcPts val="1100"/>
              </a:lnSpc>
            </a:pPr>
            <a:r>
              <a:rPr lang="en-AU" sz="1000" dirty="0">
                <a:latin typeface="Arial" panose="020B0604020202020204" pitchFamily="34" charset="0"/>
                <a:cs typeface="Arial" panose="020B0604020202020204" pitchFamily="34" charset="0"/>
              </a:rPr>
              <a:t>*Please take note that we will omit Inc, Corporation, </a:t>
            </a:r>
            <a:r>
              <a:rPr lang="en-AU" sz="1000" dirty="0" err="1">
                <a:latin typeface="Arial" panose="020B0604020202020204" pitchFamily="34" charset="0"/>
                <a:cs typeface="Arial" panose="020B0604020202020204" pitchFamily="34" charset="0"/>
              </a:rPr>
              <a:t>Pte.</a:t>
            </a:r>
            <a:r>
              <a:rPr lang="en-AU" sz="1000" dirty="0">
                <a:latin typeface="Arial" panose="020B0604020202020204" pitchFamily="34" charset="0"/>
                <a:cs typeface="Arial" panose="020B0604020202020204" pitchFamily="34" charset="0"/>
              </a:rPr>
              <a:t> Ltd, PT, </a:t>
            </a:r>
            <a:r>
              <a:rPr lang="en-AU" sz="1000" dirty="0" err="1">
                <a:latin typeface="Arial" panose="020B0604020202020204" pitchFamily="34" charset="0"/>
                <a:cs typeface="Arial" panose="020B0604020202020204" pitchFamily="34" charset="0"/>
              </a:rPr>
              <a:t>Berhad</a:t>
            </a:r>
            <a:r>
              <a:rPr lang="en-AU" sz="1000" dirty="0">
                <a:latin typeface="Arial" panose="020B0604020202020204" pitchFamily="34" charset="0"/>
                <a:cs typeface="Arial" panose="020B0604020202020204" pitchFamily="34" charset="0"/>
              </a:rPr>
              <a:t>, </a:t>
            </a:r>
            <a:r>
              <a:rPr lang="en-AU" sz="1000" dirty="0" err="1">
                <a:latin typeface="Arial" panose="020B0604020202020204" pitchFamily="34" charset="0"/>
                <a:cs typeface="Arial" panose="020B0604020202020204" pitchFamily="34" charset="0"/>
              </a:rPr>
              <a:t>Sdn</a:t>
            </a:r>
            <a:r>
              <a:rPr lang="en-AU" sz="1000" dirty="0">
                <a:latin typeface="Arial" panose="020B0604020202020204" pitchFamily="34" charset="0"/>
                <a:cs typeface="Arial" panose="020B0604020202020204" pitchFamily="34" charset="0"/>
              </a:rPr>
              <a:t>. </a:t>
            </a:r>
            <a:r>
              <a:rPr lang="en-AU" sz="1000" dirty="0" err="1">
                <a:latin typeface="Arial" panose="020B0604020202020204" pitchFamily="34" charset="0"/>
                <a:cs typeface="Arial" panose="020B0604020202020204" pitchFamily="34" charset="0"/>
              </a:rPr>
              <a:t>Bhd</a:t>
            </a:r>
            <a:r>
              <a:rPr lang="en-AU" sz="1000" dirty="0">
                <a:latin typeface="Arial" panose="020B0604020202020204" pitchFamily="34" charset="0"/>
                <a:cs typeface="Arial" panose="020B0604020202020204" pitchFamily="34" charset="0"/>
              </a:rPr>
              <a:t> and etc in order to follow our editorial design guidelines in all marketing collaterals including trophy.</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8416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94D8A7D6-9D71-1EFC-10C9-C635680AF334}"/>
              </a:ext>
            </a:extLst>
          </p:cNvPr>
          <p:cNvSpPr txBox="1"/>
          <p:nvPr/>
        </p:nvSpPr>
        <p:spPr>
          <a:xfrm>
            <a:off x="577049" y="1610622"/>
            <a:ext cx="10872185" cy="5001369"/>
          </a:xfrm>
          <a:prstGeom prst="rect">
            <a:avLst/>
          </a:prstGeom>
          <a:noFill/>
        </p:spPr>
        <p:txBody>
          <a:bodyPr wrap="square">
            <a:spAutoFit/>
          </a:bodyPr>
          <a:lstStyle/>
          <a:p>
            <a:r>
              <a:rPr lang="en-US" sz="1300" b="1" u="sng" dirty="0">
                <a:latin typeface="Arial" panose="020B0604020202020204" pitchFamily="34" charset="0"/>
                <a:cs typeface="Arial" panose="020B0604020202020204" pitchFamily="34" charset="0"/>
              </a:rPr>
              <a:t>Guidelines</a:t>
            </a:r>
          </a:p>
          <a:p>
            <a:r>
              <a:rPr lang="en-US" sz="1300" dirty="0">
                <a:latin typeface="Arial" panose="020B0604020202020204" pitchFamily="34" charset="0"/>
                <a:cs typeface="Arial" panose="020B0604020202020204" pitchFamily="34" charset="0"/>
              </a:rPr>
              <a:t>Please refer to </a:t>
            </a:r>
            <a:r>
              <a:rPr lang="en-US" sz="1300" b="1" dirty="0">
                <a:latin typeface="Arial" panose="020B0604020202020204" pitchFamily="34" charset="0"/>
                <a:cs typeface="Arial" panose="020B0604020202020204" pitchFamily="34" charset="0"/>
              </a:rPr>
              <a:t>Mob-Ex Awards 2025 </a:t>
            </a:r>
            <a:r>
              <a:rPr lang="en-US" sz="1300" dirty="0">
                <a:latin typeface="Arial" panose="020B0604020202020204" pitchFamily="34" charset="0"/>
                <a:cs typeface="Arial" panose="020B0604020202020204" pitchFamily="34" charset="0"/>
              </a:rPr>
              <a:t>Entry Guidelines for specific requirement, for specific requirements, </a:t>
            </a:r>
            <a:r>
              <a:rPr lang="en-US" sz="1300" dirty="0">
                <a:effectLst/>
                <a:latin typeface="Arial" panose="020B0604020202020204" pitchFamily="34" charset="0"/>
                <a:ea typeface="Calibri" panose="020F0502020204030204" pitchFamily="34" charset="0"/>
                <a:cs typeface="Arial" panose="020B0604020202020204" pitchFamily="34" charset="0"/>
              </a:rPr>
              <a:t>category descriptions and entry criteria details.</a:t>
            </a:r>
            <a:endParaRPr lang="en-US" sz="1300" dirty="0">
              <a:latin typeface="Arial" panose="020B0604020202020204" pitchFamily="34" charset="0"/>
              <a:cs typeface="Arial" panose="020B0604020202020204" pitchFamily="34" charset="0"/>
            </a:endParaRPr>
          </a:p>
          <a:p>
            <a:endParaRPr lang="en-US" sz="1300" dirty="0">
              <a:latin typeface="Arial" panose="020B0604020202020204" pitchFamily="34" charset="0"/>
              <a:cs typeface="Arial" panose="020B0604020202020204" pitchFamily="34" charset="0"/>
            </a:endParaRPr>
          </a:p>
          <a:p>
            <a:r>
              <a:rPr lang="en-US" sz="1300" b="1" u="sng" dirty="0">
                <a:latin typeface="Arial" panose="020B0604020202020204" pitchFamily="34" charset="0"/>
                <a:cs typeface="Arial" panose="020B0604020202020204" pitchFamily="34" charset="0"/>
              </a:rPr>
              <a:t>Images &amp; Supporting Documents</a:t>
            </a:r>
          </a:p>
          <a:p>
            <a:r>
              <a:rPr lang="en-US" sz="1300" dirty="0">
                <a:latin typeface="Arial" panose="020B0604020202020204" pitchFamily="34" charset="0"/>
                <a:cs typeface="Arial" panose="020B0604020202020204" pitchFamily="34" charset="0"/>
              </a:rPr>
              <a:t>If you have images and other supporting documents, please copy and paste them on to this core submission document, and also upload them in hi-res on the online submission page. Should your entry be shortlisted, these images and supporting documents (that are non-confidential) may be used for publication. </a:t>
            </a:r>
            <a:br>
              <a:rPr lang="en-US" sz="1300" dirty="0">
                <a:latin typeface="Arial" panose="020B0604020202020204" pitchFamily="34" charset="0"/>
                <a:cs typeface="Arial" panose="020B0604020202020204" pitchFamily="34" charset="0"/>
              </a:rPr>
            </a:br>
            <a:br>
              <a:rPr lang="en-US" sz="1300" dirty="0">
                <a:latin typeface="Arial" panose="020B0604020202020204" pitchFamily="34" charset="0"/>
                <a:cs typeface="Arial" panose="020B0604020202020204" pitchFamily="34" charset="0"/>
              </a:rPr>
            </a:br>
            <a:r>
              <a:rPr lang="en-US" sz="1300" b="1" dirty="0">
                <a:effectLst/>
                <a:latin typeface="Arial" panose="020B0604020202020204" pitchFamily="34" charset="0"/>
                <a:ea typeface="Calibri" panose="020F0502020204030204" pitchFamily="34" charset="0"/>
                <a:cs typeface="Arial" panose="020B0604020202020204" pitchFamily="34" charset="0"/>
              </a:rPr>
              <a:t>In your online submission, you must include a high-resolution company logo and campaign / programme image that can be used on all marketing material.</a:t>
            </a:r>
            <a:endParaRPr lang="en-US" sz="1300" dirty="0">
              <a:latin typeface="Arial" panose="020B0604020202020204" pitchFamily="34" charset="0"/>
              <a:cs typeface="Arial" panose="020B0604020202020204" pitchFamily="34" charset="0"/>
            </a:endParaRPr>
          </a:p>
          <a:p>
            <a:endParaRPr lang="en-US" sz="1300" b="1" u="sng" dirty="0">
              <a:latin typeface="Arial" panose="020B0604020202020204" pitchFamily="34" charset="0"/>
              <a:cs typeface="Arial" panose="020B0604020202020204" pitchFamily="34" charset="0"/>
            </a:endParaRPr>
          </a:p>
          <a:p>
            <a:r>
              <a:rPr lang="en-US" sz="1300" b="1" u="sng" dirty="0">
                <a:latin typeface="Arial" panose="020B0604020202020204" pitchFamily="34" charset="0"/>
                <a:cs typeface="Arial" panose="020B0604020202020204" pitchFamily="34" charset="0"/>
              </a:rPr>
              <a:t>Video URLs</a:t>
            </a:r>
          </a:p>
          <a:p>
            <a:r>
              <a:rPr lang="en-US" sz="1300" dirty="0">
                <a:latin typeface="Arial" panose="020B0604020202020204" pitchFamily="34" charset="0"/>
                <a:cs typeface="Arial" panose="020B0604020202020204" pitchFamily="34" charset="0"/>
              </a:rPr>
              <a:t>Video files may be uploaded directly along with your Core Submission Document, or you may host the videos and provide the link in your Core Submission Document. If you password-protect it, do include the access password in your document.</a:t>
            </a:r>
          </a:p>
          <a:p>
            <a:r>
              <a:rPr lang="en-US" sz="1300" dirty="0">
                <a:latin typeface="Arial" panose="020B0604020202020204" pitchFamily="34" charset="0"/>
                <a:cs typeface="Arial" panose="020B0604020202020204" pitchFamily="34" charset="0"/>
              </a:rPr>
              <a:t>Please copy and paste URLs to your video (if any) here:</a:t>
            </a:r>
          </a:p>
          <a:p>
            <a:endParaRPr lang="en-US" sz="1300" dirty="0">
              <a:latin typeface="Arial" panose="020B0604020202020204" pitchFamily="34" charset="0"/>
              <a:cs typeface="Arial" panose="020B0604020202020204" pitchFamily="34" charset="0"/>
            </a:endParaRPr>
          </a:p>
          <a:p>
            <a:r>
              <a:rPr lang="en-US" sz="1300" b="1" u="sng" dirty="0">
                <a:latin typeface="Arial" panose="020B0604020202020204" pitchFamily="34" charset="0"/>
                <a:cs typeface="Arial" panose="020B0604020202020204" pitchFamily="34" charset="0"/>
              </a:rPr>
              <a:t>Attention</a:t>
            </a:r>
          </a:p>
          <a:p>
            <a:r>
              <a:rPr lang="en-US" sz="1300" dirty="0">
                <a:latin typeface="Arial" panose="020B0604020202020204" pitchFamily="34" charset="0"/>
                <a:cs typeface="Arial" panose="020B0604020202020204" pitchFamily="34" charset="0"/>
              </a:rPr>
              <a:t>Any confidential information or content intended for judging purposes only must be cleared indicated in </a:t>
            </a:r>
            <a:r>
              <a:rPr lang="en-US" sz="1300" dirty="0">
                <a:solidFill>
                  <a:srgbClr val="FF0000"/>
                </a:solidFill>
                <a:latin typeface="Arial" panose="020B0604020202020204" pitchFamily="34" charset="0"/>
                <a:cs typeface="Arial" panose="020B0604020202020204" pitchFamily="34" charset="0"/>
              </a:rPr>
              <a:t>red text </a:t>
            </a:r>
            <a:r>
              <a:rPr lang="en-US" sz="1300" dirty="0">
                <a:latin typeface="Arial" panose="020B0604020202020204" pitchFamily="34" charset="0"/>
                <a:cs typeface="Arial" panose="020B0604020202020204" pitchFamily="34" charset="0"/>
              </a:rPr>
              <a:t>or </a:t>
            </a:r>
            <a:r>
              <a:rPr lang="en-US" sz="1300" dirty="0">
                <a:solidFill>
                  <a:schemeClr val="bg1"/>
                </a:solidFill>
                <a:highlight>
                  <a:srgbClr val="FF0000"/>
                </a:highlight>
                <a:latin typeface="Arial" panose="020B0604020202020204" pitchFamily="34" charset="0"/>
                <a:cs typeface="Arial" panose="020B0604020202020204" pitchFamily="34" charset="0"/>
              </a:rPr>
              <a:t>highlighted in red</a:t>
            </a:r>
            <a:r>
              <a:rPr lang="en-US" sz="1300" dirty="0">
                <a:latin typeface="Arial" panose="020B0604020202020204" pitchFamily="34" charset="0"/>
                <a:cs typeface="Arial" panose="020B0604020202020204" pitchFamily="34" charset="0"/>
              </a:rPr>
              <a:t>. Any indicated text will not be used for publication and will not be disseminated beyond the judging panel in any way. </a:t>
            </a:r>
            <a:br>
              <a:rPr lang="en-US" sz="1300" dirty="0">
                <a:latin typeface="Arial" panose="020B0604020202020204" pitchFamily="34" charset="0"/>
                <a:cs typeface="Arial" panose="020B0604020202020204" pitchFamily="34" charset="0"/>
              </a:rPr>
            </a:br>
            <a:br>
              <a:rPr lang="en-US" sz="1300" dirty="0">
                <a:latin typeface="Arial" panose="020B0604020202020204" pitchFamily="34" charset="0"/>
                <a:cs typeface="Arial" panose="020B0604020202020204" pitchFamily="34" charset="0"/>
              </a:rPr>
            </a:br>
            <a:r>
              <a:rPr lang="en-US" sz="1300" dirty="0">
                <a:latin typeface="Arial" panose="020B0604020202020204" pitchFamily="34" charset="0"/>
                <a:cs typeface="Arial" panose="020B0604020202020204" pitchFamily="34" charset="0"/>
              </a:rPr>
              <a:t>Once you are ready to submit, please save this file as a .pdf version before uploading it at: </a:t>
            </a:r>
            <a:r>
              <a:rPr lang="en-US" sz="1300" u="sng" dirty="0">
                <a:solidFill>
                  <a:srgbClr val="0000FF"/>
                </a:solidFill>
                <a:effectLst/>
                <a:highlight>
                  <a:srgbClr val="FFFF00"/>
                </a:highlight>
                <a:latin typeface="Arial" panose="020B0604020202020204" pitchFamily="34" charset="0"/>
                <a:ea typeface="Calibri" panose="020F0502020204030204" pitchFamily="34" charset="0"/>
                <a:cs typeface="Arial" panose="020B0604020202020204" pitchFamily="34" charset="0"/>
              </a:rPr>
              <a:t>https://awards.marketing-interactive.com/mobex-awards-sg/entry-submission</a:t>
            </a:r>
            <a:endParaRPr lang="en-SG" sz="1300" dirty="0">
              <a:effectLst/>
              <a:highlight>
                <a:srgbClr val="FFFF00"/>
              </a:highlight>
              <a:latin typeface="Arial" panose="020B0604020202020204" pitchFamily="34" charset="0"/>
              <a:ea typeface="Calibri" panose="020F0502020204030204" pitchFamily="34" charset="0"/>
              <a:cs typeface="Arial" panose="020B0604020202020204" pitchFamily="34" charset="0"/>
            </a:endParaRPr>
          </a:p>
          <a:p>
            <a:br>
              <a:rPr lang="en-US" sz="1000" b="1" u="sng" dirty="0">
                <a:effectLst/>
                <a:latin typeface="Arial" panose="020B0604020202020204" pitchFamily="34" charset="0"/>
                <a:ea typeface="Calibri" panose="020F0502020204030204" pitchFamily="34" charset="0"/>
              </a:rPr>
            </a:br>
            <a:endParaRPr lang="en-SG" sz="1000" dirty="0"/>
          </a:p>
        </p:txBody>
      </p:sp>
    </p:spTree>
    <p:extLst>
      <p:ext uri="{BB962C8B-B14F-4D97-AF65-F5344CB8AC3E}">
        <p14:creationId xmlns:p14="http://schemas.microsoft.com/office/powerpoint/2010/main" val="3861009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24CFCE9-1065-C3C4-76A2-3E23851B3F12}"/>
              </a:ext>
            </a:extLst>
          </p:cNvPr>
          <p:cNvSpPr txBox="1"/>
          <p:nvPr/>
        </p:nvSpPr>
        <p:spPr>
          <a:xfrm>
            <a:off x="341049" y="1606934"/>
            <a:ext cx="6094520" cy="390363"/>
          </a:xfrm>
          <a:prstGeom prst="rect">
            <a:avLst/>
          </a:prstGeom>
          <a:noFill/>
        </p:spPr>
        <p:txBody>
          <a:bodyPr wrap="square">
            <a:spAutoFit/>
          </a:bodyPr>
          <a:lstStyle/>
          <a:p>
            <a:pPr>
              <a:lnSpc>
                <a:spcPct val="115000"/>
              </a:lnSpc>
              <a:spcAft>
                <a:spcPts val="1000"/>
              </a:spcAft>
            </a:pPr>
            <a:r>
              <a:rPr lang="en-US" sz="1800" b="1" dirty="0">
                <a:effectLst/>
                <a:latin typeface="Arial" panose="020B0604020202020204" pitchFamily="34" charset="0"/>
                <a:ea typeface="Calibri" panose="020F0502020204030204" pitchFamily="34" charset="0"/>
                <a:cs typeface="Arial" panose="020B0604020202020204" pitchFamily="34" charset="0"/>
              </a:rPr>
              <a:t>Context / Challenge [Max. 500 </a:t>
            </a:r>
            <a:r>
              <a:rPr lang="en-US" b="1" dirty="0">
                <a:latin typeface="Arial" panose="020B0604020202020204" pitchFamily="34" charset="0"/>
                <a:ea typeface="Calibri" panose="020F0502020204030204" pitchFamily="34" charset="0"/>
                <a:cs typeface="Arial" panose="020B0604020202020204" pitchFamily="34" charset="0"/>
              </a:rPr>
              <a:t>W</a:t>
            </a:r>
            <a:r>
              <a:rPr lang="en-US" sz="1800" b="1" dirty="0">
                <a:effectLst/>
                <a:latin typeface="Arial" panose="020B0604020202020204" pitchFamily="34" charset="0"/>
                <a:ea typeface="Calibri" panose="020F0502020204030204" pitchFamily="34" charset="0"/>
                <a:cs typeface="Arial" panose="020B0604020202020204" pitchFamily="34" charset="0"/>
              </a:rPr>
              <a:t>ords</a:t>
            </a:r>
            <a:r>
              <a:rPr lang="en-US" b="1" dirty="0">
                <a:latin typeface="Arial" panose="020B0604020202020204" pitchFamily="34" charset="0"/>
                <a:ea typeface="Calibri" panose="020F0502020204030204" pitchFamily="34" charset="0"/>
                <a:cs typeface="Arial" panose="020B0604020202020204" pitchFamily="34" charset="0"/>
              </a:rPr>
              <a:t>]</a:t>
            </a:r>
            <a:r>
              <a:rPr lang="en-US" sz="1800" b="1" dirty="0">
                <a:effectLst/>
                <a:latin typeface="Arial" panose="020B0604020202020204" pitchFamily="34" charset="0"/>
                <a:ea typeface="Calibri" panose="020F0502020204030204" pitchFamily="34" charset="0"/>
                <a:cs typeface="Arial" panose="020B0604020202020204" pitchFamily="34" charset="0"/>
              </a:rPr>
              <a:t> (10%)</a:t>
            </a:r>
            <a:endParaRPr lang="en-SG"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6EDCBA8-DE75-6209-1571-308A809D5CAB}"/>
              </a:ext>
            </a:extLst>
          </p:cNvPr>
          <p:cNvSpPr/>
          <p:nvPr/>
        </p:nvSpPr>
        <p:spPr>
          <a:xfrm>
            <a:off x="426129" y="1997297"/>
            <a:ext cx="11424822" cy="39467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 name="TextBox 2">
            <a:extLst>
              <a:ext uri="{FF2B5EF4-FFF2-40B4-BE49-F238E27FC236}">
                <a16:creationId xmlns:a16="http://schemas.microsoft.com/office/drawing/2014/main" id="{4F9C9C55-1E42-45C9-D13F-B290C392019D}"/>
              </a:ext>
            </a:extLst>
          </p:cNvPr>
          <p:cNvSpPr txBox="1"/>
          <p:nvPr/>
        </p:nvSpPr>
        <p:spPr>
          <a:xfrm>
            <a:off x="426129" y="2025995"/>
            <a:ext cx="8966447" cy="261610"/>
          </a:xfrm>
          <a:prstGeom prst="rect">
            <a:avLst/>
          </a:prstGeom>
          <a:noFill/>
        </p:spPr>
        <p:txBody>
          <a:bodyPr wrap="square" rtlCol="0">
            <a:spAutoFit/>
          </a:bodyPr>
          <a:lstStyle/>
          <a:p>
            <a:r>
              <a:rPr lang="en-US" sz="1100" b="1" dirty="0">
                <a:effectLst/>
                <a:latin typeface="Arial" panose="020B0604020202020204" pitchFamily="34" charset="0"/>
                <a:ea typeface="Calibri" panose="020F0502020204030204" pitchFamily="34" charset="0"/>
                <a:cs typeface="Arial" panose="020B0604020202020204" pitchFamily="34" charset="0"/>
              </a:rPr>
              <a:t>What were the primary objectives of the event? Who was the target audience? What key challenges did you face? </a:t>
            </a:r>
            <a:endParaRPr lang="en-SG" sz="1100" b="1"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190799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24CFCE9-1065-C3C4-76A2-3E23851B3F12}"/>
              </a:ext>
            </a:extLst>
          </p:cNvPr>
          <p:cNvSpPr txBox="1"/>
          <p:nvPr/>
        </p:nvSpPr>
        <p:spPr>
          <a:xfrm>
            <a:off x="341049" y="1606934"/>
            <a:ext cx="6094520" cy="390363"/>
          </a:xfrm>
          <a:prstGeom prst="rect">
            <a:avLst/>
          </a:prstGeom>
          <a:noFill/>
        </p:spPr>
        <p:txBody>
          <a:bodyPr wrap="square">
            <a:spAutoFit/>
          </a:bodyPr>
          <a:lstStyle/>
          <a:p>
            <a:pPr>
              <a:lnSpc>
                <a:spcPct val="115000"/>
              </a:lnSpc>
              <a:spcAft>
                <a:spcPts val="1000"/>
              </a:spcAft>
            </a:pPr>
            <a:r>
              <a:rPr lang="en-US" sz="1800" b="1" dirty="0">
                <a:effectLst/>
                <a:latin typeface="Arial" panose="020B0604020202020204" pitchFamily="34" charset="0"/>
                <a:ea typeface="Calibri" panose="020F0502020204030204" pitchFamily="34" charset="0"/>
                <a:cs typeface="Arial" panose="020B0604020202020204" pitchFamily="34" charset="0"/>
              </a:rPr>
              <a:t>Strategy [Max. 500 Words</a:t>
            </a:r>
            <a:r>
              <a:rPr lang="en-US" b="1" dirty="0">
                <a:latin typeface="Arial" panose="020B0604020202020204" pitchFamily="34" charset="0"/>
                <a:ea typeface="Calibri" panose="020F0502020204030204" pitchFamily="34" charset="0"/>
                <a:cs typeface="Arial" panose="020B0604020202020204" pitchFamily="34" charset="0"/>
              </a:rPr>
              <a:t>]</a:t>
            </a:r>
            <a:r>
              <a:rPr lang="en-US" sz="1800" b="1" dirty="0">
                <a:effectLst/>
                <a:latin typeface="Arial" panose="020B0604020202020204" pitchFamily="34" charset="0"/>
                <a:ea typeface="Calibri" panose="020F0502020204030204" pitchFamily="34" charset="0"/>
                <a:cs typeface="Arial" panose="020B0604020202020204" pitchFamily="34" charset="0"/>
              </a:rPr>
              <a:t> (30%)</a:t>
            </a:r>
            <a:endParaRPr lang="en-SG"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6EDCBA8-DE75-6209-1571-308A809D5CAB}"/>
              </a:ext>
            </a:extLst>
          </p:cNvPr>
          <p:cNvSpPr/>
          <p:nvPr/>
        </p:nvSpPr>
        <p:spPr>
          <a:xfrm>
            <a:off x="426129" y="1997297"/>
            <a:ext cx="11424822" cy="39467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 name="TextBox 2">
            <a:extLst>
              <a:ext uri="{FF2B5EF4-FFF2-40B4-BE49-F238E27FC236}">
                <a16:creationId xmlns:a16="http://schemas.microsoft.com/office/drawing/2014/main" id="{4F9C9C55-1E42-45C9-D13F-B290C392019D}"/>
              </a:ext>
            </a:extLst>
          </p:cNvPr>
          <p:cNvSpPr txBox="1"/>
          <p:nvPr/>
        </p:nvSpPr>
        <p:spPr>
          <a:xfrm>
            <a:off x="426129" y="2016759"/>
            <a:ext cx="11339742" cy="430887"/>
          </a:xfrm>
          <a:prstGeom prst="rect">
            <a:avLst/>
          </a:prstGeom>
          <a:noFill/>
        </p:spPr>
        <p:txBody>
          <a:bodyPr wrap="square" rtlCol="0">
            <a:spAutoFit/>
          </a:bodyPr>
          <a:lstStyle/>
          <a:p>
            <a:r>
              <a:rPr lang="en-US" sz="1100" b="1" dirty="0">
                <a:effectLst/>
                <a:latin typeface="Arial" panose="020B0604020202020204" pitchFamily="34" charset="0"/>
                <a:ea typeface="Calibri" panose="020F0502020204030204" pitchFamily="34" charset="0"/>
                <a:cs typeface="Arial" panose="020B0604020202020204" pitchFamily="34" charset="0"/>
              </a:rPr>
              <a:t>Provide a clear rationale of why the specific event was chosen to help address the marketing problem. Outline the creative thinking behind it and how it was developed to conceive an impactful and meaningful idea. What was the core insight and creative thinking on which you based your strategy?</a:t>
            </a:r>
            <a:endParaRPr lang="en-S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7572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24CFCE9-1065-C3C4-76A2-3E23851B3F12}"/>
              </a:ext>
            </a:extLst>
          </p:cNvPr>
          <p:cNvSpPr txBox="1"/>
          <p:nvPr/>
        </p:nvSpPr>
        <p:spPr>
          <a:xfrm>
            <a:off x="341049" y="1606934"/>
            <a:ext cx="6094520" cy="390363"/>
          </a:xfrm>
          <a:prstGeom prst="rect">
            <a:avLst/>
          </a:prstGeom>
          <a:noFill/>
        </p:spPr>
        <p:txBody>
          <a:bodyPr wrap="square">
            <a:spAutoFit/>
          </a:bodyPr>
          <a:lstStyle/>
          <a:p>
            <a:pPr>
              <a:lnSpc>
                <a:spcPct val="115000"/>
              </a:lnSpc>
              <a:spcAft>
                <a:spcPts val="1000"/>
              </a:spcAft>
            </a:pPr>
            <a:r>
              <a:rPr lang="en-US" sz="1800" b="1" dirty="0">
                <a:effectLst/>
                <a:latin typeface="Arial" panose="020B0604020202020204" pitchFamily="34" charset="0"/>
                <a:ea typeface="Calibri" panose="020F0502020204030204" pitchFamily="34" charset="0"/>
                <a:cs typeface="Arial" panose="020B0604020202020204" pitchFamily="34" charset="0"/>
              </a:rPr>
              <a:t>Execution [Max. 500 Words] </a:t>
            </a:r>
            <a:r>
              <a:rPr lang="en-US" b="1" dirty="0">
                <a:latin typeface="Arial" panose="020B0604020202020204" pitchFamily="34" charset="0"/>
                <a:ea typeface="Calibri" panose="020F0502020204030204" pitchFamily="34" charset="0"/>
                <a:cs typeface="Arial" panose="020B0604020202020204" pitchFamily="34" charset="0"/>
              </a:rPr>
              <a:t>(</a:t>
            </a:r>
            <a:r>
              <a:rPr lang="en-US" sz="1800" b="1" dirty="0">
                <a:effectLst/>
                <a:latin typeface="Arial" panose="020B0604020202020204" pitchFamily="34" charset="0"/>
                <a:ea typeface="Calibri" panose="020F0502020204030204" pitchFamily="34" charset="0"/>
                <a:cs typeface="Arial" panose="020B0604020202020204" pitchFamily="34" charset="0"/>
              </a:rPr>
              <a:t>30%</a:t>
            </a:r>
            <a:r>
              <a:rPr lang="en-US" b="1" dirty="0">
                <a:latin typeface="Arial" panose="020B0604020202020204" pitchFamily="34" charset="0"/>
                <a:ea typeface="Calibri" panose="020F0502020204030204" pitchFamily="34" charset="0"/>
                <a:cs typeface="Arial" panose="020B0604020202020204" pitchFamily="34" charset="0"/>
              </a:rPr>
              <a:t>)</a:t>
            </a:r>
            <a:endParaRPr lang="en-SG"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6EDCBA8-DE75-6209-1571-308A809D5CAB}"/>
              </a:ext>
            </a:extLst>
          </p:cNvPr>
          <p:cNvSpPr/>
          <p:nvPr/>
        </p:nvSpPr>
        <p:spPr>
          <a:xfrm>
            <a:off x="435006" y="1997297"/>
            <a:ext cx="11415945" cy="39467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 name="TextBox 2">
            <a:extLst>
              <a:ext uri="{FF2B5EF4-FFF2-40B4-BE49-F238E27FC236}">
                <a16:creationId xmlns:a16="http://schemas.microsoft.com/office/drawing/2014/main" id="{4F9C9C55-1E42-45C9-D13F-B290C392019D}"/>
              </a:ext>
            </a:extLst>
          </p:cNvPr>
          <p:cNvSpPr txBox="1"/>
          <p:nvPr/>
        </p:nvSpPr>
        <p:spPr>
          <a:xfrm>
            <a:off x="435006" y="2025995"/>
            <a:ext cx="11360529" cy="430887"/>
          </a:xfrm>
          <a:prstGeom prst="rect">
            <a:avLst/>
          </a:prstGeom>
          <a:noFill/>
        </p:spPr>
        <p:txBody>
          <a:bodyPr wrap="square" rtlCol="0">
            <a:spAutoFit/>
          </a:bodyPr>
          <a:lstStyle/>
          <a:p>
            <a:r>
              <a:rPr lang="en-US" sz="1100" b="1" dirty="0">
                <a:effectLst/>
                <a:latin typeface="Arial" panose="020B0604020202020204" pitchFamily="34" charset="0"/>
                <a:ea typeface="Calibri" panose="020F0502020204030204" pitchFamily="34" charset="0"/>
                <a:cs typeface="Arial" panose="020B0604020202020204" pitchFamily="34" charset="0"/>
              </a:rPr>
              <a:t>How was your strategy implemented and brought to life? Describe the experience through the eyes of the target audience. What other important factors were meaningful to the success of the initiative? What was unique? What was wild and new? What technology (if any) was leveraged?</a:t>
            </a:r>
            <a:endParaRPr lang="en-S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587634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24CFCE9-1065-C3C4-76A2-3E23851B3F12}"/>
              </a:ext>
            </a:extLst>
          </p:cNvPr>
          <p:cNvSpPr txBox="1"/>
          <p:nvPr/>
        </p:nvSpPr>
        <p:spPr>
          <a:xfrm>
            <a:off x="341049" y="1606934"/>
            <a:ext cx="6094520" cy="390363"/>
          </a:xfrm>
          <a:prstGeom prst="rect">
            <a:avLst/>
          </a:prstGeom>
          <a:noFill/>
        </p:spPr>
        <p:txBody>
          <a:bodyPr wrap="square">
            <a:spAutoFit/>
          </a:bodyPr>
          <a:lstStyle/>
          <a:p>
            <a:pPr>
              <a:lnSpc>
                <a:spcPct val="115000"/>
              </a:lnSpc>
              <a:spcAft>
                <a:spcPts val="1000"/>
              </a:spcAft>
            </a:pPr>
            <a:r>
              <a:rPr lang="en-US" sz="1800" b="1" dirty="0">
                <a:effectLst/>
                <a:latin typeface="Arial" panose="020B0604020202020204" pitchFamily="34" charset="0"/>
                <a:ea typeface="Calibri" panose="020F0502020204030204" pitchFamily="34" charset="0"/>
                <a:cs typeface="Arial" panose="020B0604020202020204" pitchFamily="34" charset="0"/>
              </a:rPr>
              <a:t>Results [Max. </a:t>
            </a:r>
            <a:r>
              <a:rPr lang="en-US" b="1" dirty="0">
                <a:latin typeface="Arial" panose="020B0604020202020204" pitchFamily="34" charset="0"/>
                <a:ea typeface="Calibri" panose="020F0502020204030204" pitchFamily="34" charset="0"/>
                <a:cs typeface="Arial" panose="020B0604020202020204" pitchFamily="34" charset="0"/>
              </a:rPr>
              <a:t>50</a:t>
            </a:r>
            <a:r>
              <a:rPr lang="en-US" sz="1800" b="1" dirty="0">
                <a:effectLst/>
                <a:latin typeface="Arial" panose="020B0604020202020204" pitchFamily="34" charset="0"/>
                <a:ea typeface="Calibri" panose="020F0502020204030204" pitchFamily="34" charset="0"/>
                <a:cs typeface="Arial" panose="020B0604020202020204" pitchFamily="34" charset="0"/>
              </a:rPr>
              <a:t>0 Words] (30%)</a:t>
            </a:r>
            <a:endParaRPr lang="en-SG" sz="1800" dirty="0">
              <a:effectLst/>
              <a:latin typeface="Arial" panose="020B0604020202020204" pitchFamily="34" charset="0"/>
              <a:ea typeface="Calibri" panose="020F050202020403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6EDCBA8-DE75-6209-1571-308A809D5CAB}"/>
              </a:ext>
            </a:extLst>
          </p:cNvPr>
          <p:cNvSpPr/>
          <p:nvPr/>
        </p:nvSpPr>
        <p:spPr>
          <a:xfrm>
            <a:off x="341050" y="1997297"/>
            <a:ext cx="11509901" cy="394671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3" name="TextBox 2">
            <a:extLst>
              <a:ext uri="{FF2B5EF4-FFF2-40B4-BE49-F238E27FC236}">
                <a16:creationId xmlns:a16="http://schemas.microsoft.com/office/drawing/2014/main" id="{4F9C9C55-1E42-45C9-D13F-B290C392019D}"/>
              </a:ext>
            </a:extLst>
          </p:cNvPr>
          <p:cNvSpPr txBox="1"/>
          <p:nvPr/>
        </p:nvSpPr>
        <p:spPr>
          <a:xfrm>
            <a:off x="361477" y="2016759"/>
            <a:ext cx="11611990" cy="430887"/>
          </a:xfrm>
          <a:prstGeom prst="rect">
            <a:avLst/>
          </a:prstGeom>
          <a:noFill/>
        </p:spPr>
        <p:txBody>
          <a:bodyPr wrap="square" rtlCol="0">
            <a:spAutoFit/>
          </a:bodyPr>
          <a:lstStyle/>
          <a:p>
            <a:r>
              <a:rPr lang="en-US" sz="1100" b="1" dirty="0">
                <a:effectLst/>
                <a:latin typeface="Arial" panose="020B0604020202020204" pitchFamily="34" charset="0"/>
                <a:ea typeface="Calibri" panose="020F0502020204030204" pitchFamily="34" charset="0"/>
                <a:cs typeface="Arial" panose="020B0604020202020204" pitchFamily="34" charset="0"/>
              </a:rPr>
              <a:t>How did the event / initiative / campaign perform? Give clear evidence / metrics demonstrating its performance. Provide a case study for why it solved the marketing problem you faced and a clear rationale as to why you believe this qualified for a Mob-Ex Awards.</a:t>
            </a:r>
            <a:endParaRPr lang="en-SG"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0769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6EDCBA8-DE75-6209-1571-308A809D5CAB}"/>
              </a:ext>
            </a:extLst>
          </p:cNvPr>
          <p:cNvSpPr/>
          <p:nvPr/>
        </p:nvSpPr>
        <p:spPr>
          <a:xfrm>
            <a:off x="257452" y="1606858"/>
            <a:ext cx="11754035" cy="45897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b="1" kern="1200" dirty="0">
                <a:solidFill>
                  <a:schemeClr val="tx1"/>
                </a:solidFill>
                <a:latin typeface="Arial" panose="020B0604020202020204" pitchFamily="34" charset="0"/>
                <a:cs typeface="Arial" panose="020B0604020202020204" pitchFamily="34" charset="0"/>
              </a:rPr>
              <a:t>DECLARATION </a:t>
            </a:r>
          </a:p>
          <a:p>
            <a:r>
              <a:rPr lang="en-US" sz="1800" b="1" kern="1200" dirty="0">
                <a:solidFill>
                  <a:schemeClr val="tx1"/>
                </a:solidFill>
                <a:latin typeface="Arial" panose="020B0604020202020204" pitchFamily="34" charset="0"/>
                <a:cs typeface="Arial" panose="020B0604020202020204" pitchFamily="34" charset="0"/>
              </a:rPr>
              <a:t> </a:t>
            </a:r>
          </a:p>
          <a:p>
            <a:r>
              <a:rPr lang="en-US" sz="1800" b="1" kern="1200" dirty="0">
                <a:solidFill>
                  <a:schemeClr val="tx1"/>
                </a:solidFill>
                <a:latin typeface="Arial" panose="020B0604020202020204" pitchFamily="34" charset="0"/>
                <a:cs typeface="Arial" panose="020B0604020202020204" pitchFamily="34" charset="0"/>
                <a:sym typeface="Wingdings 2"/>
              </a:rPr>
              <a:t></a:t>
            </a:r>
            <a:r>
              <a:rPr lang="en-US" sz="1800" b="0" kern="1200" dirty="0">
                <a:solidFill>
                  <a:schemeClr val="tx1"/>
                </a:solidFill>
                <a:latin typeface="Arial" panose="020B0604020202020204" pitchFamily="34" charset="0"/>
                <a:cs typeface="Arial" panose="020B0604020202020204" pitchFamily="34" charset="0"/>
              </a:rPr>
              <a:t> </a:t>
            </a:r>
            <a:r>
              <a:rPr lang="en-US" sz="1800" b="0" i="0" kern="1200" dirty="0">
                <a:solidFill>
                  <a:schemeClr val="tx1"/>
                </a:solidFill>
                <a:latin typeface="Arial" panose="020B0604020202020204" pitchFamily="34" charset="0"/>
                <a:cs typeface="Arial" panose="020B060402020202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800" b="1" kern="1200" dirty="0">
              <a:solidFill>
                <a:schemeClr val="tx1"/>
              </a:solidFill>
              <a:latin typeface="Arial" panose="020B0604020202020204" pitchFamily="34" charset="0"/>
              <a:cs typeface="Arial" panose="020B0604020202020204" pitchFamily="34" charset="0"/>
            </a:endParaRPr>
          </a:p>
          <a:p>
            <a:pPr algn="ctr"/>
            <a:r>
              <a:rPr lang="en-AU" sz="1800" b="1" kern="1200" dirty="0">
                <a:solidFill>
                  <a:schemeClr val="tx1"/>
                </a:solidFill>
                <a:latin typeface="Arial" panose="020B0604020202020204" pitchFamily="34" charset="0"/>
                <a:cs typeface="Arial" panose="020B0604020202020204" pitchFamily="34" charset="0"/>
              </a:rPr>
              <a:t>-THE END- </a:t>
            </a:r>
            <a:endParaRPr lang="en-US" sz="1800" b="1" kern="1200" dirty="0">
              <a:solidFill>
                <a:schemeClr val="tx1"/>
              </a:solidFill>
              <a:latin typeface="Arial" panose="020B0604020202020204" pitchFamily="34" charset="0"/>
              <a:cs typeface="Arial" panose="020B0604020202020204" pitchFamily="34" charset="0"/>
            </a:endParaRPr>
          </a:p>
          <a:p>
            <a:pPr algn="ctr"/>
            <a:endParaRPr lang="en-SG" dirty="0"/>
          </a:p>
        </p:txBody>
      </p:sp>
    </p:spTree>
    <p:extLst>
      <p:ext uri="{BB962C8B-B14F-4D97-AF65-F5344CB8AC3E}">
        <p14:creationId xmlns:p14="http://schemas.microsoft.com/office/powerpoint/2010/main" val="20521755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645</Words>
  <Application>Microsoft Office PowerPoint</Application>
  <PresentationFormat>Widescreen</PresentationFormat>
  <Paragraphs>36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Helvetica Neue CE 55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dc:title>
  <dc:creator>Nadira Putri</dc:creator>
  <cp:lastModifiedBy>Joleen Quek</cp:lastModifiedBy>
  <cp:revision>12</cp:revision>
  <dcterms:created xsi:type="dcterms:W3CDTF">2023-02-09T07:25:57Z</dcterms:created>
  <dcterms:modified xsi:type="dcterms:W3CDTF">2025-01-21T10:14:34Z</dcterms:modified>
</cp:coreProperties>
</file>