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8" r:id="rId4"/>
    <p:sldId id="261" r:id="rId5"/>
    <p:sldId id="262" r:id="rId6"/>
    <p:sldId id="263" r:id="rId7"/>
    <p:sldId id="264" r:id="rId8"/>
    <p:sldId id="26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389BD-2CFB-5B62-F23E-A7703177C3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03371A24-5805-EFC1-F5F7-FA01BC76494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A5F9077C-92E7-0483-14BF-8264FDD55548}"/>
              </a:ext>
            </a:extLst>
          </p:cNvPr>
          <p:cNvSpPr>
            <a:spLocks noGrp="1"/>
          </p:cNvSpPr>
          <p:nvPr>
            <p:ph type="dt" sz="half" idx="10"/>
          </p:nvPr>
        </p:nvSpPr>
        <p:spPr/>
        <p:txBody>
          <a:bodyPr/>
          <a:lstStyle/>
          <a:p>
            <a:fld id="{D39B5D55-6238-4DBC-8D37-FACF2410BF5B}" type="datetimeFigureOut">
              <a:rPr lang="en-SG" smtClean="0"/>
              <a:t>1/2/2024</a:t>
            </a:fld>
            <a:endParaRPr lang="en-SG"/>
          </a:p>
        </p:txBody>
      </p:sp>
      <p:sp>
        <p:nvSpPr>
          <p:cNvPr id="5" name="Footer Placeholder 4">
            <a:extLst>
              <a:ext uri="{FF2B5EF4-FFF2-40B4-BE49-F238E27FC236}">
                <a16:creationId xmlns:a16="http://schemas.microsoft.com/office/drawing/2014/main" id="{BF928EF1-4472-3F0E-8E76-F23EFA274BF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0839702-1750-1EA2-726A-766B438DF634}"/>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222646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AEAEA-BDA7-9028-FE09-EC70527D1A6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357FA1D6-CE40-926B-9992-D249F8D4B3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52B0356B-8DB6-53DD-D88C-50D65C441B4B}"/>
              </a:ext>
            </a:extLst>
          </p:cNvPr>
          <p:cNvSpPr>
            <a:spLocks noGrp="1"/>
          </p:cNvSpPr>
          <p:nvPr>
            <p:ph type="dt" sz="half" idx="10"/>
          </p:nvPr>
        </p:nvSpPr>
        <p:spPr/>
        <p:txBody>
          <a:bodyPr/>
          <a:lstStyle/>
          <a:p>
            <a:fld id="{D39B5D55-6238-4DBC-8D37-FACF2410BF5B}" type="datetimeFigureOut">
              <a:rPr lang="en-SG" smtClean="0"/>
              <a:t>1/2/2024</a:t>
            </a:fld>
            <a:endParaRPr lang="en-SG"/>
          </a:p>
        </p:txBody>
      </p:sp>
      <p:sp>
        <p:nvSpPr>
          <p:cNvPr id="5" name="Footer Placeholder 4">
            <a:extLst>
              <a:ext uri="{FF2B5EF4-FFF2-40B4-BE49-F238E27FC236}">
                <a16:creationId xmlns:a16="http://schemas.microsoft.com/office/drawing/2014/main" id="{C0BD12BE-095F-AFB6-D9EA-B3A6494DA738}"/>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E74F8AF-B58E-CB83-279B-7A7BF95C0B52}"/>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3888481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05B8DB-F71A-18A3-10A6-1F6E8084112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430A7A2A-ECE8-6E51-866D-0E173581406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5789C354-7E6E-72EE-94F3-3E63F8C988EE}"/>
              </a:ext>
            </a:extLst>
          </p:cNvPr>
          <p:cNvSpPr>
            <a:spLocks noGrp="1"/>
          </p:cNvSpPr>
          <p:nvPr>
            <p:ph type="dt" sz="half" idx="10"/>
          </p:nvPr>
        </p:nvSpPr>
        <p:spPr/>
        <p:txBody>
          <a:bodyPr/>
          <a:lstStyle/>
          <a:p>
            <a:fld id="{D39B5D55-6238-4DBC-8D37-FACF2410BF5B}" type="datetimeFigureOut">
              <a:rPr lang="en-SG" smtClean="0"/>
              <a:t>1/2/2024</a:t>
            </a:fld>
            <a:endParaRPr lang="en-SG"/>
          </a:p>
        </p:txBody>
      </p:sp>
      <p:sp>
        <p:nvSpPr>
          <p:cNvPr id="5" name="Footer Placeholder 4">
            <a:extLst>
              <a:ext uri="{FF2B5EF4-FFF2-40B4-BE49-F238E27FC236}">
                <a16:creationId xmlns:a16="http://schemas.microsoft.com/office/drawing/2014/main" id="{806F0754-7CB7-CB20-AAAD-556E12DC376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9AF5B15D-29DB-618A-D0FB-79E225688B81}"/>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1939487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D695A-F202-FB4F-D1D1-B83BEA6EAAAD}"/>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04A09080-5DB3-82DF-4542-AA3862369D7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8BB5509-B840-2A0D-70AA-83D18BCBEB01}"/>
              </a:ext>
            </a:extLst>
          </p:cNvPr>
          <p:cNvSpPr>
            <a:spLocks noGrp="1"/>
          </p:cNvSpPr>
          <p:nvPr>
            <p:ph type="dt" sz="half" idx="10"/>
          </p:nvPr>
        </p:nvSpPr>
        <p:spPr/>
        <p:txBody>
          <a:bodyPr/>
          <a:lstStyle/>
          <a:p>
            <a:fld id="{D39B5D55-6238-4DBC-8D37-FACF2410BF5B}" type="datetimeFigureOut">
              <a:rPr lang="en-SG" smtClean="0"/>
              <a:t>1/2/2024</a:t>
            </a:fld>
            <a:endParaRPr lang="en-SG"/>
          </a:p>
        </p:txBody>
      </p:sp>
      <p:sp>
        <p:nvSpPr>
          <p:cNvPr id="5" name="Footer Placeholder 4">
            <a:extLst>
              <a:ext uri="{FF2B5EF4-FFF2-40B4-BE49-F238E27FC236}">
                <a16:creationId xmlns:a16="http://schemas.microsoft.com/office/drawing/2014/main" id="{C5E0B863-177E-3514-A091-E58DB9376B48}"/>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37C721B8-9013-8DD2-DD99-98D842C6272F}"/>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283866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560EA-168E-319E-FCD0-078D9091AFE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8DA261B-1721-206F-B5E4-B95BC93410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6BF8A6-5E46-D31D-E0F4-45D07460CEFF}"/>
              </a:ext>
            </a:extLst>
          </p:cNvPr>
          <p:cNvSpPr>
            <a:spLocks noGrp="1"/>
          </p:cNvSpPr>
          <p:nvPr>
            <p:ph type="dt" sz="half" idx="10"/>
          </p:nvPr>
        </p:nvSpPr>
        <p:spPr/>
        <p:txBody>
          <a:bodyPr/>
          <a:lstStyle/>
          <a:p>
            <a:fld id="{D39B5D55-6238-4DBC-8D37-FACF2410BF5B}" type="datetimeFigureOut">
              <a:rPr lang="en-SG" smtClean="0"/>
              <a:t>1/2/2024</a:t>
            </a:fld>
            <a:endParaRPr lang="en-SG"/>
          </a:p>
        </p:txBody>
      </p:sp>
      <p:sp>
        <p:nvSpPr>
          <p:cNvPr id="5" name="Footer Placeholder 4">
            <a:extLst>
              <a:ext uri="{FF2B5EF4-FFF2-40B4-BE49-F238E27FC236}">
                <a16:creationId xmlns:a16="http://schemas.microsoft.com/office/drawing/2014/main" id="{613C075E-6B98-5649-02CB-2D2AD082A5B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092700EA-7862-7D54-5BF7-E32E122268AD}"/>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1141764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12BEF-34E6-6A8D-B517-26E47A912FDD}"/>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88271EF2-2AB9-7827-DEFA-EC700CA6A39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A1819A4E-0FAE-180E-48B4-E66C5A64C62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CA63F46-3A7B-6309-3178-5B460D2AEF20}"/>
              </a:ext>
            </a:extLst>
          </p:cNvPr>
          <p:cNvSpPr>
            <a:spLocks noGrp="1"/>
          </p:cNvSpPr>
          <p:nvPr>
            <p:ph type="dt" sz="half" idx="10"/>
          </p:nvPr>
        </p:nvSpPr>
        <p:spPr/>
        <p:txBody>
          <a:bodyPr/>
          <a:lstStyle/>
          <a:p>
            <a:fld id="{D39B5D55-6238-4DBC-8D37-FACF2410BF5B}" type="datetimeFigureOut">
              <a:rPr lang="en-SG" smtClean="0"/>
              <a:t>1/2/2024</a:t>
            </a:fld>
            <a:endParaRPr lang="en-SG"/>
          </a:p>
        </p:txBody>
      </p:sp>
      <p:sp>
        <p:nvSpPr>
          <p:cNvPr id="6" name="Footer Placeholder 5">
            <a:extLst>
              <a:ext uri="{FF2B5EF4-FFF2-40B4-BE49-F238E27FC236}">
                <a16:creationId xmlns:a16="http://schemas.microsoft.com/office/drawing/2014/main" id="{33325369-1904-F3BE-B531-1F3D9202138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4DAD584-4BDA-AD82-7594-03A01DF9A94B}"/>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3393586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94C73-6152-22A9-7023-7131873406AC}"/>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FEC77A91-7689-4D75-F583-B59EB83876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8E9A1B2-9959-6D31-478C-5F355BECCF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C09E1E21-36B4-8C75-37C8-A828F22C39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8316B58-E7C3-BD7C-C5E2-579D2582D29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2C704A5A-EA2E-0B29-5588-226B3F515D30}"/>
              </a:ext>
            </a:extLst>
          </p:cNvPr>
          <p:cNvSpPr>
            <a:spLocks noGrp="1"/>
          </p:cNvSpPr>
          <p:nvPr>
            <p:ph type="dt" sz="half" idx="10"/>
          </p:nvPr>
        </p:nvSpPr>
        <p:spPr/>
        <p:txBody>
          <a:bodyPr/>
          <a:lstStyle/>
          <a:p>
            <a:fld id="{D39B5D55-6238-4DBC-8D37-FACF2410BF5B}" type="datetimeFigureOut">
              <a:rPr lang="en-SG" smtClean="0"/>
              <a:t>1/2/2024</a:t>
            </a:fld>
            <a:endParaRPr lang="en-SG"/>
          </a:p>
        </p:txBody>
      </p:sp>
      <p:sp>
        <p:nvSpPr>
          <p:cNvPr id="8" name="Footer Placeholder 7">
            <a:extLst>
              <a:ext uri="{FF2B5EF4-FFF2-40B4-BE49-F238E27FC236}">
                <a16:creationId xmlns:a16="http://schemas.microsoft.com/office/drawing/2014/main" id="{7E5C4532-A0C7-2572-E443-7B2E566854A1}"/>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82E9ACF0-CA38-CC38-A0AE-21EC50DA6529}"/>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1839984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571D-78FA-00BA-D2AA-850E2DB1AFA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03A86F15-E154-4366-BB00-28468E0C0678}"/>
              </a:ext>
            </a:extLst>
          </p:cNvPr>
          <p:cNvSpPr>
            <a:spLocks noGrp="1"/>
          </p:cNvSpPr>
          <p:nvPr>
            <p:ph type="dt" sz="half" idx="10"/>
          </p:nvPr>
        </p:nvSpPr>
        <p:spPr/>
        <p:txBody>
          <a:bodyPr/>
          <a:lstStyle/>
          <a:p>
            <a:fld id="{D39B5D55-6238-4DBC-8D37-FACF2410BF5B}" type="datetimeFigureOut">
              <a:rPr lang="en-SG" smtClean="0"/>
              <a:t>1/2/2024</a:t>
            </a:fld>
            <a:endParaRPr lang="en-SG"/>
          </a:p>
        </p:txBody>
      </p:sp>
      <p:sp>
        <p:nvSpPr>
          <p:cNvPr id="4" name="Footer Placeholder 3">
            <a:extLst>
              <a:ext uri="{FF2B5EF4-FFF2-40B4-BE49-F238E27FC236}">
                <a16:creationId xmlns:a16="http://schemas.microsoft.com/office/drawing/2014/main" id="{262CA50C-F5BF-9347-05E1-5EA80A9536E5}"/>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4B0AA003-163D-C56F-4E29-FFD0B54B7C22}"/>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2994756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4F904F-1C15-05D0-2BD2-126F3EADD1B4}"/>
              </a:ext>
            </a:extLst>
          </p:cNvPr>
          <p:cNvSpPr>
            <a:spLocks noGrp="1"/>
          </p:cNvSpPr>
          <p:nvPr>
            <p:ph type="dt" sz="half" idx="10"/>
          </p:nvPr>
        </p:nvSpPr>
        <p:spPr/>
        <p:txBody>
          <a:bodyPr/>
          <a:lstStyle/>
          <a:p>
            <a:fld id="{D39B5D55-6238-4DBC-8D37-FACF2410BF5B}" type="datetimeFigureOut">
              <a:rPr lang="en-SG" smtClean="0"/>
              <a:t>1/2/2024</a:t>
            </a:fld>
            <a:endParaRPr lang="en-SG"/>
          </a:p>
        </p:txBody>
      </p:sp>
      <p:sp>
        <p:nvSpPr>
          <p:cNvPr id="3" name="Footer Placeholder 2">
            <a:extLst>
              <a:ext uri="{FF2B5EF4-FFF2-40B4-BE49-F238E27FC236}">
                <a16:creationId xmlns:a16="http://schemas.microsoft.com/office/drawing/2014/main" id="{4D7EA56C-ACC1-8DD9-F918-1F0132DC79DC}"/>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5B8E77BA-CFD1-7C52-372A-7A5617D5A770}"/>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3514597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50809-561B-BCE5-E3CA-120D9D62F8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6123B203-F642-1CEC-6726-C637FD75DC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B8CE20AF-877A-EC2E-3A14-8F8053445A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624F5A-4300-A76C-DB36-83E7DEB76723}"/>
              </a:ext>
            </a:extLst>
          </p:cNvPr>
          <p:cNvSpPr>
            <a:spLocks noGrp="1"/>
          </p:cNvSpPr>
          <p:nvPr>
            <p:ph type="dt" sz="half" idx="10"/>
          </p:nvPr>
        </p:nvSpPr>
        <p:spPr/>
        <p:txBody>
          <a:bodyPr/>
          <a:lstStyle/>
          <a:p>
            <a:fld id="{D39B5D55-6238-4DBC-8D37-FACF2410BF5B}" type="datetimeFigureOut">
              <a:rPr lang="en-SG" smtClean="0"/>
              <a:t>1/2/2024</a:t>
            </a:fld>
            <a:endParaRPr lang="en-SG"/>
          </a:p>
        </p:txBody>
      </p:sp>
      <p:sp>
        <p:nvSpPr>
          <p:cNvPr id="6" name="Footer Placeholder 5">
            <a:extLst>
              <a:ext uri="{FF2B5EF4-FFF2-40B4-BE49-F238E27FC236}">
                <a16:creationId xmlns:a16="http://schemas.microsoft.com/office/drawing/2014/main" id="{E858BC75-9227-4CFA-4EE5-D45BBB4DFCB9}"/>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E198227F-F4D6-D408-245A-77211432A0FB}"/>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3687663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F248D-9F93-DCB7-A006-DAB240EAD8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EE2AADA1-FB3E-B85B-D115-8204ED2EE0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435F0BA4-6208-422A-8BAD-EC5DFAAE70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92ED63-4F6B-2899-3710-8C4FEE4F57FF}"/>
              </a:ext>
            </a:extLst>
          </p:cNvPr>
          <p:cNvSpPr>
            <a:spLocks noGrp="1"/>
          </p:cNvSpPr>
          <p:nvPr>
            <p:ph type="dt" sz="half" idx="10"/>
          </p:nvPr>
        </p:nvSpPr>
        <p:spPr/>
        <p:txBody>
          <a:bodyPr/>
          <a:lstStyle/>
          <a:p>
            <a:fld id="{D39B5D55-6238-4DBC-8D37-FACF2410BF5B}" type="datetimeFigureOut">
              <a:rPr lang="en-SG" smtClean="0"/>
              <a:t>1/2/2024</a:t>
            </a:fld>
            <a:endParaRPr lang="en-SG"/>
          </a:p>
        </p:txBody>
      </p:sp>
      <p:sp>
        <p:nvSpPr>
          <p:cNvPr id="6" name="Footer Placeholder 5">
            <a:extLst>
              <a:ext uri="{FF2B5EF4-FFF2-40B4-BE49-F238E27FC236}">
                <a16:creationId xmlns:a16="http://schemas.microsoft.com/office/drawing/2014/main" id="{28FDCA11-B8C0-5F96-4C42-AFC38436CA9A}"/>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9026A40-9E86-FE27-2600-B8A693AB0300}"/>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93160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3468E49-5F8E-6962-E608-D322936DAE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68DD12BF-5D91-EE41-5EB7-C1F7DB8D13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05310711-1856-A129-EDF1-041A5D6CDC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9B5D55-6238-4DBC-8D37-FACF2410BF5B}" type="datetimeFigureOut">
              <a:rPr lang="en-SG" smtClean="0"/>
              <a:t>1/2/2024</a:t>
            </a:fld>
            <a:endParaRPr lang="en-SG"/>
          </a:p>
        </p:txBody>
      </p:sp>
      <p:sp>
        <p:nvSpPr>
          <p:cNvPr id="5" name="Footer Placeholder 4">
            <a:extLst>
              <a:ext uri="{FF2B5EF4-FFF2-40B4-BE49-F238E27FC236}">
                <a16:creationId xmlns:a16="http://schemas.microsoft.com/office/drawing/2014/main" id="{FB85AAB8-382D-BFBE-A9A7-A339A5D98E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41E0107E-EF2E-FDA8-B3F5-900ED83C0F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56F898-D32D-4182-AC2F-8DE06AE242D4}" type="slidenum">
              <a:rPr lang="en-SG" smtClean="0"/>
              <a:t>‹#›</a:t>
            </a:fld>
            <a:endParaRPr lang="en-SG"/>
          </a:p>
        </p:txBody>
      </p:sp>
    </p:spTree>
    <p:extLst>
      <p:ext uri="{BB962C8B-B14F-4D97-AF65-F5344CB8AC3E}">
        <p14:creationId xmlns:p14="http://schemas.microsoft.com/office/powerpoint/2010/main" val="20432957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10E1F7B-09E7-C194-6A25-AF5F67D35EE2}"/>
              </a:ext>
            </a:extLst>
          </p:cNvPr>
          <p:cNvSpPr txBox="1"/>
          <p:nvPr/>
        </p:nvSpPr>
        <p:spPr>
          <a:xfrm>
            <a:off x="3162669" y="4800146"/>
            <a:ext cx="6094520" cy="338554"/>
          </a:xfrm>
          <a:prstGeom prst="rect">
            <a:avLst/>
          </a:prstGeom>
          <a:noFill/>
        </p:spPr>
        <p:txBody>
          <a:bodyPr wrap="square">
            <a:spAutoFit/>
          </a:bodyPr>
          <a:lstStyle/>
          <a:p>
            <a:pPr algn="ctr"/>
            <a:r>
              <a:rPr lang="en-US" sz="1600" dirty="0">
                <a:solidFill>
                  <a:schemeClr val="bg1"/>
                </a:solidFill>
                <a:effectLst/>
                <a:latin typeface="Helvetica Neue CE 55 Roman" pitchFamily="82" charset="0"/>
                <a:ea typeface="Calibri" panose="020F0502020204030204" pitchFamily="34" charset="0"/>
              </a:rPr>
              <a:t>CORE SUBMISSION DOCUMENT</a:t>
            </a:r>
            <a:endParaRPr lang="en-GB" sz="1600" dirty="0">
              <a:solidFill>
                <a:schemeClr val="bg1"/>
              </a:solidFill>
            </a:endParaRPr>
          </a:p>
        </p:txBody>
      </p:sp>
    </p:spTree>
    <p:extLst>
      <p:ext uri="{BB962C8B-B14F-4D97-AF65-F5344CB8AC3E}">
        <p14:creationId xmlns:p14="http://schemas.microsoft.com/office/powerpoint/2010/main" val="147913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BE108915-53D7-AE29-83B0-32CF54936DF8}"/>
              </a:ext>
            </a:extLst>
          </p:cNvPr>
          <p:cNvGraphicFramePr>
            <a:graphicFrameLocks noGrp="1"/>
          </p:cNvGraphicFramePr>
          <p:nvPr>
            <p:extLst>
              <p:ext uri="{D42A27DB-BD31-4B8C-83A1-F6EECF244321}">
                <p14:modId xmlns:p14="http://schemas.microsoft.com/office/powerpoint/2010/main" val="917329998"/>
              </p:ext>
            </p:extLst>
          </p:nvPr>
        </p:nvGraphicFramePr>
        <p:xfrm>
          <a:off x="1131899" y="2220562"/>
          <a:ext cx="9928197" cy="2997341"/>
        </p:xfrm>
        <a:graphic>
          <a:graphicData uri="http://schemas.openxmlformats.org/drawingml/2006/table">
            <a:tbl>
              <a:tblPr firstRow="1" bandRow="1">
                <a:tableStyleId>{5C22544A-7EE6-4342-B048-85BDC9FD1C3A}</a:tableStyleId>
              </a:tblPr>
              <a:tblGrid>
                <a:gridCol w="3882074">
                  <a:extLst>
                    <a:ext uri="{9D8B030D-6E8A-4147-A177-3AD203B41FA5}">
                      <a16:colId xmlns:a16="http://schemas.microsoft.com/office/drawing/2014/main" val="489257386"/>
                    </a:ext>
                  </a:extLst>
                </a:gridCol>
                <a:gridCol w="6046123">
                  <a:extLst>
                    <a:ext uri="{9D8B030D-6E8A-4147-A177-3AD203B41FA5}">
                      <a16:colId xmlns:a16="http://schemas.microsoft.com/office/drawing/2014/main" val="2092599767"/>
                    </a:ext>
                  </a:extLst>
                </a:gridCol>
              </a:tblGrid>
              <a:tr h="342324">
                <a:tc>
                  <a:txBody>
                    <a:bodyPr/>
                    <a:lstStyle/>
                    <a:p>
                      <a:r>
                        <a:rPr lang="en-US" sz="1100" dirty="0">
                          <a:solidFill>
                            <a:sysClr val="windowText" lastClr="000000"/>
                          </a:solidFill>
                          <a:latin typeface="Helvetica Neue CE 55 Roman" pitchFamily="82" charset="0"/>
                        </a:rPr>
                        <a:t>Category</a:t>
                      </a:r>
                      <a:endParaRPr lang="en-SG" sz="1100" dirty="0">
                        <a:solidFill>
                          <a:sysClr val="windowText" lastClr="000000"/>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SG" sz="1100" dirty="0">
                        <a:solidFill>
                          <a:sysClr val="windowText" lastClr="000000"/>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9063821"/>
                  </a:ext>
                </a:extLst>
              </a:tr>
              <a:tr h="489993">
                <a:tc>
                  <a:txBody>
                    <a:bodyPr/>
                    <a:lstStyle/>
                    <a:p>
                      <a:r>
                        <a:rPr lang="en-US" sz="1100" b="1" kern="1200" dirty="0">
                          <a:solidFill>
                            <a:schemeClr val="dk1"/>
                          </a:solidFill>
                          <a:effectLst/>
                          <a:latin typeface="Helvetica Neue CE 55 Roman" pitchFamily="82" charset="0"/>
                          <a:ea typeface="+mn-ea"/>
                          <a:cs typeface="+mn-cs"/>
                        </a:rPr>
                        <a:t>Name of Campaign/ </a:t>
                      </a:r>
                      <a:r>
                        <a:rPr lang="en-US" sz="1100" b="1" kern="1200" dirty="0" err="1">
                          <a:solidFill>
                            <a:schemeClr val="dk1"/>
                          </a:solidFill>
                          <a:effectLst/>
                          <a:latin typeface="Helvetica Neue CE 55 Roman" pitchFamily="82" charset="0"/>
                          <a:ea typeface="+mn-ea"/>
                          <a:cs typeface="+mn-cs"/>
                        </a:rPr>
                        <a:t>Programme</a:t>
                      </a:r>
                      <a:endParaRPr lang="en-SG" sz="1100" dirty="0">
                        <a:solidFill>
                          <a:sysClr val="windowText" lastClr="000000"/>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SG" sz="1100" dirty="0">
                        <a:solidFill>
                          <a:sysClr val="windowText" lastClr="000000"/>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41593573"/>
                  </a:ext>
                </a:extLst>
              </a:tr>
              <a:tr h="563828">
                <a:tc>
                  <a:txBody>
                    <a:bodyPr/>
                    <a:lstStyle/>
                    <a:p>
                      <a:r>
                        <a:rPr lang="en-US" sz="1100" b="1" kern="1200" dirty="0">
                          <a:solidFill>
                            <a:schemeClr val="dk1"/>
                          </a:solidFill>
                          <a:effectLst/>
                          <a:latin typeface="Helvetica Neue CE 55 Roman" pitchFamily="82" charset="0"/>
                          <a:ea typeface="+mn-ea"/>
                          <a:cs typeface="+mn-cs"/>
                        </a:rPr>
                        <a:t>Name of Client </a:t>
                      </a:r>
                      <a:r>
                        <a:rPr lang="en-US" sz="1100" b="1" kern="1200" dirty="0" err="1">
                          <a:solidFill>
                            <a:schemeClr val="dk1"/>
                          </a:solidFill>
                          <a:effectLst/>
                          <a:latin typeface="Helvetica Neue CE 55 Roman" pitchFamily="82" charset="0"/>
                          <a:ea typeface="+mn-ea"/>
                          <a:cs typeface="+mn-cs"/>
                        </a:rPr>
                        <a:t>Organisation</a:t>
                      </a:r>
                      <a:endParaRPr lang="en-SG" sz="1100" kern="1200" dirty="0">
                        <a:solidFill>
                          <a:schemeClr val="dk1"/>
                        </a:solidFill>
                        <a:effectLst/>
                        <a:latin typeface="Helvetica Neue CE 55 Roman" pitchFamily="82"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SG" sz="1100" dirty="0">
                        <a:solidFill>
                          <a:sysClr val="windowText" lastClr="000000"/>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31992741"/>
                  </a:ext>
                </a:extLst>
              </a:tr>
              <a:tr h="4899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dk1"/>
                          </a:solidFill>
                          <a:effectLst/>
                          <a:latin typeface="Helvetica Neue CE 55 Roman" pitchFamily="82" charset="0"/>
                          <a:ea typeface="+mn-ea"/>
                          <a:cs typeface="+mn-cs"/>
                        </a:rPr>
                        <a:t>Name of Brand</a:t>
                      </a:r>
                      <a:br>
                        <a:rPr lang="en-US" sz="1100" b="1" kern="1200" dirty="0">
                          <a:solidFill>
                            <a:schemeClr val="dk1"/>
                          </a:solidFill>
                          <a:effectLst/>
                          <a:latin typeface="Helvetica Neue CE 55 Roman" pitchFamily="82" charset="0"/>
                          <a:ea typeface="+mn-ea"/>
                          <a:cs typeface="+mn-cs"/>
                        </a:rPr>
                      </a:br>
                      <a:r>
                        <a:rPr lang="en-US" sz="1100" b="1" kern="1200" dirty="0">
                          <a:solidFill>
                            <a:schemeClr val="dk1"/>
                          </a:solidFill>
                          <a:effectLst/>
                          <a:latin typeface="Helvetica Neue CE 55 Roman" pitchFamily="82" charset="0"/>
                          <a:ea typeface="+mn-ea"/>
                          <a:cs typeface="+mn-cs"/>
                        </a:rPr>
                        <a:t>(if different from client </a:t>
                      </a:r>
                      <a:r>
                        <a:rPr lang="en-US" sz="1100" b="1" kern="1200" dirty="0" err="1">
                          <a:solidFill>
                            <a:schemeClr val="dk1"/>
                          </a:solidFill>
                          <a:effectLst/>
                          <a:latin typeface="Helvetica Neue CE 55 Roman" pitchFamily="82" charset="0"/>
                          <a:ea typeface="+mn-ea"/>
                          <a:cs typeface="+mn-cs"/>
                        </a:rPr>
                        <a:t>organisation</a:t>
                      </a:r>
                      <a:r>
                        <a:rPr lang="en-US" sz="1100" b="1" kern="1200" dirty="0">
                          <a:solidFill>
                            <a:schemeClr val="dk1"/>
                          </a:solidFill>
                          <a:effectLst/>
                          <a:latin typeface="Helvetica Neue CE 55 Roman" pitchFamily="82" charset="0"/>
                          <a:ea typeface="+mn-ea"/>
                          <a:cs typeface="+mn-cs"/>
                        </a:rPr>
                        <a:t>)</a:t>
                      </a:r>
                      <a:endParaRPr lang="en-SG" sz="1100" dirty="0">
                        <a:solidFill>
                          <a:sysClr val="windowText" lastClr="000000"/>
                        </a:solidFill>
                        <a:latin typeface="Helvetica Neue CE 55 Roman" pitchFamily="82" charset="0"/>
                      </a:endParaRPr>
                    </a:p>
                    <a:p>
                      <a:endParaRPr lang="en-SG" sz="1100" dirty="0">
                        <a:solidFill>
                          <a:sysClr val="windowText" lastClr="000000"/>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SG" sz="1100" dirty="0">
                        <a:solidFill>
                          <a:sysClr val="windowText" lastClr="000000"/>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91030113"/>
                  </a:ext>
                </a:extLst>
              </a:tr>
              <a:tr h="1006836">
                <a:tc>
                  <a:txBody>
                    <a:bodyPr/>
                    <a:lstStyle/>
                    <a:p>
                      <a:r>
                        <a:rPr lang="en-US" sz="1100" b="1" kern="1200" dirty="0">
                          <a:solidFill>
                            <a:schemeClr val="dk1"/>
                          </a:solidFill>
                          <a:effectLst/>
                          <a:latin typeface="Helvetica Neue CE 55 Roman" pitchFamily="82" charset="0"/>
                          <a:ea typeface="+mn-ea"/>
                          <a:cs typeface="+mn-cs"/>
                        </a:rPr>
                        <a:t>Name of Agency / Media Owner/ Mobile Solution Provider</a:t>
                      </a:r>
                      <a:endParaRPr lang="en-SG" sz="1100" kern="1200" dirty="0">
                        <a:solidFill>
                          <a:schemeClr val="dk1"/>
                        </a:solidFill>
                        <a:effectLst/>
                        <a:latin typeface="Helvetica Neue CE 55 Roman" pitchFamily="82" charset="0"/>
                        <a:ea typeface="+mn-ea"/>
                        <a:cs typeface="+mn-cs"/>
                      </a:endParaRPr>
                    </a:p>
                    <a:p>
                      <a:r>
                        <a:rPr lang="en-US" sz="1100" b="1" kern="1200" dirty="0">
                          <a:solidFill>
                            <a:schemeClr val="dk1"/>
                          </a:solidFill>
                          <a:effectLst/>
                          <a:latin typeface="Helvetica Neue CE 55 Roman" pitchFamily="82" charset="0"/>
                          <a:ea typeface="+mn-ea"/>
                          <a:cs typeface="+mn-cs"/>
                        </a:rPr>
                        <a:t>(if applicable) (in collaboration/partnership with other agencies, please indicate the lead agency, ex. Agency A (lead agency) + Agency B)</a:t>
                      </a:r>
                      <a:endParaRPr lang="en-SG" sz="1100" dirty="0">
                        <a:solidFill>
                          <a:sysClr val="windowText" lastClr="000000"/>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SG" sz="1100" dirty="0">
                        <a:solidFill>
                          <a:sysClr val="windowText" lastClr="000000"/>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60536199"/>
                  </a:ext>
                </a:extLst>
              </a:tr>
            </a:tbl>
          </a:graphicData>
        </a:graphic>
      </p:graphicFrame>
      <p:sp>
        <p:nvSpPr>
          <p:cNvPr id="8" name="TextBox 7">
            <a:extLst>
              <a:ext uri="{FF2B5EF4-FFF2-40B4-BE49-F238E27FC236}">
                <a16:creationId xmlns:a16="http://schemas.microsoft.com/office/drawing/2014/main" id="{224CFCE9-1065-C3C4-76A2-3E23851B3F12}"/>
              </a:ext>
            </a:extLst>
          </p:cNvPr>
          <p:cNvSpPr txBox="1"/>
          <p:nvPr/>
        </p:nvSpPr>
        <p:spPr>
          <a:xfrm>
            <a:off x="3048737" y="1673105"/>
            <a:ext cx="6094520" cy="369332"/>
          </a:xfrm>
          <a:prstGeom prst="rect">
            <a:avLst/>
          </a:prstGeom>
          <a:noFill/>
        </p:spPr>
        <p:txBody>
          <a:bodyPr wrap="square">
            <a:spAutoFit/>
          </a:bodyPr>
          <a:lstStyle/>
          <a:p>
            <a:r>
              <a:rPr lang="en-US" sz="1800" b="1" dirty="0">
                <a:effectLst/>
                <a:latin typeface="Helvetica Neue CE 55 Roman" pitchFamily="82" charset="0"/>
                <a:ea typeface="Calibri" panose="020F0502020204030204" pitchFamily="34" charset="0"/>
              </a:rPr>
              <a:t>Mob-Ex Awards: Core Submission Document</a:t>
            </a:r>
            <a:endParaRPr lang="en-SG" dirty="0">
              <a:latin typeface="Helvetica Neue CE 55 Roman" pitchFamily="82" charset="0"/>
            </a:endParaRPr>
          </a:p>
        </p:txBody>
      </p:sp>
    </p:spTree>
    <p:extLst>
      <p:ext uri="{BB962C8B-B14F-4D97-AF65-F5344CB8AC3E}">
        <p14:creationId xmlns:p14="http://schemas.microsoft.com/office/powerpoint/2010/main" val="1508416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4D8A7D6-9D71-1EFC-10C9-C635680AF334}"/>
              </a:ext>
            </a:extLst>
          </p:cNvPr>
          <p:cNvSpPr txBox="1"/>
          <p:nvPr/>
        </p:nvSpPr>
        <p:spPr>
          <a:xfrm>
            <a:off x="577049" y="1610622"/>
            <a:ext cx="10872185" cy="4801314"/>
          </a:xfrm>
          <a:prstGeom prst="rect">
            <a:avLst/>
          </a:prstGeom>
          <a:noFill/>
        </p:spPr>
        <p:txBody>
          <a:bodyPr wrap="square">
            <a:spAutoFit/>
          </a:bodyPr>
          <a:lstStyle/>
          <a:p>
            <a:r>
              <a:rPr lang="en-US" sz="1300" b="1" dirty="0">
                <a:latin typeface="Helvetica Neue CE 55 Roman" pitchFamily="82" charset="0"/>
              </a:rPr>
              <a:t>Guidelines</a:t>
            </a:r>
          </a:p>
          <a:p>
            <a:r>
              <a:rPr lang="en-US" sz="1300" dirty="0">
                <a:latin typeface="Helvetica Neue CE 55 Roman" pitchFamily="82" charset="0"/>
              </a:rPr>
              <a:t>Please refer to </a:t>
            </a:r>
            <a:r>
              <a:rPr lang="en-US" sz="1300" b="1" dirty="0">
                <a:latin typeface="Helvetica Neue CE 55 Roman" pitchFamily="82" charset="0"/>
              </a:rPr>
              <a:t>Mob-Ex Awards 2024 </a:t>
            </a:r>
            <a:r>
              <a:rPr lang="en-US" sz="1300" dirty="0">
                <a:latin typeface="Helvetica Neue CE 55 Roman" pitchFamily="82" charset="0"/>
              </a:rPr>
              <a:t>Entry Guidelines for specific requirement, </a:t>
            </a:r>
            <a:r>
              <a:rPr lang="en-US" sz="1300" dirty="0">
                <a:latin typeface="Helvetica Neue CE 55 Roman" pitchFamily="82" charset="0"/>
                <a:cs typeface="Arial" panose="020B0604020202020204" pitchFamily="34" charset="0"/>
              </a:rPr>
              <a:t>for specific requirements, </a:t>
            </a:r>
            <a:r>
              <a:rPr lang="en-US" sz="1300" dirty="0">
                <a:effectLst/>
                <a:latin typeface="Helvetica Neue CE 55 Roman" pitchFamily="82" charset="0"/>
                <a:ea typeface="Calibri" panose="020F0502020204030204" pitchFamily="34" charset="0"/>
                <a:cs typeface="Times New Roman" panose="02020603050405020304" pitchFamily="18" charset="0"/>
              </a:rPr>
              <a:t>category descriptions and entry criteria details.</a:t>
            </a:r>
            <a:endParaRPr lang="en-US" sz="1300" dirty="0">
              <a:latin typeface="Helvetica Neue CE 55 Roman" pitchFamily="82" charset="0"/>
              <a:cs typeface="Arial" panose="020B0604020202020204" pitchFamily="34" charset="0"/>
            </a:endParaRPr>
          </a:p>
          <a:p>
            <a:endParaRPr lang="en-US" sz="1300" dirty="0">
              <a:latin typeface="Helvetica Neue CE 55 Roman" pitchFamily="82" charset="0"/>
            </a:endParaRPr>
          </a:p>
          <a:p>
            <a:r>
              <a:rPr lang="en-US" sz="1300" b="1" dirty="0">
                <a:latin typeface="Helvetica Neue CE 55 Roman" pitchFamily="82" charset="0"/>
              </a:rPr>
              <a:t>Images &amp; Supporting Documents</a:t>
            </a:r>
          </a:p>
          <a:p>
            <a:r>
              <a:rPr lang="en-US" sz="1300" dirty="0">
                <a:latin typeface="Helvetica Neue CE 55 Roman" pitchFamily="82" charset="0"/>
              </a:rPr>
              <a:t>If you have images and other supporting documents, please copy and paste them on to this core submission document, and also upload them in hi-res on the online submission page. Should your entry be shortlisted, these images and supporting documents (that are non-confidential) may be used for publication. </a:t>
            </a:r>
            <a:br>
              <a:rPr lang="en-US" sz="1300" dirty="0">
                <a:latin typeface="Helvetica Neue CE 55 Roman" pitchFamily="82" charset="0"/>
              </a:rPr>
            </a:br>
            <a:br>
              <a:rPr lang="en-US" sz="1300" dirty="0">
                <a:latin typeface="Helvetica Neue CE 55 Roman" pitchFamily="82" charset="0"/>
              </a:rPr>
            </a:br>
            <a:r>
              <a:rPr lang="en-US" sz="1300" b="1" dirty="0">
                <a:effectLst/>
                <a:latin typeface="Helvetica Neue CE 55 Roman" pitchFamily="82" charset="0"/>
                <a:ea typeface="Calibri" panose="020F0502020204030204" pitchFamily="34" charset="0"/>
                <a:cs typeface="Times New Roman" panose="02020603050405020304" pitchFamily="18" charset="0"/>
              </a:rPr>
              <a:t>In your online submission, you must include a high resolution company logo and campaign / programme image that can be used on all marketing material.</a:t>
            </a:r>
            <a:endParaRPr lang="en-US" sz="1300" dirty="0">
              <a:latin typeface="Helvetica Neue CE 55 Roman" pitchFamily="82" charset="0"/>
            </a:endParaRPr>
          </a:p>
          <a:p>
            <a:endParaRPr lang="en-US" sz="1300" b="1" dirty="0">
              <a:latin typeface="Helvetica Neue CE 55 Roman" pitchFamily="82" charset="0"/>
            </a:endParaRPr>
          </a:p>
          <a:p>
            <a:r>
              <a:rPr lang="en-US" sz="1300" b="1" dirty="0">
                <a:latin typeface="Helvetica Neue CE 55 Roman" pitchFamily="82" charset="0"/>
              </a:rPr>
              <a:t>Video URLs</a:t>
            </a:r>
          </a:p>
          <a:p>
            <a:r>
              <a:rPr lang="en-US" sz="1300" dirty="0">
                <a:latin typeface="Helvetica Neue CE 55 Roman" pitchFamily="82" charset="0"/>
              </a:rPr>
              <a:t>Video files may be uploaded directly along with your Core Submission Document, or you may host the videos and provide the link in your Core Submission Document. If you password-protect it, do include the access password in your document.</a:t>
            </a:r>
          </a:p>
          <a:p>
            <a:r>
              <a:rPr lang="en-US" sz="1300" dirty="0">
                <a:latin typeface="Helvetica Neue CE 55 Roman" pitchFamily="82" charset="0"/>
              </a:rPr>
              <a:t>Please copy and paste URLs to your video (if any) here:</a:t>
            </a:r>
          </a:p>
          <a:p>
            <a:endParaRPr lang="en-US" sz="1300" dirty="0">
              <a:latin typeface="Helvetica Neue CE 55 Roman" pitchFamily="82" charset="0"/>
            </a:endParaRPr>
          </a:p>
          <a:p>
            <a:r>
              <a:rPr lang="en-US" sz="1300" b="1" dirty="0">
                <a:latin typeface="Helvetica Neue CE 55 Roman" pitchFamily="82" charset="0"/>
              </a:rPr>
              <a:t>Attention</a:t>
            </a:r>
          </a:p>
          <a:p>
            <a:r>
              <a:rPr lang="en-US" sz="1300" dirty="0">
                <a:latin typeface="Helvetica Neue CE 55 Roman" pitchFamily="82" charset="0"/>
              </a:rPr>
              <a:t>Any confidential information or content intended for judging purposes only must be cleared indicated in </a:t>
            </a:r>
            <a:r>
              <a:rPr lang="en-US" sz="1300" dirty="0">
                <a:solidFill>
                  <a:srgbClr val="FF0000"/>
                </a:solidFill>
                <a:latin typeface="Helvetica Neue CE 55 Roman" pitchFamily="82" charset="0"/>
              </a:rPr>
              <a:t>red text </a:t>
            </a:r>
            <a:r>
              <a:rPr lang="en-US" sz="1300" dirty="0">
                <a:latin typeface="Helvetica Neue CE 55 Roman" pitchFamily="82" charset="0"/>
              </a:rPr>
              <a:t>or </a:t>
            </a:r>
            <a:r>
              <a:rPr lang="en-US" sz="1300" dirty="0">
                <a:solidFill>
                  <a:schemeClr val="bg1"/>
                </a:solidFill>
                <a:highlight>
                  <a:srgbClr val="FF0000"/>
                </a:highlight>
                <a:latin typeface="Helvetica Neue CE 55 Roman" pitchFamily="82" charset="0"/>
              </a:rPr>
              <a:t>highlighted in red</a:t>
            </a:r>
            <a:r>
              <a:rPr lang="en-US" sz="1300" dirty="0">
                <a:latin typeface="Helvetica Neue CE 55 Roman" pitchFamily="82" charset="0"/>
              </a:rPr>
              <a:t>. Any indicated text will not be used for publication and will not be disseminated beyond the judging panel in any way. </a:t>
            </a:r>
            <a:br>
              <a:rPr lang="en-US" sz="1300" dirty="0">
                <a:latin typeface="Helvetica Neue CE 55 Roman" pitchFamily="82" charset="0"/>
              </a:rPr>
            </a:br>
            <a:r>
              <a:rPr lang="en-US" sz="1300" dirty="0">
                <a:latin typeface="Helvetica Neue CE 55 Roman" pitchFamily="82" charset="0"/>
              </a:rPr>
              <a:t>Once you are ready to submit, please save this file as a .pdf version before uploading it at: </a:t>
            </a:r>
            <a:r>
              <a:rPr lang="en-US" sz="1300" u="sng" dirty="0">
                <a:solidFill>
                  <a:srgbClr val="0000FF"/>
                </a:solidFill>
                <a:effectLst/>
                <a:latin typeface="Helvetica Neue CE 55 Roman" pitchFamily="82" charset="0"/>
                <a:ea typeface="Calibri" panose="020F0502020204030204" pitchFamily="34" charset="0"/>
                <a:cs typeface="Times New Roman" panose="02020603050405020304" pitchFamily="18" charset="0"/>
              </a:rPr>
              <a:t>https://awards.marketing-interactive.com/mobex-awards-sg/entry-submission</a:t>
            </a:r>
            <a:endParaRPr lang="en-SG" sz="1300" dirty="0">
              <a:effectLst/>
              <a:latin typeface="Helvetica Neue CE 55 Roman" pitchFamily="82" charset="0"/>
              <a:ea typeface="Calibri" panose="020F0502020204030204" pitchFamily="34" charset="0"/>
              <a:cs typeface="Times New Roman" panose="02020603050405020304" pitchFamily="18" charset="0"/>
            </a:endParaRPr>
          </a:p>
          <a:p>
            <a:br>
              <a:rPr lang="en-US" sz="1000" b="1" u="sng" dirty="0">
                <a:effectLst/>
                <a:latin typeface="Arial" panose="020B0604020202020204" pitchFamily="34" charset="0"/>
                <a:ea typeface="Calibri" panose="020F0502020204030204" pitchFamily="34" charset="0"/>
              </a:rPr>
            </a:br>
            <a:endParaRPr lang="en-SG" sz="1000" dirty="0"/>
          </a:p>
        </p:txBody>
      </p:sp>
    </p:spTree>
    <p:extLst>
      <p:ext uri="{BB962C8B-B14F-4D97-AF65-F5344CB8AC3E}">
        <p14:creationId xmlns:p14="http://schemas.microsoft.com/office/powerpoint/2010/main" val="3861009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24CFCE9-1065-C3C4-76A2-3E23851B3F12}"/>
              </a:ext>
            </a:extLst>
          </p:cNvPr>
          <p:cNvSpPr txBox="1"/>
          <p:nvPr/>
        </p:nvSpPr>
        <p:spPr>
          <a:xfrm>
            <a:off x="341049" y="1606934"/>
            <a:ext cx="6094520" cy="390363"/>
          </a:xfrm>
          <a:prstGeom prst="rect">
            <a:avLst/>
          </a:prstGeom>
          <a:noFill/>
        </p:spPr>
        <p:txBody>
          <a:bodyPr wrap="square">
            <a:spAutoFit/>
          </a:bodyPr>
          <a:lstStyle/>
          <a:p>
            <a:pPr>
              <a:lnSpc>
                <a:spcPct val="115000"/>
              </a:lnSpc>
              <a:spcAft>
                <a:spcPts val="1000"/>
              </a:spcAft>
            </a:pPr>
            <a:r>
              <a:rPr lang="en-US" sz="1800" b="1" dirty="0">
                <a:effectLst/>
                <a:latin typeface="Helvetica Neue CE 55 Roman" pitchFamily="82" charset="0"/>
                <a:ea typeface="Calibri" panose="020F0502020204030204" pitchFamily="34" charset="0"/>
                <a:cs typeface="Times New Roman" panose="02020603050405020304" pitchFamily="18" charset="0"/>
              </a:rPr>
              <a:t>Context / Challenge (Max. 300 words) 10%</a:t>
            </a:r>
            <a:endParaRPr lang="en-SG" sz="1800" dirty="0">
              <a:effectLst/>
              <a:latin typeface="Helvetica Neue CE 55 Roman" pitchFamily="82"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86EDCBA8-DE75-6209-1571-308A809D5CAB}"/>
              </a:ext>
            </a:extLst>
          </p:cNvPr>
          <p:cNvSpPr/>
          <p:nvPr/>
        </p:nvSpPr>
        <p:spPr>
          <a:xfrm>
            <a:off x="426129" y="1997297"/>
            <a:ext cx="11424822" cy="39467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3" name="TextBox 2">
            <a:extLst>
              <a:ext uri="{FF2B5EF4-FFF2-40B4-BE49-F238E27FC236}">
                <a16:creationId xmlns:a16="http://schemas.microsoft.com/office/drawing/2014/main" id="{4F9C9C55-1E42-45C9-D13F-B290C392019D}"/>
              </a:ext>
            </a:extLst>
          </p:cNvPr>
          <p:cNvSpPr txBox="1"/>
          <p:nvPr/>
        </p:nvSpPr>
        <p:spPr>
          <a:xfrm>
            <a:off x="426129" y="2118355"/>
            <a:ext cx="8966447" cy="538609"/>
          </a:xfrm>
          <a:prstGeom prst="rect">
            <a:avLst/>
          </a:prstGeom>
          <a:noFill/>
        </p:spPr>
        <p:txBody>
          <a:bodyPr wrap="square" rtlCol="0">
            <a:spAutoFit/>
          </a:bodyPr>
          <a:lstStyle/>
          <a:p>
            <a:r>
              <a:rPr lang="en-US" sz="1100" b="1" dirty="0">
                <a:effectLst/>
                <a:latin typeface="Helvetica Neue CE 55 Roman" pitchFamily="82" charset="0"/>
                <a:ea typeface="Calibri" panose="020F0502020204030204" pitchFamily="34" charset="0"/>
                <a:cs typeface="Times New Roman" panose="02020603050405020304" pitchFamily="18" charset="0"/>
              </a:rPr>
              <a:t>What were the primary objectives of the event? Who was the target audience? What key challenges did you face? </a:t>
            </a:r>
            <a:endParaRPr lang="en-SG" sz="1100" b="1" dirty="0">
              <a:effectLst/>
              <a:latin typeface="Helvetica Neue CE 55 Roman" pitchFamily="82" charset="0"/>
              <a:ea typeface="Calibri" panose="020F0502020204030204" pitchFamily="34" charset="0"/>
              <a:cs typeface="Times New Roman" panose="02020603050405020304" pitchFamily="18" charset="0"/>
            </a:endParaRPr>
          </a:p>
          <a:p>
            <a:endParaRPr lang="en-SG" dirty="0"/>
          </a:p>
        </p:txBody>
      </p:sp>
    </p:spTree>
    <p:extLst>
      <p:ext uri="{BB962C8B-B14F-4D97-AF65-F5344CB8AC3E}">
        <p14:creationId xmlns:p14="http://schemas.microsoft.com/office/powerpoint/2010/main" val="1619079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24CFCE9-1065-C3C4-76A2-3E23851B3F12}"/>
              </a:ext>
            </a:extLst>
          </p:cNvPr>
          <p:cNvSpPr txBox="1"/>
          <p:nvPr/>
        </p:nvSpPr>
        <p:spPr>
          <a:xfrm>
            <a:off x="341049" y="1606934"/>
            <a:ext cx="6094520" cy="390363"/>
          </a:xfrm>
          <a:prstGeom prst="rect">
            <a:avLst/>
          </a:prstGeom>
          <a:noFill/>
        </p:spPr>
        <p:txBody>
          <a:bodyPr wrap="square">
            <a:spAutoFit/>
          </a:bodyPr>
          <a:lstStyle/>
          <a:p>
            <a:pPr>
              <a:lnSpc>
                <a:spcPct val="115000"/>
              </a:lnSpc>
              <a:spcAft>
                <a:spcPts val="1000"/>
              </a:spcAft>
            </a:pPr>
            <a:r>
              <a:rPr lang="en-US" sz="1800" b="1" dirty="0">
                <a:effectLst/>
                <a:latin typeface="Helvetica Neue CE 55 Roman" pitchFamily="82" charset="0"/>
                <a:ea typeface="Calibri" panose="020F0502020204030204" pitchFamily="34" charset="0"/>
                <a:cs typeface="Times New Roman" panose="02020603050405020304" pitchFamily="18" charset="0"/>
              </a:rPr>
              <a:t>Strategy (Max. 500 words) 30%</a:t>
            </a:r>
            <a:endParaRPr lang="en-SG" sz="1800" dirty="0">
              <a:effectLst/>
              <a:latin typeface="Helvetica Neue CE 55 Roman" pitchFamily="82"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86EDCBA8-DE75-6209-1571-308A809D5CAB}"/>
              </a:ext>
            </a:extLst>
          </p:cNvPr>
          <p:cNvSpPr/>
          <p:nvPr/>
        </p:nvSpPr>
        <p:spPr>
          <a:xfrm>
            <a:off x="426129" y="1997297"/>
            <a:ext cx="11424822" cy="39467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3" name="TextBox 2">
            <a:extLst>
              <a:ext uri="{FF2B5EF4-FFF2-40B4-BE49-F238E27FC236}">
                <a16:creationId xmlns:a16="http://schemas.microsoft.com/office/drawing/2014/main" id="{4F9C9C55-1E42-45C9-D13F-B290C392019D}"/>
              </a:ext>
            </a:extLst>
          </p:cNvPr>
          <p:cNvSpPr txBox="1"/>
          <p:nvPr/>
        </p:nvSpPr>
        <p:spPr>
          <a:xfrm>
            <a:off x="426129" y="2118355"/>
            <a:ext cx="11339742" cy="430887"/>
          </a:xfrm>
          <a:prstGeom prst="rect">
            <a:avLst/>
          </a:prstGeom>
          <a:noFill/>
        </p:spPr>
        <p:txBody>
          <a:bodyPr wrap="square" rtlCol="0">
            <a:spAutoFit/>
          </a:bodyPr>
          <a:lstStyle/>
          <a:p>
            <a:r>
              <a:rPr lang="en-US" sz="1100" b="1" dirty="0">
                <a:effectLst/>
                <a:latin typeface="Helvetica Neue CE 55 Roman" pitchFamily="82" charset="0"/>
                <a:ea typeface="Calibri" panose="020F0502020204030204" pitchFamily="34" charset="0"/>
                <a:cs typeface="Times New Roman" panose="02020603050405020304" pitchFamily="18" charset="0"/>
              </a:rPr>
              <a:t>Provide a clear rationale of why the specific event was chosen to help address the marketing problem. Outline the creative thinking behind it and how it was developed to conceive an impactful and meaningful idea. What was the core insight and creative thinking on which you based your strategy?</a:t>
            </a:r>
            <a:endParaRPr lang="en-SG" dirty="0">
              <a:latin typeface="Helvetica Neue CE 55 Roman" pitchFamily="82" charset="0"/>
            </a:endParaRPr>
          </a:p>
        </p:txBody>
      </p:sp>
    </p:spTree>
    <p:extLst>
      <p:ext uri="{BB962C8B-B14F-4D97-AF65-F5344CB8AC3E}">
        <p14:creationId xmlns:p14="http://schemas.microsoft.com/office/powerpoint/2010/main" val="427572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24CFCE9-1065-C3C4-76A2-3E23851B3F12}"/>
              </a:ext>
            </a:extLst>
          </p:cNvPr>
          <p:cNvSpPr txBox="1"/>
          <p:nvPr/>
        </p:nvSpPr>
        <p:spPr>
          <a:xfrm>
            <a:off x="341049" y="1606934"/>
            <a:ext cx="6094520" cy="390363"/>
          </a:xfrm>
          <a:prstGeom prst="rect">
            <a:avLst/>
          </a:prstGeom>
          <a:noFill/>
        </p:spPr>
        <p:txBody>
          <a:bodyPr wrap="square">
            <a:spAutoFit/>
          </a:bodyPr>
          <a:lstStyle/>
          <a:p>
            <a:pPr>
              <a:lnSpc>
                <a:spcPct val="115000"/>
              </a:lnSpc>
              <a:spcAft>
                <a:spcPts val="1000"/>
              </a:spcAft>
            </a:pPr>
            <a:r>
              <a:rPr lang="en-US" sz="1800" b="1" dirty="0">
                <a:effectLst/>
                <a:latin typeface="Helvetica Neue CE 55 Roman" pitchFamily="82" charset="0"/>
                <a:ea typeface="Calibri" panose="020F0502020204030204" pitchFamily="34" charset="0"/>
                <a:cs typeface="Times New Roman" panose="02020603050405020304" pitchFamily="18" charset="0"/>
              </a:rPr>
              <a:t>Execution (Max. 500 words) 30%</a:t>
            </a:r>
            <a:endParaRPr lang="en-SG" sz="1800" dirty="0">
              <a:effectLst/>
              <a:latin typeface="Helvetica Neue CE 55 Roman" pitchFamily="82"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86EDCBA8-DE75-6209-1571-308A809D5CAB}"/>
              </a:ext>
            </a:extLst>
          </p:cNvPr>
          <p:cNvSpPr/>
          <p:nvPr/>
        </p:nvSpPr>
        <p:spPr>
          <a:xfrm>
            <a:off x="435006" y="1997297"/>
            <a:ext cx="11415945" cy="39467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3" name="TextBox 2">
            <a:extLst>
              <a:ext uri="{FF2B5EF4-FFF2-40B4-BE49-F238E27FC236}">
                <a16:creationId xmlns:a16="http://schemas.microsoft.com/office/drawing/2014/main" id="{4F9C9C55-1E42-45C9-D13F-B290C392019D}"/>
              </a:ext>
            </a:extLst>
          </p:cNvPr>
          <p:cNvSpPr txBox="1"/>
          <p:nvPr/>
        </p:nvSpPr>
        <p:spPr>
          <a:xfrm>
            <a:off x="594803" y="2118355"/>
            <a:ext cx="11256147" cy="430887"/>
          </a:xfrm>
          <a:prstGeom prst="rect">
            <a:avLst/>
          </a:prstGeom>
          <a:noFill/>
        </p:spPr>
        <p:txBody>
          <a:bodyPr wrap="square" rtlCol="0">
            <a:spAutoFit/>
          </a:bodyPr>
          <a:lstStyle/>
          <a:p>
            <a:r>
              <a:rPr lang="en-US" sz="1100" b="1" dirty="0">
                <a:effectLst/>
                <a:latin typeface="Helvetica Neue CE 55 Roman" pitchFamily="82" charset="0"/>
                <a:ea typeface="Calibri" panose="020F0502020204030204" pitchFamily="34" charset="0"/>
                <a:cs typeface="Times New Roman" panose="02020603050405020304" pitchFamily="18" charset="0"/>
              </a:rPr>
              <a:t>How was your strategy implemented and brought to life? Describe the experience through the eyes of the target audience. What other important factors were meaningful to the success of the initiative? What was unique? What was wild and new? What technology (if any) was leveraged?</a:t>
            </a:r>
            <a:endParaRPr lang="en-SG" dirty="0">
              <a:latin typeface="Helvetica Neue CE 55 Roman" pitchFamily="82" charset="0"/>
            </a:endParaRPr>
          </a:p>
        </p:txBody>
      </p:sp>
    </p:spTree>
    <p:extLst>
      <p:ext uri="{BB962C8B-B14F-4D97-AF65-F5344CB8AC3E}">
        <p14:creationId xmlns:p14="http://schemas.microsoft.com/office/powerpoint/2010/main" val="2258763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24CFCE9-1065-C3C4-76A2-3E23851B3F12}"/>
              </a:ext>
            </a:extLst>
          </p:cNvPr>
          <p:cNvSpPr txBox="1"/>
          <p:nvPr/>
        </p:nvSpPr>
        <p:spPr>
          <a:xfrm>
            <a:off x="341049" y="1606934"/>
            <a:ext cx="6094520" cy="390363"/>
          </a:xfrm>
          <a:prstGeom prst="rect">
            <a:avLst/>
          </a:prstGeom>
          <a:noFill/>
        </p:spPr>
        <p:txBody>
          <a:bodyPr wrap="square">
            <a:spAutoFit/>
          </a:bodyPr>
          <a:lstStyle/>
          <a:p>
            <a:pPr>
              <a:lnSpc>
                <a:spcPct val="115000"/>
              </a:lnSpc>
              <a:spcAft>
                <a:spcPts val="1000"/>
              </a:spcAft>
            </a:pPr>
            <a:r>
              <a:rPr lang="en-US" sz="1800" b="1" dirty="0">
                <a:effectLst/>
                <a:latin typeface="Helvetica Neue CE 55 Roman" pitchFamily="82" charset="0"/>
                <a:ea typeface="Calibri" panose="020F0502020204030204" pitchFamily="34" charset="0"/>
                <a:cs typeface="Times New Roman" panose="02020603050405020304" pitchFamily="18" charset="0"/>
              </a:rPr>
              <a:t>Results (Max. 450 words) 30%</a:t>
            </a:r>
            <a:endParaRPr lang="en-SG" sz="1800" dirty="0">
              <a:effectLst/>
              <a:latin typeface="Helvetica Neue CE 55 Roman" pitchFamily="82"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86EDCBA8-DE75-6209-1571-308A809D5CAB}"/>
              </a:ext>
            </a:extLst>
          </p:cNvPr>
          <p:cNvSpPr/>
          <p:nvPr/>
        </p:nvSpPr>
        <p:spPr>
          <a:xfrm>
            <a:off x="341050" y="1997297"/>
            <a:ext cx="11509901" cy="39467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3" name="TextBox 2">
            <a:extLst>
              <a:ext uri="{FF2B5EF4-FFF2-40B4-BE49-F238E27FC236}">
                <a16:creationId xmlns:a16="http://schemas.microsoft.com/office/drawing/2014/main" id="{4F9C9C55-1E42-45C9-D13F-B290C392019D}"/>
              </a:ext>
            </a:extLst>
          </p:cNvPr>
          <p:cNvSpPr txBox="1"/>
          <p:nvPr/>
        </p:nvSpPr>
        <p:spPr>
          <a:xfrm>
            <a:off x="426129" y="2118355"/>
            <a:ext cx="11611990" cy="430887"/>
          </a:xfrm>
          <a:prstGeom prst="rect">
            <a:avLst/>
          </a:prstGeom>
          <a:noFill/>
        </p:spPr>
        <p:txBody>
          <a:bodyPr wrap="square" rtlCol="0">
            <a:spAutoFit/>
          </a:bodyPr>
          <a:lstStyle/>
          <a:p>
            <a:r>
              <a:rPr lang="en-US" sz="1100" b="1" dirty="0">
                <a:effectLst/>
                <a:latin typeface="Helvetica Neue CE 55 Roman" pitchFamily="82" charset="0"/>
                <a:ea typeface="Calibri" panose="020F0502020204030204" pitchFamily="34" charset="0"/>
                <a:cs typeface="Times New Roman" panose="02020603050405020304" pitchFamily="18" charset="0"/>
              </a:rPr>
              <a:t>How did the event / initiative / campaign perform? Give clear evidence / metrics demonstrating its performance. Provide a case study for why it solved the marketing problem you faced and a clear rationale as to why you believe this qualified for a Mob-Ex Awards.</a:t>
            </a:r>
            <a:endParaRPr lang="en-SG" dirty="0">
              <a:latin typeface="Helvetica Neue CE 55 Roman" pitchFamily="82" charset="0"/>
            </a:endParaRPr>
          </a:p>
        </p:txBody>
      </p:sp>
    </p:spTree>
    <p:extLst>
      <p:ext uri="{BB962C8B-B14F-4D97-AF65-F5344CB8AC3E}">
        <p14:creationId xmlns:p14="http://schemas.microsoft.com/office/powerpoint/2010/main" val="3670769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EDCBA8-DE75-6209-1571-308A809D5CAB}"/>
              </a:ext>
            </a:extLst>
          </p:cNvPr>
          <p:cNvSpPr/>
          <p:nvPr/>
        </p:nvSpPr>
        <p:spPr>
          <a:xfrm>
            <a:off x="257452" y="1606858"/>
            <a:ext cx="11754035" cy="45897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kern="1200" dirty="0">
                <a:solidFill>
                  <a:schemeClr val="tx1"/>
                </a:solidFill>
                <a:latin typeface="Helvetica CE 55 Roman" panose="02000503040000020004" pitchFamily="2" charset="0"/>
                <a:ea typeface="+mn-ea"/>
                <a:cs typeface="+mn-cs"/>
              </a:rPr>
              <a:t>DECLARATION </a:t>
            </a:r>
          </a:p>
          <a:p>
            <a:r>
              <a:rPr lang="en-US" sz="1800" b="1" kern="1200" dirty="0">
                <a:solidFill>
                  <a:schemeClr val="tx1"/>
                </a:solidFill>
                <a:latin typeface="Helvetica CE 55 Roman" panose="02000503040000020004" pitchFamily="2" charset="0"/>
                <a:ea typeface="+mn-ea"/>
                <a:cs typeface="+mn-cs"/>
              </a:rPr>
              <a:t> </a:t>
            </a:r>
          </a:p>
          <a:p>
            <a:r>
              <a:rPr lang="en-US" sz="1800" b="1" kern="1200" dirty="0">
                <a:solidFill>
                  <a:schemeClr val="tx1"/>
                </a:solidFill>
                <a:latin typeface="Helvetica CE 55 Roman" panose="02000503040000020004" pitchFamily="2" charset="0"/>
                <a:ea typeface="+mn-ea"/>
                <a:cs typeface="+mn-cs"/>
                <a:sym typeface="Wingdings 2"/>
              </a:rPr>
              <a:t></a:t>
            </a:r>
            <a:r>
              <a:rPr lang="en-US" sz="1800" b="0" kern="1200" dirty="0">
                <a:solidFill>
                  <a:schemeClr val="tx1"/>
                </a:solidFill>
                <a:latin typeface="Helvetica CE 55 Roman" panose="02000503040000020004" pitchFamily="2" charset="0"/>
                <a:ea typeface="+mn-ea"/>
                <a:cs typeface="+mn-cs"/>
              </a:rPr>
              <a:t> </a:t>
            </a:r>
            <a:r>
              <a:rPr lang="en-US" sz="1800" b="0" i="0" kern="1200" dirty="0">
                <a:solidFill>
                  <a:schemeClr val="tx1"/>
                </a:solidFill>
                <a:latin typeface="Helvetica CE 55 Roman" panose="02000503040000020004" pitchFamily="2" charset="0"/>
                <a:ea typeface="+mn-ea"/>
                <a:cs typeface="+mn-cs"/>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800" b="1" kern="1200" dirty="0">
              <a:solidFill>
                <a:schemeClr val="tx1"/>
              </a:solidFill>
              <a:latin typeface="Helvetica CE 55 Roman" panose="02000503040000020004" pitchFamily="2" charset="0"/>
              <a:ea typeface="+mn-ea"/>
              <a:cs typeface="+mn-cs"/>
            </a:endParaRPr>
          </a:p>
          <a:p>
            <a:pPr algn="ctr"/>
            <a:r>
              <a:rPr lang="en-AU" sz="1800" b="1" kern="1200" dirty="0">
                <a:solidFill>
                  <a:schemeClr val="tx1"/>
                </a:solidFill>
                <a:latin typeface="Helvetica CE 55 Roman" panose="02000503040000020004" pitchFamily="2" charset="0"/>
                <a:ea typeface="+mn-ea"/>
                <a:cs typeface="+mn-cs"/>
              </a:rPr>
              <a:t>-THE END- </a:t>
            </a:r>
            <a:endParaRPr lang="en-US" sz="1800" b="1" kern="1200" dirty="0">
              <a:solidFill>
                <a:schemeClr val="tx1"/>
              </a:solidFill>
              <a:latin typeface="Helvetica CE 55 Roman" panose="02000503040000020004" pitchFamily="2" charset="0"/>
              <a:ea typeface="+mn-ea"/>
              <a:cs typeface="+mn-cs"/>
            </a:endParaRPr>
          </a:p>
          <a:p>
            <a:pPr algn="ctr"/>
            <a:endParaRPr lang="en-SG" dirty="0"/>
          </a:p>
        </p:txBody>
      </p:sp>
    </p:spTree>
    <p:extLst>
      <p:ext uri="{BB962C8B-B14F-4D97-AF65-F5344CB8AC3E}">
        <p14:creationId xmlns:p14="http://schemas.microsoft.com/office/powerpoint/2010/main" val="20521755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589</Words>
  <Application>Microsoft Office PowerPoint</Application>
  <PresentationFormat>Widescreen</PresentationFormat>
  <Paragraphs>34</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Helvetica CE 55 Roman</vt:lpstr>
      <vt:lpstr>Arial</vt:lpstr>
      <vt:lpstr>Calibri</vt:lpstr>
      <vt:lpstr>Calibri Light</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dc:title>
  <dc:creator>Nadira Putri</dc:creator>
  <cp:lastModifiedBy>Joleen Quek</cp:lastModifiedBy>
  <cp:revision>9</cp:revision>
  <dcterms:created xsi:type="dcterms:W3CDTF">2023-02-09T07:25:57Z</dcterms:created>
  <dcterms:modified xsi:type="dcterms:W3CDTF">2024-02-01T08:07:44Z</dcterms:modified>
</cp:coreProperties>
</file>