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86" r:id="rId2"/>
    <p:sldId id="281" r:id="rId3"/>
    <p:sldId id="279" r:id="rId4"/>
    <p:sldId id="301" r:id="rId5"/>
    <p:sldId id="306" r:id="rId6"/>
    <p:sldId id="305" r:id="rId7"/>
    <p:sldId id="310" r:id="rId8"/>
    <p:sldId id="297" r:id="rId9"/>
    <p:sldId id="308" r:id="rId10"/>
    <p:sldId id="309" r:id="rId11"/>
  </p:sldIdLst>
  <p:sldSz cx="9144000" cy="5143500" type="screen16x9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pitchFamily="34" charset="0"/>
        <a:ea typeface="新細明體" pitchFamily="18" charset="-120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5A5A"/>
    <a:srgbClr val="4B4B4B"/>
    <a:srgbClr val="428E5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13" autoAdjust="0"/>
  </p:normalViewPr>
  <p:slideViewPr>
    <p:cSldViewPr>
      <p:cViewPr varScale="1">
        <p:scale>
          <a:sx n="143" d="100"/>
          <a:sy n="143" d="100"/>
        </p:scale>
        <p:origin x="282" y="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6" d="100"/>
          <a:sy n="46" d="100"/>
        </p:scale>
        <p:origin x="-246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80199D06-FA0F-468A-8E8D-DB9CD6725D55}" type="datetimeFigureOut">
              <a:rPr lang="en-US"/>
              <a:pPr>
                <a:defRPr/>
              </a:pPr>
              <a:t>12/11/2023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0B3D93EB-EDD9-4822-A337-A7EC8D009B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F28A9397-4F03-45DA-A857-A0C689EF964D}" type="datetimeFigureOut">
              <a:rPr lang="zh-TW" altLang="en-US"/>
              <a:pPr>
                <a:defRPr/>
              </a:pPr>
              <a:t>2023/12/11</a:t>
            </a:fld>
            <a:endParaRPr lang="zh-TW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TW" alt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altLang="zh-TW" noProof="0"/>
              <a:t>Click to edit Master text styles</a:t>
            </a:r>
          </a:p>
          <a:p>
            <a:pPr lvl="1"/>
            <a:r>
              <a:rPr lang="en-US" altLang="zh-TW" noProof="0"/>
              <a:t>Second level</a:t>
            </a:r>
          </a:p>
          <a:p>
            <a:pPr lvl="2"/>
            <a:r>
              <a:rPr lang="en-US" altLang="zh-TW" noProof="0"/>
              <a:t>Third level</a:t>
            </a:r>
          </a:p>
          <a:p>
            <a:pPr lvl="3"/>
            <a:r>
              <a:rPr lang="en-US" altLang="zh-TW" noProof="0"/>
              <a:t>Fourth level</a:t>
            </a:r>
          </a:p>
          <a:p>
            <a:pPr lvl="4"/>
            <a:r>
              <a:rPr lang="en-US" altLang="zh-TW" noProof="0"/>
              <a:t>Fifth level</a:t>
            </a:r>
            <a:endParaRPr lang="zh-TW" alt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kumimoji="0" sz="1200">
                <a:latin typeface="Calibri" pitchFamily="34" charset="0"/>
              </a:defRPr>
            </a:lvl1pPr>
          </a:lstStyle>
          <a:p>
            <a:pPr>
              <a:defRPr/>
            </a:pPr>
            <a:fld id="{280B6A6A-86BF-43A6-AA2B-529D836253DB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 b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altLang="zh-TW" dirty="0"/>
              <a:t>Click to edit Master subtitle style</a:t>
            </a:r>
            <a:endParaRPr lang="zh-TW" alt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38343-4C14-47D9-B378-A13188EB7018}" type="datetimeFigureOut">
              <a:rPr lang="zh-TW" altLang="en-US"/>
              <a:pPr>
                <a:defRPr/>
              </a:pPr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0AF86D-0BE6-4497-83DA-2E5F81FBE7A8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573528"/>
            <a:ext cx="8424936" cy="4569972"/>
          </a:xfrm>
        </p:spPr>
        <p:txBody>
          <a:bodyPr>
            <a:normAutofit/>
          </a:bodyPr>
          <a:lstStyle>
            <a:lvl1pPr>
              <a:defRPr sz="2000">
                <a:latin typeface="+mj-lt"/>
              </a:defRPr>
            </a:lvl1pPr>
          </a:lstStyle>
          <a:p>
            <a:pPr lvl="0"/>
            <a:endParaRPr lang="en-US" altLang="zh-TW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35A5D-6A28-4F4B-B528-D3DFADF2EDE9}" type="datetimeFigureOut">
              <a:rPr lang="zh-TW" altLang="en-US"/>
              <a:pPr>
                <a:defRPr/>
              </a:pPr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0C874-F910-4ADE-89C9-B2985124C122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/>
              <a:t>Click to edit Master title style</a:t>
            </a:r>
            <a:endParaRPr lang="zh-TW" alt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FC6A0-F2DD-45FC-9C50-B77A9F4DFE72}" type="datetimeFigureOut">
              <a:rPr lang="zh-TW" altLang="en-US"/>
              <a:pPr>
                <a:defRPr/>
              </a:pPr>
              <a:t>2023/12/11</a:t>
            </a:fld>
            <a:endParaRPr lang="zh-TW" alt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AA3CB-7489-4D8D-B2EC-86F3DECBD899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0" y="0"/>
            <a:ext cx="8229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/>
              <a:t>Click to edit Master title style</a:t>
            </a:r>
            <a:endParaRPr lang="zh-TW" altLang="en-US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95288" y="574675"/>
            <a:ext cx="8424862" cy="456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zh-TW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7FF5330-0834-49F6-A39C-C5860D4E7332}" type="datetimeFigureOut">
              <a:rPr lang="zh-TW" altLang="en-US"/>
              <a:pPr>
                <a:defRPr/>
              </a:pPr>
              <a:t>2023/12/11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kumimoji="0"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3E8DC145-47F2-4B42-A0CD-1C81B2BCE944}" type="slidenum">
              <a:rPr lang="zh-TW" altLang="en-US"/>
              <a:pPr>
                <a:defRPr/>
              </a:pPr>
              <a:t>‹#›</a:t>
            </a:fld>
            <a:endParaRPr lang="zh-TW" altLang="en-US"/>
          </a:p>
        </p:txBody>
      </p:sp>
      <p:pic>
        <p:nvPicPr>
          <p:cNvPr id="1031" name="Picture 7" descr="Markies Logo SQ.jp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 bwMode="auto">
          <a:xfrm>
            <a:off x="7992001" y="0"/>
            <a:ext cx="1151999" cy="57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7" r:id="rId2"/>
    <p:sldLayoutId id="2147483658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457200" indent="-457200" algn="l" rtl="0" eaLnBrk="0" fontAlgn="base" hangingPunct="0">
        <a:spcBef>
          <a:spcPct val="20000"/>
        </a:spcBef>
        <a:spcAft>
          <a:spcPct val="0"/>
        </a:spcAft>
        <a:buFont typeface="Calibri" pitchFamily="34" charset="0"/>
        <a:buChar char="•"/>
        <a:defRPr sz="2000" b="1" kern="1200">
          <a:solidFill>
            <a:schemeClr val="tx1"/>
          </a:solidFill>
          <a:latin typeface="Calibri (Headings)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+mj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marketing-interactive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ctrTitle"/>
          </p:nvPr>
        </p:nvSpPr>
        <p:spPr>
          <a:xfrm>
            <a:off x="0" y="2932117"/>
            <a:ext cx="9144000" cy="701675"/>
          </a:xfrm>
        </p:spPr>
        <p:txBody>
          <a:bodyPr/>
          <a:lstStyle/>
          <a:p>
            <a:pPr algn="ctr" eaLnBrk="1" hangingPunct="1"/>
            <a:r>
              <a:rPr lang="en-US" altLang="zh-TW" sz="2400" b="1" dirty="0">
                <a:cs typeface="Arial" pitchFamily="34" charset="0"/>
              </a:rPr>
              <a:t>Core Submission Document Template</a:t>
            </a:r>
            <a:br>
              <a:rPr lang="en-US" altLang="zh-TW" sz="2400" b="1" dirty="0"/>
            </a:br>
            <a:r>
              <a:rPr lang="en-US" altLang="zh-TW" sz="2000" dirty="0"/>
              <a:t>Campaign Awards</a:t>
            </a:r>
            <a:endParaRPr lang="zh-TW" altLang="en-US" sz="2000" dirty="0"/>
          </a:p>
        </p:txBody>
      </p:sp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8" y="4408488"/>
            <a:ext cx="9109075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100" b="1" dirty="0">
                <a:latin typeface="+mj-lt"/>
              </a:rPr>
              <a:t>Marketing Events Awards 2024 Hong Kong </a:t>
            </a:r>
            <a:r>
              <a:rPr lang="en-US" altLang="zh-TW" sz="1100" dirty="0">
                <a:latin typeface="+mj-lt"/>
              </a:rPr>
              <a:t>is produced by MARKETING-INTERACTIVE, a publication of Lighthouse Independent Media</a:t>
            </a:r>
            <a:br>
              <a:rPr lang="en-US" altLang="zh-TW" sz="1100" dirty="0">
                <a:latin typeface="+mj-lt"/>
              </a:rPr>
            </a:br>
            <a:r>
              <a:rPr lang="en-US" altLang="zh-TW" sz="1100" dirty="0">
                <a:latin typeface="+mj-lt"/>
              </a:rPr>
              <a:t>15/F, Golden Star Building, 20-24 Lockhart Road, Wan Chai, Hong Kong</a:t>
            </a:r>
            <a:br>
              <a:rPr lang="en-US" altLang="zh-TW" sz="1100" dirty="0">
                <a:latin typeface="+mj-lt"/>
              </a:rPr>
            </a:br>
            <a:r>
              <a:rPr lang="en-US" altLang="zh-TW" sz="1100" dirty="0">
                <a:latin typeface="+mj-lt"/>
              </a:rPr>
              <a:t>Tel: + 852 2861-1882   Fax: + 852 2861-1336   </a:t>
            </a:r>
            <a:r>
              <a:rPr lang="en-US" altLang="zh-TW" sz="1100" dirty="0">
                <a:latin typeface="+mj-lt"/>
                <a:hlinkClick r:id="rId2"/>
              </a:rPr>
              <a:t>www.marketing-interactive.com</a:t>
            </a:r>
            <a:r>
              <a:rPr lang="en-US" altLang="zh-TW" sz="1100" dirty="0">
                <a:latin typeface="+mj-lt"/>
              </a:rPr>
              <a:t> </a:t>
            </a:r>
            <a:endParaRPr lang="zh-TW" altLang="en-US" sz="1100" dirty="0">
              <a:latin typeface="+mj-lt"/>
            </a:endParaRPr>
          </a:p>
          <a:p>
            <a:pPr algn="ctr">
              <a:defRPr/>
            </a:pPr>
            <a:endParaRPr lang="zh-TW" altLang="en-US" sz="1200" dirty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620523" y="1131590"/>
            <a:ext cx="5816677" cy="11648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179388" y="96842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Calibri" pitchFamily="34" charset="0"/>
              </a:rPr>
              <a:t>Results</a:t>
            </a:r>
            <a:endParaRPr kumimoji="0" lang="zh-TW" altLang="en-US" sz="3200" b="1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28833" y="7943"/>
            <a:ext cx="5472113" cy="7745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</a:rPr>
              <a:t>(30%) Max. 2 slides, visuals included – slide 2/2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What was the result?</a:t>
            </a:r>
            <a:r>
              <a:rPr lang="en-US" altLang="zh-TW" sz="1000" dirty="0">
                <a:solidFill>
                  <a:srgbClr val="5A5A5A"/>
                </a:solidFill>
              </a:rPr>
              <a:t>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What evidence/metrics do you have that this was an effective and innovative event?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How did the result deliver to your challenge?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Provide any facts and impressive figures which demonstrated the success of the event.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771527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457200" indent="-457200" eaLnBrk="1" hangingPunct="1">
                        <a:spcBef>
                          <a:spcPct val="20000"/>
                        </a:spcBef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7812088" y="4659313"/>
            <a:ext cx="215900" cy="21590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TW" altLang="en-US"/>
          </a:p>
        </p:txBody>
      </p:sp>
      <p:sp>
        <p:nvSpPr>
          <p:cNvPr id="4099" name="Rectangle 10"/>
          <p:cNvSpPr>
            <a:spLocks noChangeArrowheads="1"/>
          </p:cNvSpPr>
          <p:nvPr/>
        </p:nvSpPr>
        <p:spPr bwMode="auto">
          <a:xfrm>
            <a:off x="251523" y="4587974"/>
            <a:ext cx="8785225" cy="515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1100"/>
              </a:lnSpc>
            </a:pPr>
            <a:r>
              <a:rPr lang="en-US" altLang="zh-TW" sz="1200" dirty="0">
                <a:latin typeface="Calibri" pitchFamily="34" charset="0"/>
              </a:rPr>
              <a:t>NOTE: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Any specific information or content intended for judging purposes only must be clearly indicated in </a:t>
            </a:r>
            <a:r>
              <a:rPr lang="en-US" altLang="zh-TW" sz="1200" b="1" dirty="0">
                <a:solidFill>
                  <a:srgbClr val="FF0000"/>
                </a:solidFill>
                <a:latin typeface="Calibri" pitchFamily="34" charset="0"/>
              </a:rPr>
              <a:t>Red</a:t>
            </a:r>
            <a:r>
              <a:rPr lang="en-US" altLang="zh-TW" sz="1200" dirty="0">
                <a:latin typeface="Calibri" pitchFamily="34" charset="0"/>
              </a:rPr>
              <a:t>, or highlighted in </a:t>
            </a:r>
            <a:r>
              <a:rPr lang="en-US" altLang="zh-TW" sz="1200" b="1" dirty="0">
                <a:solidFill>
                  <a:schemeClr val="bg1"/>
                </a:solidFill>
                <a:latin typeface="Calibri" pitchFamily="34" charset="0"/>
              </a:rPr>
              <a:t>red</a:t>
            </a:r>
            <a:r>
              <a:rPr lang="en-US" altLang="zh-TW" sz="1200" b="1" dirty="0">
                <a:latin typeface="Calibri" pitchFamily="34" charset="0"/>
              </a:rPr>
              <a:t>.</a:t>
            </a:r>
            <a:r>
              <a:rPr lang="en-US" altLang="zh-TW" sz="1200" dirty="0">
                <a:latin typeface="Calibri" pitchFamily="34" charset="0"/>
              </a:rPr>
              <a:t> </a:t>
            </a:r>
            <a:br>
              <a:rPr lang="en-US" altLang="zh-TW" sz="1200" dirty="0">
                <a:latin typeface="Calibri" pitchFamily="34" charset="0"/>
              </a:rPr>
            </a:br>
            <a:r>
              <a:rPr lang="en-US" altLang="zh-TW" sz="1200" dirty="0">
                <a:latin typeface="Calibri" pitchFamily="34" charset="0"/>
              </a:rPr>
              <a:t>Marks may be deducted if the entry submission exceeds the outlined number of slides allowed.</a:t>
            </a:r>
            <a:endParaRPr lang="zh-TW" altLang="en-US" sz="1200" dirty="0">
              <a:latin typeface="Calibri" pitchFamily="34" charset="0"/>
            </a:endParaRPr>
          </a:p>
        </p:txBody>
      </p:sp>
      <p:sp>
        <p:nvSpPr>
          <p:cNvPr id="4100" name="Title 1"/>
          <p:cNvSpPr txBox="1">
            <a:spLocks/>
          </p:cNvSpPr>
          <p:nvPr/>
        </p:nvSpPr>
        <p:spPr bwMode="auto">
          <a:xfrm>
            <a:off x="179388" y="96842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Calibri" pitchFamily="34" charset="0"/>
              </a:rPr>
              <a:t>Entry Details</a:t>
            </a:r>
            <a:endParaRPr kumimoji="0" lang="zh-TW" altLang="en-US" sz="3200" b="1" dirty="0">
              <a:latin typeface="Calibri" pitchFamily="34" charset="0"/>
            </a:endParaRPr>
          </a:p>
        </p:txBody>
      </p:sp>
      <p:sp>
        <p:nvSpPr>
          <p:cNvPr id="4101" name="TextBox 5"/>
          <p:cNvSpPr txBox="1">
            <a:spLocks noChangeArrowheads="1"/>
          </p:cNvSpPr>
          <p:nvPr/>
        </p:nvSpPr>
        <p:spPr bwMode="auto">
          <a:xfrm>
            <a:off x="1547821" y="2932113"/>
            <a:ext cx="6048375" cy="1754326"/>
          </a:xfrm>
          <a:prstGeom prst="rect">
            <a:avLst/>
          </a:prstGeom>
          <a:noFill/>
          <a:ln w="317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dirty="0">
                <a:latin typeface="Calibri" pitchFamily="34" charset="0"/>
              </a:rPr>
              <a:t>Please provide the following information:</a:t>
            </a:r>
          </a:p>
          <a:p>
            <a:r>
              <a:rPr lang="en-US" altLang="zh-TW" dirty="0">
                <a:latin typeface="Calibri" pitchFamily="34" charset="0"/>
              </a:rPr>
              <a:t>1. Name of Category:</a:t>
            </a:r>
          </a:p>
          <a:p>
            <a:pPr marL="457200" indent="-457200">
              <a:defRPr/>
            </a:pPr>
            <a:r>
              <a:rPr lang="en-US" altLang="zh-TW" dirty="0">
                <a:latin typeface="Calibri" pitchFamily="34" charset="0"/>
              </a:rPr>
              <a:t>2. Name of Client </a:t>
            </a:r>
            <a:r>
              <a:rPr lang="en-US" altLang="zh-TW" dirty="0" err="1">
                <a:latin typeface="Calibri" pitchFamily="34" charset="0"/>
              </a:rPr>
              <a:t>Organisation</a:t>
            </a:r>
            <a:r>
              <a:rPr lang="en-US" altLang="zh-TW" dirty="0">
                <a:latin typeface="Calibri" pitchFamily="34" charset="0"/>
              </a:rPr>
              <a:t>:</a:t>
            </a:r>
            <a:endParaRPr lang="en-GB" altLang="zh-TW" dirty="0">
              <a:latin typeface="Calibri" pitchFamily="34" charset="0"/>
            </a:endParaRPr>
          </a:p>
          <a:p>
            <a:pPr marL="457200" indent="-457200">
              <a:defRPr/>
            </a:pPr>
            <a:r>
              <a:rPr lang="en-GB" altLang="zh-TW" dirty="0">
                <a:latin typeface="Calibri" pitchFamily="34" charset="0"/>
              </a:rPr>
              <a:t>3. </a:t>
            </a:r>
            <a:r>
              <a:rPr lang="en-US" altLang="zh-TW" dirty="0">
                <a:latin typeface="Calibri" pitchFamily="34" charset="0"/>
              </a:rPr>
              <a:t>Name of Brand: 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(N/A if not applicable)</a:t>
            </a:r>
            <a:endParaRPr lang="en-US" altLang="zh-TW" dirty="0"/>
          </a:p>
          <a:p>
            <a:pPr>
              <a:defRPr/>
            </a:pPr>
            <a:r>
              <a:rPr lang="en-US" altLang="zh-TW" dirty="0">
                <a:latin typeface="Calibri" pitchFamily="34" charset="0"/>
              </a:rPr>
              <a:t>4. </a:t>
            </a:r>
            <a:r>
              <a:rPr lang="en-GB" altLang="zh-TW" dirty="0">
                <a:latin typeface="Calibri" pitchFamily="34" charset="0"/>
              </a:rPr>
              <a:t>Name of </a:t>
            </a:r>
            <a:r>
              <a:rPr lang="en-US" altLang="zh-TW" dirty="0">
                <a:latin typeface="Calibri" pitchFamily="34" charset="0"/>
              </a:rPr>
              <a:t>Agency: </a:t>
            </a:r>
            <a:r>
              <a:rPr lang="en-US" altLang="zh-TW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Arial" pitchFamily="34" charset="0"/>
              </a:rPr>
              <a:t>(N/A if not applicable)</a:t>
            </a:r>
            <a:endParaRPr lang="en-US" altLang="zh-TW" dirty="0">
              <a:latin typeface="Calibri" pitchFamily="34" charset="0"/>
            </a:endParaRPr>
          </a:p>
          <a:p>
            <a:pPr>
              <a:defRPr/>
            </a:pPr>
            <a:r>
              <a:rPr lang="en-GB" altLang="zh-TW" dirty="0">
                <a:latin typeface="Calibri" pitchFamily="34" charset="0"/>
              </a:rPr>
              <a:t>5. Name of Campaign/</a:t>
            </a:r>
            <a:r>
              <a:rPr lang="en-US" altLang="zh-TW" dirty="0">
                <a:latin typeface="Calibri" pitchFamily="34" charset="0"/>
              </a:rPr>
              <a:t>Event: </a:t>
            </a:r>
            <a:endParaRPr lang="en-GB" altLang="zh-TW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971600" y="915566"/>
            <a:ext cx="7056438" cy="19812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lvl="0" algn="ctr" fontAlgn="auto">
              <a:spcAft>
                <a:spcPts val="0"/>
              </a:spcAft>
              <a:defRPr/>
            </a:pPr>
            <a:r>
              <a:rPr lang="en-US" altLang="zh-TW" sz="2000" dirty="0"/>
              <a:t>Please paste your client </a:t>
            </a:r>
            <a:r>
              <a:rPr lang="en-US" altLang="zh-TW" sz="2000" dirty="0" err="1"/>
              <a:t>organisation</a:t>
            </a:r>
            <a:r>
              <a:rPr lang="en-US" altLang="zh-TW" sz="2000" dirty="0"/>
              <a:t>/brand logo here</a:t>
            </a:r>
            <a:endParaRPr kumimoji="0" lang="zh-TW" alt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 txBox="1">
            <a:spLocks/>
          </p:cNvSpPr>
          <p:nvPr/>
        </p:nvSpPr>
        <p:spPr bwMode="auto">
          <a:xfrm>
            <a:off x="179388" y="96842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Calibri" pitchFamily="34" charset="0"/>
              </a:rPr>
              <a:t>Entry Video</a:t>
            </a:r>
            <a:endParaRPr kumimoji="0" lang="zh-TW" altLang="en-US" sz="3200" b="1" dirty="0">
              <a:latin typeface="Calibri" pitchFamily="34" charset="0"/>
            </a:endParaRP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683568" y="4299942"/>
            <a:ext cx="792956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altLang="zh-TW" sz="1400" b="1" dirty="0">
                <a:solidFill>
                  <a:srgbClr val="FF0000"/>
                </a:solidFill>
                <a:latin typeface="+mj-lt"/>
              </a:rPr>
              <a:t>Only ONE video (no longer than three minutes) </a:t>
            </a: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is accepted for each entry. </a:t>
            </a:r>
            <a:br>
              <a:rPr lang="en-US" altLang="zh-TW" sz="1400" dirty="0">
                <a:solidFill>
                  <a:srgbClr val="FF0000"/>
                </a:solidFill>
                <a:latin typeface="+mj-lt"/>
              </a:rPr>
            </a:br>
            <a:r>
              <a:rPr lang="en-US" altLang="zh-TW" sz="1400" dirty="0">
                <a:solidFill>
                  <a:srgbClr val="FF0000"/>
                </a:solidFill>
                <a:latin typeface="+mj-lt"/>
              </a:rPr>
              <a:t>Please upload your video to YouTube and set the privacy settings to “unlisted”.</a:t>
            </a:r>
            <a:endParaRPr lang="zh-TW" altLang="en-US" sz="1400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990600" y="1352550"/>
            <a:ext cx="7056438" cy="2286000"/>
          </a:xfrm>
          <a:prstGeom prst="rect">
            <a:avLst/>
          </a:prstGeom>
          <a:ln w="19050">
            <a:solidFill>
              <a:schemeClr val="tx1">
                <a:lumMod val="50000"/>
                <a:lumOff val="50000"/>
                <a:alpha val="95000"/>
              </a:schemeClr>
            </a:solidFill>
          </a:ln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Please paste the entry video link if there is any. </a:t>
            </a:r>
          </a:p>
          <a:p>
            <a:pPr algn="ctr" fontAlgn="auto">
              <a:spcAft>
                <a:spcPts val="0"/>
              </a:spcAft>
              <a:defRPr/>
            </a:pPr>
            <a:r>
              <a:rPr lang="en-US" altLang="zh-TW" sz="2000" dirty="0"/>
              <a:t>(optional but strongly recommended)</a:t>
            </a:r>
          </a:p>
          <a:p>
            <a:pPr algn="ctr" fontAlgn="auto">
              <a:spcAft>
                <a:spcPts val="0"/>
              </a:spcAft>
              <a:defRPr/>
            </a:pPr>
            <a:endParaRPr lang="en-US" altLang="zh-TW" sz="2000" dirty="0"/>
          </a:p>
          <a:p>
            <a:pPr algn="ctr">
              <a:defRPr/>
            </a:pPr>
            <a:r>
              <a:rPr lang="en-US" altLang="zh-TW" sz="2000" dirty="0"/>
              <a:t>Maximum length of video is </a:t>
            </a:r>
            <a:r>
              <a:rPr lang="en-US" altLang="zh-TW" sz="2000" b="1" dirty="0"/>
              <a:t>3 minutes</a:t>
            </a:r>
            <a:r>
              <a:rPr lang="en-US" altLang="zh-TW" sz="2000" dirty="0"/>
              <a:t>. </a:t>
            </a:r>
            <a:br>
              <a:rPr lang="en-US" altLang="zh-TW" sz="2000" dirty="0"/>
            </a:br>
            <a:br>
              <a:rPr lang="en-US" altLang="zh-TW" sz="2000" dirty="0"/>
            </a:br>
            <a:br>
              <a:rPr lang="en-US" altLang="zh-TW" sz="2000" dirty="0"/>
            </a:br>
            <a:r>
              <a:rPr lang="en-US" altLang="zh-TW" sz="2000" dirty="0"/>
              <a:t>Password (if any):</a:t>
            </a:r>
            <a:endParaRPr lang="zh-TW" altLang="en-US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/>
          <p:cNvSpPr txBox="1">
            <a:spLocks/>
          </p:cNvSpPr>
          <p:nvPr/>
        </p:nvSpPr>
        <p:spPr bwMode="auto">
          <a:xfrm>
            <a:off x="179388" y="96842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Calibri" pitchFamily="34" charset="0"/>
              </a:rPr>
              <a:t>Challenge</a:t>
            </a:r>
            <a:endParaRPr kumimoji="0" lang="zh-TW" altLang="en-US" sz="3200" b="1" dirty="0">
              <a:latin typeface="Calibri" pitchFamily="34" charset="0"/>
            </a:endParaRP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28600" y="771550"/>
          <a:ext cx="8686800" cy="42484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343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2023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Event Start Date: 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Event End Date: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Target Audience &amp; Size: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zh-TW" sz="16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新細明體" pitchFamily="18" charset="-120"/>
                        </a:rPr>
                        <a:t>Budget (HKD):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92928">
                <a:tc gridSpan="2">
                  <a:txBody>
                    <a:bodyPr/>
                    <a:lstStyle/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Objectives:</a:t>
                      </a:r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endParaRPr kumimoji="0" lang="en-US" altLang="zh-TW" sz="1600" dirty="0"/>
                    </a:p>
                    <a:p>
                      <a:pPr marL="457200" indent="-457200">
                        <a:spcBef>
                          <a:spcPct val="20000"/>
                        </a:spcBef>
                        <a:defRPr/>
                      </a:pPr>
                      <a:r>
                        <a:rPr kumimoji="0" lang="en-US" altLang="zh-TW" sz="1600" dirty="0"/>
                        <a:t>Key Challenge:</a:t>
                      </a: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>
                    <a:lnL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>
                          <a:lumMod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027246" y="7"/>
            <a:ext cx="5545137" cy="774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fontAlgn="auto" hangingPunct="1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5A5A5A"/>
                </a:solidFill>
                <a:latin typeface="+mn-lt"/>
                <a:ea typeface="+mn-ea"/>
              </a:rPr>
              <a:t>(</a:t>
            </a:r>
            <a:r>
              <a:rPr kumimoji="0" lang="en-US" altLang="zh-TW" sz="1100" u="sng" dirty="0">
                <a:solidFill>
                  <a:srgbClr val="5A5A5A"/>
                </a:solidFill>
                <a:latin typeface="+mn-lt"/>
              </a:rPr>
              <a:t>10%) Max. 1 slide</a:t>
            </a:r>
          </a:p>
          <a:p>
            <a:pPr eaLnBrk="1" hangingPunct="1"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Who/what was the client/brand/event?</a:t>
            </a:r>
          </a:p>
          <a:p>
            <a:pPr eaLnBrk="1" hangingPunct="1"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What were the primary objectives? Who was the target audience? </a:t>
            </a:r>
          </a:p>
          <a:p>
            <a:pPr eaLnBrk="1" hangingPunct="1"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What key challenges did you face? </a:t>
            </a:r>
          </a:p>
          <a:p>
            <a:pPr>
              <a:lnSpc>
                <a:spcPts val="1000"/>
              </a:lnSpc>
              <a:defRPr/>
            </a:pPr>
            <a:r>
              <a:rPr kumimoji="0" lang="en-US" altLang="zh-TW" sz="1000" b="1" dirty="0">
                <a:solidFill>
                  <a:srgbClr val="5A5A5A"/>
                </a:solidFill>
                <a:latin typeface="+mn-lt"/>
              </a:rPr>
              <a:t>Mandatory information: </a:t>
            </a:r>
            <a:r>
              <a:rPr kumimoji="0" lang="en-US" altLang="zh-TW" sz="1000" dirty="0">
                <a:solidFill>
                  <a:srgbClr val="5A5A5A"/>
                </a:solidFill>
                <a:latin typeface="+mn-lt"/>
              </a:rPr>
              <a:t>Event start date, end date, key objectives, target audience, budget.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42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Calibri" pitchFamily="34" charset="0"/>
              </a:rPr>
              <a:t>Strategy</a:t>
            </a:r>
            <a:endParaRPr kumimoji="0" lang="zh-TW" altLang="en-US" sz="3200" b="1" dirty="0"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7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027246" y="5"/>
            <a:ext cx="5545137" cy="7745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5A5A5A"/>
                </a:solidFill>
                <a:latin typeface="+mn-lt"/>
                <a:ea typeface="+mn-ea"/>
              </a:rPr>
              <a:t>(30%) Max. 2 slides, visuals included – </a:t>
            </a:r>
            <a:r>
              <a:rPr kumimoji="0" lang="en-US" altLang="zh-TW" sz="1100" u="sng" dirty="0">
                <a:solidFill>
                  <a:srgbClr val="5A5A5A"/>
                </a:solidFill>
                <a:latin typeface="+mn-lt"/>
              </a:rPr>
              <a:t>slide 1/2</a:t>
            </a:r>
            <a:endParaRPr kumimoji="0" lang="en-US" altLang="zh-TW" sz="1100" u="sng" dirty="0">
              <a:solidFill>
                <a:srgbClr val="5A5A5A"/>
              </a:solidFill>
              <a:latin typeface="+mn-lt"/>
              <a:ea typeface="+mn-ea"/>
            </a:endParaRPr>
          </a:p>
          <a:p>
            <a:pPr eaLnBrk="1" hangingPunct="1"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Outline your strategic thinking and solution to the event objectives. </a:t>
            </a:r>
          </a:p>
          <a:p>
            <a:pPr eaLnBrk="1" hangingPunct="1"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What made this an inventive and out-of-the-box event? Explain the reasons behind your approach.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GB" altLang="zh-TW" sz="1000" dirty="0">
                <a:solidFill>
                  <a:srgbClr val="4B4B4B"/>
                </a:solidFill>
                <a:latin typeface="+mn-lt"/>
              </a:rPr>
              <a:t> You are strongly recommended to include core strategy, event concept and creative rationale.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b="1" dirty="0">
                <a:solidFill>
                  <a:srgbClr val="5A5A5A"/>
                </a:solidFill>
                <a:latin typeface="+mn-lt"/>
              </a:rPr>
              <a:t> Visual presentation is highly preferred.</a:t>
            </a:r>
            <a:endParaRPr lang="en-GB" altLang="zh-TW" sz="1000" dirty="0">
              <a:solidFill>
                <a:srgbClr val="4B4B4B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/>
          <p:cNvSpPr txBox="1">
            <a:spLocks/>
          </p:cNvSpPr>
          <p:nvPr/>
        </p:nvSpPr>
        <p:spPr bwMode="auto">
          <a:xfrm>
            <a:off x="179388" y="96842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Calibri" pitchFamily="34" charset="0"/>
              </a:rPr>
              <a:t>Strategy</a:t>
            </a:r>
            <a:endParaRPr kumimoji="0" lang="zh-TW" altLang="en-US" sz="3200" b="1" dirty="0">
              <a:latin typeface="Calibri" pitchFamily="34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28600" y="771527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7" name="Rectangle 6"/>
          <p:cNvSpPr/>
          <p:nvPr/>
        </p:nvSpPr>
        <p:spPr>
          <a:xfrm>
            <a:off x="2027246" y="5"/>
            <a:ext cx="5545137" cy="7745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5A5A5A"/>
                </a:solidFill>
                <a:latin typeface="+mn-lt"/>
                <a:ea typeface="+mn-ea"/>
              </a:rPr>
              <a:t>(30%) Max. 2 slides, visuals included – </a:t>
            </a:r>
            <a:r>
              <a:rPr kumimoji="0" lang="en-US" altLang="zh-TW" sz="1100" u="sng" dirty="0">
                <a:solidFill>
                  <a:srgbClr val="5A5A5A"/>
                </a:solidFill>
                <a:latin typeface="+mn-lt"/>
              </a:rPr>
              <a:t>slide 2/2</a:t>
            </a:r>
            <a:endParaRPr kumimoji="0" lang="en-US" altLang="zh-TW" sz="1100" u="sng" dirty="0">
              <a:solidFill>
                <a:srgbClr val="5A5A5A"/>
              </a:solidFill>
              <a:latin typeface="+mn-lt"/>
              <a:ea typeface="+mn-ea"/>
            </a:endParaRPr>
          </a:p>
          <a:p>
            <a:pPr eaLnBrk="1" hangingPunct="1"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Outline your strategic thinking and solution to the event objectives. </a:t>
            </a:r>
          </a:p>
          <a:p>
            <a:pPr eaLnBrk="1" hangingPunct="1"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What made this an inventive and out-of-the-box event? Explain the reasons behind your approach.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GB" altLang="zh-TW" sz="1000" dirty="0">
                <a:solidFill>
                  <a:srgbClr val="4B4B4B"/>
                </a:solidFill>
                <a:latin typeface="+mn-lt"/>
              </a:rPr>
              <a:t> You are strongly recommended to include core strategy, event concept and creative rationale.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b="1" dirty="0">
                <a:solidFill>
                  <a:srgbClr val="5A5A5A"/>
                </a:solidFill>
                <a:latin typeface="+mn-lt"/>
              </a:rPr>
              <a:t> Visual presentation is highly preferred.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6842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Calibri" pitchFamily="34" charset="0"/>
              </a:rPr>
              <a:t>Execution</a:t>
            </a:r>
            <a:endParaRPr kumimoji="0" lang="zh-TW" altLang="en-US" sz="3200" b="1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28825" y="4"/>
            <a:ext cx="5543550" cy="77636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(30%) Max. 2 slides, visuals included – slide 1/2</a:t>
            </a:r>
          </a:p>
          <a:p>
            <a:pPr eaLnBrk="1" hangingPunct="1"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Describe how your implemented the core strategy, event concept and creative rationale; </a:t>
            </a:r>
          </a:p>
          <a:p>
            <a:pPr eaLnBrk="1" hangingPunct="1">
              <a:lnSpc>
                <a:spcPts val="1000"/>
              </a:lnSpc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 the elements </a:t>
            </a:r>
            <a:r>
              <a:rPr lang="en-US" altLang="zh-TW" sz="1000" b="1" dirty="0">
                <a:solidFill>
                  <a:srgbClr val="5A5A5A"/>
                </a:solidFill>
                <a:latin typeface="+mn-lt"/>
              </a:rPr>
              <a:t>(for example, digital, technology, solutions) </a:t>
            </a: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used and how they were brought to life.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What other important factors were meaningful to the success of the initiative?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b="1" dirty="0">
                <a:solidFill>
                  <a:srgbClr val="5A5A5A"/>
                </a:solidFill>
                <a:latin typeface="+mn-lt"/>
              </a:rPr>
              <a:t> Visual presentation is highly preferred.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6894815"/>
              </p:ext>
            </p:extLst>
          </p:nvPr>
        </p:nvGraphicFramePr>
        <p:xfrm>
          <a:off x="228600" y="771527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/>
          <p:cNvSpPr txBox="1">
            <a:spLocks/>
          </p:cNvSpPr>
          <p:nvPr/>
        </p:nvSpPr>
        <p:spPr bwMode="auto">
          <a:xfrm>
            <a:off x="179388" y="96842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Calibri" pitchFamily="34" charset="0"/>
              </a:rPr>
              <a:t>Execution</a:t>
            </a:r>
            <a:endParaRPr kumimoji="0" lang="zh-TW" altLang="en-US" sz="3200" b="1" dirty="0">
              <a:latin typeface="Calibri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028825" y="4"/>
            <a:ext cx="5543550" cy="776366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  <a:ea typeface="+mn-ea"/>
              </a:rPr>
              <a:t>(30%) Max. 2 slides, visuals included – slide 2/2</a:t>
            </a:r>
          </a:p>
          <a:p>
            <a:pPr eaLnBrk="1" hangingPunct="1"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>
                <a:solidFill>
                  <a:srgbClr val="5A5A5A"/>
                </a:solidFill>
                <a:latin typeface="+mn-lt"/>
              </a:rPr>
              <a:t> Describe </a:t>
            </a: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how your implemented the core strategy, event concept and creative rationale; </a:t>
            </a:r>
          </a:p>
          <a:p>
            <a:pPr eaLnBrk="1" hangingPunct="1">
              <a:lnSpc>
                <a:spcPts val="1000"/>
              </a:lnSpc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 the elements </a:t>
            </a:r>
            <a:r>
              <a:rPr lang="en-US" altLang="zh-TW" sz="1000" b="1" dirty="0">
                <a:solidFill>
                  <a:srgbClr val="5A5A5A"/>
                </a:solidFill>
                <a:latin typeface="+mn-lt"/>
              </a:rPr>
              <a:t>(for example, digital, technology, solutions) </a:t>
            </a: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used and how they were brought to life.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What other important factors were meaningful to the success of the initiative?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b="1" dirty="0">
                <a:solidFill>
                  <a:srgbClr val="5A5A5A"/>
                </a:solidFill>
                <a:latin typeface="+mn-lt"/>
              </a:rPr>
              <a:t> Visual presentation is highly preferred.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28600" y="771527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/>
          <p:cNvSpPr txBox="1">
            <a:spLocks/>
          </p:cNvSpPr>
          <p:nvPr/>
        </p:nvSpPr>
        <p:spPr bwMode="auto">
          <a:xfrm>
            <a:off x="179388" y="96842"/>
            <a:ext cx="7561262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kumimoji="0" lang="en-US" altLang="zh-TW" sz="3200" b="1" dirty="0">
                <a:latin typeface="Calibri" pitchFamily="34" charset="0"/>
              </a:rPr>
              <a:t>Results</a:t>
            </a:r>
            <a:endParaRPr kumimoji="0" lang="zh-TW" altLang="en-US" sz="3200" b="1" dirty="0">
              <a:latin typeface="Calibri" pitchFamily="34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028833" y="7943"/>
            <a:ext cx="5472113" cy="774571"/>
          </a:xfrm>
          <a:prstGeom prst="rect">
            <a:avLst/>
          </a:prstGeom>
        </p:spPr>
        <p:txBody>
          <a:bodyPr>
            <a:spAutoFit/>
          </a:bodyPr>
          <a:lstStyle/>
          <a:p>
            <a:pPr marL="457200" indent="-4572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kumimoji="0" lang="en-US" altLang="zh-TW" sz="1100" u="sng" dirty="0">
                <a:solidFill>
                  <a:srgbClr val="4B4B4B"/>
                </a:solidFill>
                <a:latin typeface="+mn-lt"/>
              </a:rPr>
              <a:t>(30%) Max. 2 slides, visuals included – slide 1/2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What was the result?</a:t>
            </a:r>
            <a:r>
              <a:rPr lang="en-US" altLang="zh-TW" sz="1000" dirty="0">
                <a:solidFill>
                  <a:srgbClr val="5A5A5A"/>
                </a:solidFill>
              </a:rPr>
              <a:t>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What evidence/metrics do you have that this was an effective and innovative event?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How did the result deliver to your challenge? </a:t>
            </a:r>
          </a:p>
          <a:p>
            <a:pPr>
              <a:lnSpc>
                <a:spcPts val="1000"/>
              </a:lnSpc>
              <a:buFont typeface="Arial" pitchFamily="34" charset="0"/>
              <a:buChar char="•"/>
              <a:defRPr/>
            </a:pPr>
            <a:r>
              <a:rPr lang="en-US" altLang="zh-TW" sz="1000" dirty="0">
                <a:solidFill>
                  <a:srgbClr val="5A5A5A"/>
                </a:solidFill>
                <a:latin typeface="+mn-lt"/>
              </a:rPr>
              <a:t> Provide any facts and impressive figures which demonstrated the success of the event.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28600" y="771527"/>
          <a:ext cx="8686800" cy="4258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86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258591">
                <a:tc>
                  <a:txBody>
                    <a:bodyPr/>
                    <a:lstStyle/>
                    <a:p>
                      <a:pPr marL="457200" indent="-457200" eaLnBrk="1" hangingPunct="1">
                        <a:spcBef>
                          <a:spcPct val="20000"/>
                        </a:spcBef>
                      </a:pPr>
                      <a:endParaRPr lang="zh-TW" altLang="en-US" sz="1600" dirty="0"/>
                    </a:p>
                  </a:txBody>
                  <a:tcPr>
                    <a:lnL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>
                          <a:lumMod val="50000"/>
                          <a:lumOff val="5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2762</TotalTime>
  <Words>715</Words>
  <Application>Microsoft Office PowerPoint</Application>
  <PresentationFormat>On-screen Show (16:9)</PresentationFormat>
  <Paragraphs>66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(Headings)</vt:lpstr>
      <vt:lpstr>Office Theme</vt:lpstr>
      <vt:lpstr>Core Submission Document Template Campaign Awards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University at Buffalo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Owner</dc:creator>
  <cp:lastModifiedBy>Selina Kwok</cp:lastModifiedBy>
  <cp:revision>278</cp:revision>
  <dcterms:created xsi:type="dcterms:W3CDTF">2014-03-11T07:45:04Z</dcterms:created>
  <dcterms:modified xsi:type="dcterms:W3CDTF">2023-12-11T08:26:30Z</dcterms:modified>
</cp:coreProperties>
</file>