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9" r:id="rId2"/>
    <p:sldId id="281" r:id="rId3"/>
    <p:sldId id="289" r:id="rId4"/>
    <p:sldId id="284" r:id="rId5"/>
    <p:sldId id="283" r:id="rId6"/>
    <p:sldId id="285" r:id="rId7"/>
    <p:sldId id="286" r:id="rId8"/>
    <p:sldId id="287" r:id="rId9"/>
    <p:sldId id="288"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158"/>
    <a:srgbClr val="141B4F"/>
    <a:srgbClr val="F3F3F3"/>
    <a:srgbClr val="153A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10"/>
    <p:restoredTop sz="94648"/>
  </p:normalViewPr>
  <p:slideViewPr>
    <p:cSldViewPr>
      <p:cViewPr varScale="1">
        <p:scale>
          <a:sx n="142" d="100"/>
          <a:sy n="142" d="100"/>
        </p:scale>
        <p:origin x="666"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9/30/2025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awards.marketing-interactive.com/markies-sg/entry-submission/"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BA3562-1A73-91DA-90C5-04AF59A8F71E}"/>
              </a:ext>
            </a:extLst>
          </p:cNvPr>
          <p:cNvSpPr txBox="1"/>
          <p:nvPr/>
        </p:nvSpPr>
        <p:spPr>
          <a:xfrm>
            <a:off x="3599892" y="4443958"/>
            <a:ext cx="1944216" cy="338554"/>
          </a:xfrm>
          <a:prstGeom prst="rect">
            <a:avLst/>
          </a:prstGeom>
          <a:noFill/>
        </p:spPr>
        <p:txBody>
          <a:bodyPr wrap="square" rtlCol="0">
            <a:spAutoFit/>
          </a:bodyPr>
          <a:lstStyle/>
          <a:p>
            <a:pPr algn="ctr"/>
            <a:r>
              <a:rPr lang="en-SG" sz="800" dirty="0">
                <a:solidFill>
                  <a:schemeClr val="bg1"/>
                </a:solidFill>
                <a:latin typeface="Helvetica CE 45 Light" pitchFamily="82" charset="0"/>
              </a:rPr>
              <a:t>CORE SUBMISSION DOCUMENT </a:t>
            </a:r>
            <a:br>
              <a:rPr lang="en-SG" sz="800" dirty="0">
                <a:solidFill>
                  <a:schemeClr val="bg1"/>
                </a:solidFill>
                <a:latin typeface="Helvetica CE 45 Light" pitchFamily="82" charset="0"/>
              </a:rPr>
            </a:br>
            <a:r>
              <a:rPr lang="en-SG" sz="800" dirty="0">
                <a:solidFill>
                  <a:schemeClr val="bg1"/>
                </a:solidFill>
                <a:latin typeface="Helvetica CE 45 Light" pitchFamily="82" charset="0"/>
              </a:rPr>
              <a:t>/ </a:t>
            </a:r>
            <a:r>
              <a:rPr lang="en-SG" sz="800" b="1" dirty="0">
                <a:solidFill>
                  <a:schemeClr val="bg1"/>
                </a:solidFill>
                <a:latin typeface="Helvetica CE 45 Light" pitchFamily="82" charset="0"/>
              </a:rPr>
              <a:t>MEDIA USGAE </a:t>
            </a:r>
            <a:endParaRPr lang="en-GB" sz="800" b="1" dirty="0">
              <a:solidFill>
                <a:schemeClr val="bg1"/>
              </a:solidFill>
              <a:latin typeface="Helvetica CE 45 Light" pitchFamily="82" charset="0"/>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CF55CB53-02CE-FA25-3BE9-273699379D0F}"/>
              </a:ext>
            </a:extLst>
          </p:cNvPr>
          <p:cNvGraphicFramePr>
            <a:graphicFrameLocks noGrp="1"/>
          </p:cNvGraphicFramePr>
          <p:nvPr>
            <p:extLst>
              <p:ext uri="{D42A27DB-BD31-4B8C-83A1-F6EECF244321}">
                <p14:modId xmlns:p14="http://schemas.microsoft.com/office/powerpoint/2010/main" val="3231897236"/>
              </p:ext>
            </p:extLst>
          </p:nvPr>
        </p:nvGraphicFramePr>
        <p:xfrm>
          <a:off x="477323" y="1635646"/>
          <a:ext cx="8189354" cy="2708986"/>
        </p:xfrm>
        <a:graphic>
          <a:graphicData uri="http://schemas.openxmlformats.org/drawingml/2006/table">
            <a:tbl>
              <a:tblPr firstRow="1" firstCol="1" lastRow="1" lastCol="1" bandRow="1" bandCol="1">
                <a:tableStyleId>{5C22544A-7EE6-4342-B048-85BDC9FD1C3A}</a:tableStyleId>
              </a:tblPr>
              <a:tblGrid>
                <a:gridCol w="3600400">
                  <a:extLst>
                    <a:ext uri="{9D8B030D-6E8A-4147-A177-3AD203B41FA5}">
                      <a16:colId xmlns:a16="http://schemas.microsoft.com/office/drawing/2014/main" val="20000"/>
                    </a:ext>
                  </a:extLst>
                </a:gridCol>
                <a:gridCol w="4588954">
                  <a:extLst>
                    <a:ext uri="{9D8B030D-6E8A-4147-A177-3AD203B41FA5}">
                      <a16:colId xmlns:a16="http://schemas.microsoft.com/office/drawing/2014/main" val="20001"/>
                    </a:ext>
                  </a:extLst>
                </a:gridCol>
              </a:tblGrid>
              <a:tr h="398591">
                <a:tc>
                  <a:txBody>
                    <a:bodyPr/>
                    <a:lstStyle/>
                    <a:p>
                      <a:pPr marL="0" marR="160020" algn="l">
                        <a:lnSpc>
                          <a:spcPct val="115000"/>
                        </a:lnSpc>
                        <a:spcBef>
                          <a:spcPts val="0"/>
                        </a:spcBef>
                        <a:spcAft>
                          <a:spcPts val="0"/>
                        </a:spcAft>
                      </a:pPr>
                      <a:r>
                        <a:rPr lang="en-US" sz="900" dirty="0">
                          <a:solidFill>
                            <a:schemeClr val="tx1"/>
                          </a:solidFill>
                          <a:effectLst/>
                          <a:latin typeface="Arial" panose="020B0604020202020204" pitchFamily="34" charset="0"/>
                          <a:cs typeface="Arial" panose="020B0604020202020204" pitchFamily="34" charset="0"/>
                        </a:rPr>
                        <a:t>Category</a:t>
                      </a:r>
                      <a:endParaRPr lang="en-US" sz="9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000" dirty="0">
                          <a:effectLst/>
                          <a:latin typeface="Helvetica CE 45 Light" pitchFamily="82" charset="0"/>
                        </a:rPr>
                        <a:t> </a:t>
                      </a: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8152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Name of Agency</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8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a:t>
                      </a:r>
                      <a:r>
                        <a:rPr lang="en-US" sz="800" b="0" i="1" dirty="0">
                          <a:solidFill>
                            <a:schemeClr val="tx1">
                              <a:lumMod val="50000"/>
                              <a:lumOff val="50000"/>
                            </a:schemeClr>
                          </a:solidFill>
                          <a:latin typeface="Arial" panose="020B0604020202020204" pitchFamily="34" charset="0"/>
                          <a:cs typeface="Arial" panose="020B0604020202020204" pitchFamily="34" charset="0"/>
                        </a:rPr>
                        <a:t>(E.g. </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Elliot &amp; Co.(lead agency) , Grow Public Relations, Asia PR </a:t>
                      </a:r>
                      <a:r>
                        <a:rPr lang="en-SG" sz="800" b="0" i="1" kern="1200" dirty="0" err="1">
                          <a:solidFill>
                            <a:schemeClr val="tx1">
                              <a:lumMod val="50000"/>
                              <a:lumOff val="50000"/>
                            </a:schemeClr>
                          </a:solidFill>
                          <a:effectLst/>
                          <a:latin typeface="Arial" panose="020B0604020202020204" pitchFamily="34" charset="0"/>
                          <a:ea typeface="+mn-ea"/>
                          <a:cs typeface="Arial" panose="020B0604020202020204" pitchFamily="34" charset="0"/>
                        </a:rPr>
                        <a:t>Werkz</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endParaRPr lang="en-US" sz="800" b="0" i="1"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371910"/>
                  </a:ext>
                </a:extLst>
              </a:tr>
              <a:tr h="64807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Client Organisation</a:t>
                      </a:r>
                    </a:p>
                    <a:p>
                      <a:pPr marL="0" marR="0" lvl="0" indent="0" algn="l" defTabSz="914400" rtl="0" eaLnBrk="1" fontAlgn="auto" latinLnBrk="0" hangingPunct="1">
                        <a:lnSpc>
                          <a:spcPct val="115000"/>
                        </a:lnSpc>
                        <a:spcBef>
                          <a:spcPts val="0"/>
                        </a:spcBef>
                        <a:spcAft>
                          <a:spcPts val="0"/>
                        </a:spcAft>
                        <a:buClrTx/>
                        <a:buSzTx/>
                        <a:buFontTx/>
                        <a:buNone/>
                        <a:tabLst/>
                        <a:defRPr/>
                      </a:pP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8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US" sz="8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000" dirty="0">
                          <a:effectLst/>
                          <a:latin typeface="Helvetica CE 45 Light" pitchFamily="82" charset="0"/>
                        </a:rPr>
                        <a:t> </a:t>
                      </a:r>
                    </a:p>
                    <a:p>
                      <a:pPr marL="0" marR="0" algn="l">
                        <a:lnSpc>
                          <a:spcPct val="115000"/>
                        </a:lnSpc>
                        <a:spcBef>
                          <a:spcPts val="0"/>
                        </a:spcBef>
                        <a:spcAft>
                          <a:spcPts val="0"/>
                        </a:spcAft>
                      </a:pPr>
                      <a:r>
                        <a:rPr lang="en-US" sz="1000" dirty="0">
                          <a:effectLst/>
                          <a:latin typeface="Helvetica CE 45 Light" pitchFamily="82" charset="0"/>
                        </a:rPr>
                        <a:t> </a:t>
                      </a: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0040">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Brand </a:t>
                      </a:r>
                      <a:br>
                        <a:rPr lang="en-US" sz="800" dirty="0">
                          <a:solidFill>
                            <a:schemeClr val="tx1"/>
                          </a:solidFill>
                          <a:effectLst/>
                          <a:latin typeface="Arial" panose="020B0604020202020204" pitchFamily="34" charset="0"/>
                          <a:cs typeface="Arial" panose="020B0604020202020204" pitchFamily="34" charset="0"/>
                        </a:rPr>
                      </a:br>
                      <a:r>
                        <a:rPr lang="en-US" sz="800" b="0"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endParaRPr lang="en-US" sz="8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4340273"/>
                  </a:ext>
                </a:extLst>
              </a:tr>
              <a:tr h="620754">
                <a:tc>
                  <a:txBody>
                    <a:bodyPr/>
                    <a:lstStyle/>
                    <a:p>
                      <a:pPr marL="0" marR="0" lvl="0" indent="0" algn="l" defTabSz="914400" rtl="0" eaLnBrk="1" fontAlgn="auto" latinLnBrk="0" hangingPunct="1">
                        <a:lnSpc>
                          <a:spcPct val="100000"/>
                        </a:lnSpc>
                        <a:spcBef>
                          <a:spcPts val="20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Campaign/ Programme </a:t>
                      </a:r>
                      <a:r>
                        <a:rPr lang="en-US" sz="800" i="1" dirty="0">
                          <a:solidFill>
                            <a:schemeClr val="tx1"/>
                          </a:solidFill>
                          <a:effectLst/>
                          <a:latin typeface="Arial" panose="020B0604020202020204" pitchFamily="34" charset="0"/>
                          <a:cs typeface="Arial" panose="020B0604020202020204" pitchFamily="34" charset="0"/>
                        </a:rPr>
                        <a:t>(Max word Count: 12)*</a:t>
                      </a:r>
                      <a:br>
                        <a:rPr lang="en-US" sz="80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800" b="0" kern="1200" dirty="0">
                          <a:solidFill>
                            <a:schemeClr val="tx1"/>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7049702"/>
                  </a:ext>
                </a:extLst>
              </a:tr>
            </a:tbl>
          </a:graphicData>
        </a:graphic>
      </p:graphicFrame>
      <p:sp>
        <p:nvSpPr>
          <p:cNvPr id="9" name="Rectangle 10">
            <a:extLst>
              <a:ext uri="{FF2B5EF4-FFF2-40B4-BE49-F238E27FC236}">
                <a16:creationId xmlns:a16="http://schemas.microsoft.com/office/drawing/2014/main" id="{E4242852-CD19-35EE-56B5-039D7667E4C5}"/>
              </a:ext>
            </a:extLst>
          </p:cNvPr>
          <p:cNvSpPr>
            <a:spLocks noChangeArrowheads="1"/>
          </p:cNvSpPr>
          <p:nvPr/>
        </p:nvSpPr>
        <p:spPr bwMode="auto">
          <a:xfrm>
            <a:off x="334018" y="4342241"/>
            <a:ext cx="8774485" cy="359650"/>
          </a:xfrm>
          <a:prstGeom prst="rect">
            <a:avLst/>
          </a:prstGeom>
          <a:noFill/>
          <a:ln w="9525">
            <a:noFill/>
            <a:miter lim="800000"/>
            <a:headEnd/>
            <a:tailEnd/>
          </a:ln>
        </p:spPr>
        <p:txBody>
          <a:bodyPr wrap="square">
            <a:spAutoFit/>
          </a:bodyPr>
          <a:lstStyle/>
          <a:p>
            <a:pPr>
              <a:lnSpc>
                <a:spcPts val="1100"/>
              </a:lnSpc>
            </a:pPr>
            <a:r>
              <a:rPr lang="en-US" altLang="zh-TW" sz="700" dirty="0">
                <a:latin typeface="Arial" panose="020B0604020202020204" pitchFamily="34" charset="0"/>
                <a:cs typeface="Arial" panose="020B0604020202020204" pitchFamily="34" charset="0"/>
              </a:rPr>
              <a:t>NOTE: Marks may be deducted if  the entry submission exceeds the maximum word count. </a:t>
            </a:r>
          </a:p>
          <a:p>
            <a:pPr>
              <a:lnSpc>
                <a:spcPts val="1100"/>
              </a:lnSpc>
            </a:pPr>
            <a:r>
              <a:rPr lang="en-AU" sz="700" dirty="0">
                <a:latin typeface="Arial" panose="020B0604020202020204" pitchFamily="34" charset="0"/>
                <a:cs typeface="Arial" panose="020B0604020202020204" pitchFamily="34" charset="0"/>
              </a:rPr>
              <a:t>*Please take note that we will omit Inc, Corporation, </a:t>
            </a:r>
            <a:r>
              <a:rPr lang="en-AU" sz="700" dirty="0" err="1">
                <a:latin typeface="Arial" panose="020B0604020202020204" pitchFamily="34" charset="0"/>
                <a:cs typeface="Arial" panose="020B0604020202020204" pitchFamily="34" charset="0"/>
              </a:rPr>
              <a:t>Pte.</a:t>
            </a:r>
            <a:r>
              <a:rPr lang="en-AU" sz="700" dirty="0">
                <a:latin typeface="Arial" panose="020B0604020202020204" pitchFamily="34" charset="0"/>
                <a:cs typeface="Arial" panose="020B0604020202020204" pitchFamily="34" charset="0"/>
              </a:rPr>
              <a:t> Ltd, PT, </a:t>
            </a:r>
            <a:r>
              <a:rPr lang="en-AU" sz="700" dirty="0" err="1">
                <a:latin typeface="Arial" panose="020B0604020202020204" pitchFamily="34" charset="0"/>
                <a:cs typeface="Arial" panose="020B0604020202020204" pitchFamily="34" charset="0"/>
              </a:rPr>
              <a:t>Berhad</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Sdn</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Bhd</a:t>
            </a:r>
            <a:r>
              <a:rPr lang="en-AU" sz="700" dirty="0">
                <a:latin typeface="Arial" panose="020B0604020202020204" pitchFamily="34" charset="0"/>
                <a:cs typeface="Arial" panose="020B0604020202020204" pitchFamily="34" charset="0"/>
              </a:rPr>
              <a:t> and </a:t>
            </a:r>
            <a:r>
              <a:rPr lang="en-AU" sz="700" dirty="0" err="1">
                <a:latin typeface="Arial" panose="020B0604020202020204" pitchFamily="34" charset="0"/>
                <a:cs typeface="Arial" panose="020B0604020202020204" pitchFamily="34" charset="0"/>
              </a:rPr>
              <a:t>etc</a:t>
            </a:r>
            <a:r>
              <a:rPr lang="en-AU" sz="700"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7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80AEAA6-C330-EEA3-6044-9AB3A9E6EEE7}"/>
              </a:ext>
            </a:extLst>
          </p:cNvPr>
          <p:cNvSpPr txBox="1"/>
          <p:nvPr/>
        </p:nvSpPr>
        <p:spPr>
          <a:xfrm>
            <a:off x="1669589" y="1131590"/>
            <a:ext cx="6103344" cy="707886"/>
          </a:xfrm>
          <a:prstGeom prst="rect">
            <a:avLst/>
          </a:prstGeom>
          <a:noFill/>
        </p:spPr>
        <p:txBody>
          <a:bodyPr wrap="square">
            <a:spAutoFit/>
          </a:bodyPr>
          <a:lstStyle/>
          <a:p>
            <a:pPr algn="ctr"/>
            <a:r>
              <a:rPr lang="en-SG" sz="1400" b="1" dirty="0">
                <a:latin typeface="Arial" panose="020B0604020202020204" pitchFamily="34" charset="0"/>
                <a:cs typeface="Arial" panose="020B0604020202020204" pitchFamily="34" charset="0"/>
              </a:rPr>
              <a:t>MARKies Awards 2026:  Core Submission Document</a:t>
            </a:r>
          </a:p>
          <a:p>
            <a:pPr algn="ctr"/>
            <a:r>
              <a:rPr lang="en-SG" sz="1050" b="1" dirty="0">
                <a:latin typeface="Arial" panose="020B0604020202020204" pitchFamily="34" charset="0"/>
                <a:cs typeface="Arial" panose="020B0604020202020204" pitchFamily="34" charset="0"/>
              </a:rPr>
              <a:t>Only applicable for Categories 22-45 (Media Usage)</a:t>
            </a:r>
          </a:p>
          <a:p>
            <a:pPr algn="ctr"/>
            <a:r>
              <a:rPr lang="en-SG" sz="1400" b="1" dirty="0">
                <a:latin typeface="Arial" panose="020B0604020202020204" pitchFamily="34" charset="0"/>
                <a:cs typeface="Arial" panose="020B0604020202020204" pitchFamily="34" charset="0"/>
              </a:rPr>
              <a:t>  </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9171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4F125-9047-8D55-0BB4-43E0E0D3CA3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8950938-19C0-6337-D7DE-C5FF0E5F717C}"/>
              </a:ext>
            </a:extLst>
          </p:cNvPr>
          <p:cNvSpPr/>
          <p:nvPr/>
        </p:nvSpPr>
        <p:spPr>
          <a:xfrm>
            <a:off x="323528" y="1275606"/>
            <a:ext cx="8279807" cy="3254737"/>
          </a:xfrm>
          <a:prstGeom prst="rect">
            <a:avLst/>
          </a:prstGeom>
        </p:spPr>
        <p:txBody>
          <a:bodyPr wrap="square">
            <a:spAutoFit/>
          </a:bodyPr>
          <a:lstStyle/>
          <a:p>
            <a:r>
              <a:rPr lang="en-US" sz="1100" b="1" u="sng" dirty="0">
                <a:solidFill>
                  <a:srgbClr val="232158"/>
                </a:solidFill>
                <a:latin typeface="Arial" panose="020B0604020202020204" pitchFamily="34" charset="0"/>
                <a:cs typeface="Arial" panose="020B0604020202020204" pitchFamily="34" charset="0"/>
              </a:rPr>
              <a:t>Guidelines</a:t>
            </a:r>
          </a:p>
          <a:p>
            <a:br>
              <a:rPr lang="en-US" sz="9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Please refer to the </a:t>
            </a:r>
            <a:r>
              <a:rPr lang="en-US" sz="900" b="1" dirty="0">
                <a:latin typeface="Arial" panose="020B0604020202020204" pitchFamily="34" charset="0"/>
                <a:cs typeface="Arial" panose="020B0604020202020204" pitchFamily="34" charset="0"/>
              </a:rPr>
              <a:t>MARKies Awards 2026 </a:t>
            </a:r>
            <a:r>
              <a:rPr lang="en-US" sz="900" dirty="0">
                <a:latin typeface="Arial" panose="020B0604020202020204" pitchFamily="34" charset="0"/>
                <a:cs typeface="Arial" panose="020B0604020202020204" pitchFamily="34" charset="0"/>
              </a:rPr>
              <a:t>Entry Guidelines for specific information, category descriptions and entry criteria details. In particular for the </a:t>
            </a:r>
            <a:r>
              <a:rPr lang="en-US" sz="900" b="1" dirty="0">
                <a:latin typeface="Arial" panose="020B0604020202020204" pitchFamily="34" charset="0"/>
                <a:cs typeface="Arial" panose="020B0604020202020204" pitchFamily="34" charset="0"/>
              </a:rPr>
              <a:t>MEDIA USAGE (Categories 22-45)</a:t>
            </a:r>
          </a:p>
          <a:p>
            <a:endParaRPr lang="en-US" sz="900" dirty="0">
              <a:latin typeface="Arial" panose="020B0604020202020204" pitchFamily="34" charset="0"/>
              <a:cs typeface="Arial" panose="020B0604020202020204" pitchFamily="34" charset="0"/>
            </a:endParaRPr>
          </a:p>
          <a:p>
            <a:r>
              <a:rPr lang="en-US" sz="1100" b="1" u="sng" dirty="0">
                <a:solidFill>
                  <a:srgbClr val="141B4F"/>
                </a:solidFill>
                <a:latin typeface="Arial" panose="020B0604020202020204" pitchFamily="34" charset="0"/>
                <a:cs typeface="Arial" panose="020B0604020202020204" pitchFamily="34" charset="0"/>
              </a:rPr>
              <a:t>Images &amp; Supporting Documents</a:t>
            </a:r>
            <a:br>
              <a:rPr lang="en-US" sz="11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900" dirty="0">
              <a:latin typeface="Arial" panose="020B0604020202020204" pitchFamily="34" charset="0"/>
              <a:cs typeface="Arial" panose="020B0604020202020204" pitchFamily="34" charset="0"/>
            </a:endParaRPr>
          </a:p>
          <a:p>
            <a:r>
              <a:rPr lang="en-US" sz="900" b="1" dirty="0">
                <a:latin typeface="Arial" panose="020B0604020202020204" pitchFamily="34" charset="0"/>
                <a:cs typeface="Arial" panose="020B0604020202020204" pitchFamily="34" charset="0"/>
              </a:rPr>
              <a:t>In your online submission, you must include a high-resolution agency logo and campaign / programme image that can be used on all marketing material.</a:t>
            </a:r>
          </a:p>
          <a:p>
            <a:endParaRPr lang="en-US" sz="900" dirty="0">
              <a:latin typeface="Arial" panose="020B0604020202020204" pitchFamily="34" charset="0"/>
              <a:cs typeface="Arial" panose="020B0604020202020204" pitchFamily="34" charset="0"/>
            </a:endParaRPr>
          </a:p>
          <a:p>
            <a:r>
              <a:rPr lang="en-US" sz="1100" b="1" u="sng" dirty="0">
                <a:solidFill>
                  <a:srgbClr val="232158"/>
                </a:solidFill>
                <a:latin typeface="Arial" panose="020B0604020202020204" pitchFamily="34" charset="0"/>
                <a:cs typeface="Arial" panose="020B0604020202020204" pitchFamily="34" charset="0"/>
              </a:rPr>
              <a:t>Videos</a:t>
            </a:r>
            <a:br>
              <a:rPr lang="en-US" sz="9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p>
          <a:p>
            <a:endParaRPr lang="en-US" sz="900" dirty="0">
              <a:latin typeface="Arial" panose="020B0604020202020204" pitchFamily="34" charset="0"/>
              <a:cs typeface="Arial" panose="020B0604020202020204" pitchFamily="34" charset="0"/>
            </a:endParaRPr>
          </a:p>
          <a:p>
            <a:r>
              <a:rPr lang="en-US" sz="900" dirty="0">
                <a:latin typeface="Arial" panose="020B0604020202020204" pitchFamily="34" charset="0"/>
                <a:cs typeface="Arial" panose="020B0604020202020204" pitchFamily="34" charset="0"/>
              </a:rPr>
              <a:t>Please copy and paste links to any videos here: </a:t>
            </a:r>
          </a:p>
          <a:p>
            <a:endParaRPr lang="en-US" sz="900" dirty="0">
              <a:latin typeface="Arial" panose="020B0604020202020204" pitchFamily="34" charset="0"/>
              <a:cs typeface="Arial" panose="020B0604020202020204" pitchFamily="34" charset="0"/>
            </a:endParaRPr>
          </a:p>
          <a:p>
            <a:r>
              <a:rPr lang="en-US" sz="1100" b="1" u="sng" dirty="0">
                <a:solidFill>
                  <a:srgbClr val="232158"/>
                </a:solidFill>
                <a:latin typeface="Arial" panose="020B0604020202020204" pitchFamily="34" charset="0"/>
                <a:cs typeface="Arial" panose="020B0604020202020204" pitchFamily="34" charset="0"/>
              </a:rPr>
              <a:t>Attention</a:t>
            </a:r>
            <a:br>
              <a:rPr lang="en-US" sz="900"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900" dirty="0">
                <a:solidFill>
                  <a:srgbClr val="FF0000"/>
                </a:solidFill>
                <a:latin typeface="Arial" panose="020B0604020202020204" pitchFamily="34" charset="0"/>
                <a:cs typeface="Arial" panose="020B0604020202020204" pitchFamily="34" charset="0"/>
              </a:rPr>
              <a:t>red text </a:t>
            </a:r>
            <a:r>
              <a:rPr lang="en-US" sz="900" dirty="0">
                <a:latin typeface="Arial" panose="020B0604020202020204" pitchFamily="34" charset="0"/>
                <a:cs typeface="Arial" panose="020B0604020202020204" pitchFamily="34" charset="0"/>
              </a:rPr>
              <a:t>or </a:t>
            </a:r>
            <a:r>
              <a:rPr lang="en-US" sz="9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900" dirty="0">
                <a:latin typeface="Arial" panose="020B0604020202020204" pitchFamily="34" charset="0"/>
                <a:cs typeface="Arial" panose="020B0604020202020204" pitchFamily="34" charset="0"/>
              </a:rPr>
              <a:t>. Any indicated text will not be used for publication and will not be disseminated beyond the judging panel in any way. Once you are ready to submit, please save this file as a .pdf version before uploading it at: </a:t>
            </a:r>
            <a:r>
              <a:rPr lang="en-US" sz="900" dirty="0">
                <a:latin typeface="Arial" panose="020B0604020202020204" pitchFamily="34" charset="0"/>
                <a:cs typeface="Arial" panose="020B0604020202020204" pitchFamily="34" charset="0"/>
                <a:hlinkClick r:id="rId2"/>
              </a:rPr>
              <a:t>https://awards.marketing-interactive.com/markies-sg/entry-submission/</a:t>
            </a:r>
            <a:endParaRPr lang="en-US"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7107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B005675-DE1B-B16A-903D-08DE07249EAA}"/>
              </a:ext>
            </a:extLst>
          </p:cNvPr>
          <p:cNvSpPr/>
          <p:nvPr/>
        </p:nvSpPr>
        <p:spPr>
          <a:xfrm>
            <a:off x="251520" y="1419622"/>
            <a:ext cx="2520280" cy="3046988"/>
          </a:xfrm>
          <a:prstGeom prst="rect">
            <a:avLst/>
          </a:prstGeom>
        </p:spPr>
        <p:txBody>
          <a:bodyPr wrap="square">
            <a:spAutoFit/>
          </a:bodyPr>
          <a:lstStyle/>
          <a:p>
            <a:r>
              <a:rPr lang="en-US" sz="800" dirty="0">
                <a:latin typeface="Arial" panose="020B0604020202020204" pitchFamily="34" charset="0"/>
                <a:ea typeface="Helvetica Neue" panose="02000503000000020004" pitchFamily="2" charset="0"/>
                <a:cs typeface="Arial" panose="020B0604020202020204" pitchFamily="34" charset="0"/>
              </a:rPr>
              <a:t>The </a:t>
            </a:r>
            <a:r>
              <a:rPr lang="en-US" sz="800" b="1" dirty="0">
                <a:latin typeface="Arial" panose="020B0604020202020204" pitchFamily="34" charset="0"/>
                <a:ea typeface="Helvetica Neue" panose="02000503000000020004" pitchFamily="2" charset="0"/>
                <a:cs typeface="Arial" panose="020B0604020202020204" pitchFamily="34" charset="0"/>
              </a:rPr>
              <a:t>Media Usage </a:t>
            </a:r>
            <a:r>
              <a:rPr lang="en-US" sz="800" dirty="0">
                <a:latin typeface="Arial" panose="020B0604020202020204" pitchFamily="34" charset="0"/>
                <a:ea typeface="Helvetica Neue" panose="02000503000000020004" pitchFamily="2" charset="0"/>
                <a:cs typeface="Arial" panose="020B0604020202020204" pitchFamily="34" charset="0"/>
              </a:rPr>
              <a:t>segment seeks to recognise and reward the best use of media in executing stellar marketing campaigns and generating measurable results towards ROI. The skill of combining intimate media understanding with powerful channel presence, working together to deliver real value and impact, form the core winning criteria behind these ‘Most Effective Use’ categories.</a:t>
            </a:r>
          </a:p>
          <a:p>
            <a:endParaRPr lang="en-US" sz="800" dirty="0">
              <a:latin typeface="Arial" panose="020B0604020202020204" pitchFamily="34" charset="0"/>
              <a:ea typeface="Helvetica Neue" panose="02000503000000020004" pitchFamily="2"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Where the expert use of marketing mediums return results from executing formidable and memorable campaigns, the most effective entries should have delivered on the brand’s business and marketing objectives, displaying proven return on investment. The best performing agency across all categories will receive the Overall Media Usage </a:t>
            </a:r>
            <a:r>
              <a:rPr lang="en-US" sz="800" dirty="0" err="1">
                <a:latin typeface="Arial" panose="020B0604020202020204" pitchFamily="34" charset="0"/>
                <a:ea typeface="Helvetica Neue" panose="02000503000000020004" pitchFamily="2" charset="0"/>
                <a:cs typeface="Arial" panose="020B0604020202020204" pitchFamily="34" charset="0"/>
              </a:rPr>
              <a:t>MARKie</a:t>
            </a:r>
            <a:r>
              <a:rPr lang="en-US" sz="800" dirty="0">
                <a:latin typeface="Arial" panose="020B0604020202020204" pitchFamily="34" charset="0"/>
                <a:ea typeface="Helvetica Neue" panose="02000503000000020004" pitchFamily="2" charset="0"/>
                <a:cs typeface="Arial" panose="020B0604020202020204" pitchFamily="34" charset="0"/>
              </a:rPr>
              <a:t> award. </a:t>
            </a:r>
          </a:p>
          <a:p>
            <a:endParaRPr lang="en-US" sz="800" dirty="0">
              <a:latin typeface="Arial" panose="020B0604020202020204" pitchFamily="34" charset="0"/>
              <a:ea typeface="Helvetica Neue" panose="02000503000000020004" pitchFamily="2"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In your Entry Submission Document, you should address the following criteria for the relevant categories. You must tailor your answers based on the category you are entering. Keep your answers as concise as possible, and do not exceed the respective criteria word limit. </a:t>
            </a:r>
          </a:p>
        </p:txBody>
      </p:sp>
      <p:sp>
        <p:nvSpPr>
          <p:cNvPr id="8" name="Rectangle 7">
            <a:extLst>
              <a:ext uri="{FF2B5EF4-FFF2-40B4-BE49-F238E27FC236}">
                <a16:creationId xmlns:a16="http://schemas.microsoft.com/office/drawing/2014/main" id="{EDA5CEDC-F98B-F3E3-170B-04852FCEDEC8}"/>
              </a:ext>
            </a:extLst>
          </p:cNvPr>
          <p:cNvSpPr/>
          <p:nvPr/>
        </p:nvSpPr>
        <p:spPr>
          <a:xfrm>
            <a:off x="2987824" y="1131590"/>
            <a:ext cx="6012159" cy="4832092"/>
          </a:xfrm>
          <a:prstGeom prst="rect">
            <a:avLst/>
          </a:prstGeom>
        </p:spPr>
        <p:txBody>
          <a:bodyPr wrap="square" numCol="2" spcCol="457200">
            <a:spAutoFit/>
          </a:bodyPr>
          <a:lstStyle/>
          <a:p>
            <a:r>
              <a:rPr lang="en-US" sz="800" b="1" dirty="0">
                <a:latin typeface="Arial" panose="020B0604020202020204" pitchFamily="34" charset="0"/>
                <a:ea typeface="Helvetica Neue" panose="02000503000000020004" pitchFamily="2" charset="0"/>
                <a:cs typeface="Arial" panose="020B0604020202020204" pitchFamily="34" charset="0"/>
              </a:rPr>
              <a:t>IDEA 10% (Max. 500 Words)</a:t>
            </a:r>
          </a:p>
          <a:p>
            <a:r>
              <a:rPr lang="en-SG" sz="800" dirty="0">
                <a:latin typeface="Arial" panose="020B0604020202020204" pitchFamily="34" charset="0"/>
                <a:cs typeface="Arial" panose="020B0604020202020204" pitchFamily="34" charset="0"/>
              </a:rPr>
              <a:t>Describe the media challenge, context, and thought process behind the idea of your marketing or advertising media campaign. Elaborate on any creative challenges you were faced with, the target audience and key competitors you were up against that eventually helped to form your idea. </a:t>
            </a:r>
            <a:br>
              <a:rPr lang="en-SG" sz="800" dirty="0">
                <a:latin typeface="Arial" panose="020B0604020202020204" pitchFamily="34" charset="0"/>
                <a:cs typeface="Arial" panose="020B0604020202020204" pitchFamily="34" charset="0"/>
              </a:rPr>
            </a:br>
            <a:br>
              <a:rPr lang="en-SG" sz="800" dirty="0">
                <a:latin typeface="Arial" panose="020B0604020202020204" pitchFamily="34" charset="0"/>
                <a:cs typeface="Arial" panose="020B0604020202020204" pitchFamily="34" charset="0"/>
              </a:rPr>
            </a:br>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Start date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End date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Key objectives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Target audience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Key competitors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Budget provided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idea </a:t>
            </a:r>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 </a:t>
            </a:r>
          </a:p>
          <a:p>
            <a:r>
              <a:rPr lang="en-US" sz="800" b="1" dirty="0">
                <a:latin typeface="Arial" panose="020B0604020202020204" pitchFamily="34" charset="0"/>
                <a:ea typeface="Helvetica Neue" panose="02000503000000020004" pitchFamily="2" charset="0"/>
                <a:cs typeface="Arial" panose="020B0604020202020204" pitchFamily="34" charset="0"/>
              </a:rPr>
              <a:t>STRATEGY 20% (Max. 500 Words) </a:t>
            </a:r>
          </a:p>
          <a:p>
            <a:r>
              <a:rPr lang="en-SG" sz="800" dirty="0">
                <a:latin typeface="Arial" panose="020B0604020202020204" pitchFamily="34" charset="0"/>
                <a:cs typeface="Arial" panose="020B0604020202020204" pitchFamily="34" charset="0"/>
              </a:rPr>
              <a:t>Outline the strategic approach undertaken to choose specific media that would bring your idea to life effectively. Demonstrate the formula and understanding of marketing mediums you used to execute the creative idea and campaign across your intended media channel(s).  </a:t>
            </a:r>
            <a:br>
              <a:rPr lang="en-SG" sz="800" dirty="0">
                <a:latin typeface="Arial" panose="020B0604020202020204" pitchFamily="34" charset="0"/>
                <a:cs typeface="Arial" panose="020B0604020202020204" pitchFamily="34" charset="0"/>
              </a:rPr>
            </a:br>
            <a:endParaRPr lang="en-US" sz="800" dirty="0">
              <a:latin typeface="Arial" panose="020B0604020202020204" pitchFamily="34" charset="0"/>
              <a:cs typeface="Arial" panose="020B0604020202020204" pitchFamily="34" charset="0"/>
            </a:endParaRPr>
          </a:p>
          <a:p>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Core strategic thought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expression</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rationale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Intended media channel(s)</a:t>
            </a: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r>
              <a:rPr lang="en-US" sz="800" b="1" dirty="0">
                <a:latin typeface="Arial" panose="020B0604020202020204" pitchFamily="34" charset="0"/>
                <a:ea typeface="Helvetica Neue" panose="02000503000000020004" pitchFamily="2" charset="0"/>
                <a:cs typeface="Arial" panose="020B0604020202020204" pitchFamily="34" charset="0"/>
              </a:rPr>
              <a:t>EXECUTION 30% (Max. 500 Words) </a:t>
            </a:r>
          </a:p>
          <a:p>
            <a:r>
              <a:rPr lang="en-SG" sz="800" dirty="0">
                <a:latin typeface="Arial" panose="020B0604020202020204" pitchFamily="34" charset="0"/>
                <a:cs typeface="Arial" panose="020B0604020202020204" pitchFamily="34" charset="0"/>
              </a:rPr>
              <a:t>Describe how your use of media was executed and how you carried out the execution across your selected media channel(s). If applicable, illustrate how you managed to combine various elements of your campaign to achieve a bigger marketing goal or add to a broader campaign timeline. </a:t>
            </a:r>
            <a:br>
              <a:rPr lang="en-SG" sz="800" dirty="0">
                <a:latin typeface="Arial" panose="020B0604020202020204" pitchFamily="34" charset="0"/>
                <a:cs typeface="Arial" panose="020B0604020202020204" pitchFamily="34" charset="0"/>
              </a:rPr>
            </a:br>
            <a:br>
              <a:rPr lang="en-SG" sz="800" dirty="0">
                <a:latin typeface="Arial" panose="020B0604020202020204" pitchFamily="34" charset="0"/>
                <a:cs typeface="Arial" panose="020B0604020202020204" pitchFamily="34" charset="0"/>
              </a:rPr>
            </a:br>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Executive plan</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Execution strategy</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Execution timeline</a:t>
            </a:r>
          </a:p>
          <a:p>
            <a:pPr marL="171450" indent="-171450">
              <a:buFont typeface="Arial" panose="020B0604020202020204" pitchFamily="34" charset="0"/>
              <a:buChar char="•"/>
            </a:pPr>
            <a:r>
              <a:rPr lang="en-GB" sz="800" b="0" i="0" dirty="0">
                <a:solidFill>
                  <a:srgbClr val="000000"/>
                </a:solidFill>
                <a:effectLst/>
                <a:latin typeface="Arial" panose="020B0604020202020204" pitchFamily="34" charset="0"/>
                <a:cs typeface="Arial" panose="020B0604020202020204" pitchFamily="34" charset="0"/>
              </a:rPr>
              <a:t>Channels used</a:t>
            </a:r>
          </a:p>
          <a:p>
            <a:pPr lvl="0"/>
            <a:endParaRPr lang="en-US" sz="800" dirty="0">
              <a:latin typeface="Arial" panose="020B0604020202020204" pitchFamily="34" charset="0"/>
              <a:cs typeface="Arial" panose="020B0604020202020204" pitchFamily="34" charset="0"/>
            </a:endParaRPr>
          </a:p>
          <a:p>
            <a:r>
              <a:rPr lang="en-US" sz="800" b="1" dirty="0">
                <a:latin typeface="Arial" panose="020B0604020202020204" pitchFamily="34" charset="0"/>
                <a:ea typeface="Helvetica Neue" panose="02000503000000020004" pitchFamily="2" charset="0"/>
                <a:cs typeface="Arial" panose="020B0604020202020204" pitchFamily="34" charset="0"/>
              </a:rPr>
              <a:t>RESULTS 40% (Max. 500 Words) </a:t>
            </a:r>
            <a:br>
              <a:rPr lang="en-US" sz="800" b="1" dirty="0">
                <a:latin typeface="Arial" panose="020B0604020202020204" pitchFamily="34" charset="0"/>
                <a:ea typeface="Helvetica Neue" panose="02000503000000020004" pitchFamily="2" charset="0"/>
                <a:cs typeface="Arial" panose="020B0604020202020204" pitchFamily="34" charset="0"/>
              </a:rPr>
            </a:br>
            <a:r>
              <a:rPr lang="en-SG" sz="800" dirty="0">
                <a:latin typeface="Arial" panose="020B0604020202020204" pitchFamily="34" charset="0"/>
                <a:cs typeface="Arial" panose="020B0604020202020204" pitchFamily="34" charset="0"/>
              </a:rPr>
              <a:t>Elaborate on the outcome of the campaign and bottom-line impact. Demonstrate clear evidence / metrics that made your idea stand out and delivered your challenge. Show proof of how you worked with your initial budget to deliver a return on investment that  delivered the results you had sought to accumulate. </a:t>
            </a:r>
            <a:br>
              <a:rPr lang="en-SG" sz="800" dirty="0">
                <a:latin typeface="Arial" panose="020B0604020202020204" pitchFamily="34" charset="0"/>
                <a:cs typeface="Arial" panose="020B0604020202020204" pitchFamily="34" charset="0"/>
              </a:rPr>
            </a:br>
            <a:endParaRPr lang="en-US" sz="800" b="1"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3206557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7E86D6-B16A-BED7-31C4-96178C60AAF9}"/>
              </a:ext>
            </a:extLst>
          </p:cNvPr>
          <p:cNvSpPr txBox="1">
            <a:spLocks/>
          </p:cNvSpPr>
          <p:nvPr/>
        </p:nvSpPr>
        <p:spPr>
          <a:xfrm>
            <a:off x="107504" y="1275606"/>
            <a:ext cx="5152746" cy="236682"/>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1: Idea 10%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50F7DE43-EEB8-3B41-49E5-A48A26267721}"/>
              </a:ext>
            </a:extLst>
          </p:cNvPr>
          <p:cNvGraphicFramePr>
            <a:graphicFrameLocks noGrp="1"/>
          </p:cNvGraphicFramePr>
          <p:nvPr>
            <p:extLst>
              <p:ext uri="{D42A27DB-BD31-4B8C-83A1-F6EECF244321}">
                <p14:modId xmlns:p14="http://schemas.microsoft.com/office/powerpoint/2010/main" val="1533205016"/>
              </p:ext>
            </p:extLst>
          </p:nvPr>
        </p:nvGraphicFramePr>
        <p:xfrm>
          <a:off x="223533" y="1512288"/>
          <a:ext cx="8696934" cy="3075686"/>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75686">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54814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79E44AB-0ED3-C313-6ABB-1680F8C74A0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2: Strategy 20%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12BE8649-3D88-66F9-3E1D-9686CCC03438}"/>
              </a:ext>
            </a:extLst>
          </p:cNvPr>
          <p:cNvGraphicFramePr>
            <a:graphicFrameLocks noGrp="1"/>
          </p:cNvGraphicFramePr>
          <p:nvPr>
            <p:extLst>
              <p:ext uri="{D42A27DB-BD31-4B8C-83A1-F6EECF244321}">
                <p14:modId xmlns:p14="http://schemas.microsoft.com/office/powerpoint/2010/main" val="2134622716"/>
              </p:ext>
            </p:extLst>
          </p:nvPr>
        </p:nvGraphicFramePr>
        <p:xfrm>
          <a:off x="195546" y="1491630"/>
          <a:ext cx="8696934" cy="316835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168352">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2379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FBC4C7F-B4D1-B496-ECCB-ED91AB85109E}"/>
              </a:ext>
            </a:extLst>
          </p:cNvPr>
          <p:cNvSpPr txBox="1">
            <a:spLocks/>
          </p:cNvSpPr>
          <p:nvPr/>
        </p:nvSpPr>
        <p:spPr>
          <a:xfrm>
            <a:off x="13933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3: Execution 30%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A7FE2206-D312-ADCE-17C7-2D016721AB18}"/>
              </a:ext>
            </a:extLst>
          </p:cNvPr>
          <p:cNvGraphicFramePr>
            <a:graphicFrameLocks noGrp="1"/>
          </p:cNvGraphicFramePr>
          <p:nvPr>
            <p:extLst>
              <p:ext uri="{D42A27DB-BD31-4B8C-83A1-F6EECF244321}">
                <p14:modId xmlns:p14="http://schemas.microsoft.com/office/powerpoint/2010/main" val="4182675953"/>
              </p:ext>
            </p:extLst>
          </p:nvPr>
        </p:nvGraphicFramePr>
        <p:xfrm>
          <a:off x="223533" y="1512590"/>
          <a:ext cx="8696934" cy="3075384"/>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75384">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06968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46E04CD-07FB-1D8D-5DAE-E34698F7747A}"/>
              </a:ext>
            </a:extLst>
          </p:cNvPr>
          <p:cNvSpPr txBox="1">
            <a:spLocks/>
          </p:cNvSpPr>
          <p:nvPr/>
        </p:nvSpPr>
        <p:spPr>
          <a:xfrm>
            <a:off x="179512" y="118263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4: Results 40%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5374DA6D-C9BB-89AC-DFE5-F53D2B6B7D19}"/>
              </a:ext>
            </a:extLst>
          </p:cNvPr>
          <p:cNvGraphicFramePr>
            <a:graphicFrameLocks noGrp="1"/>
          </p:cNvGraphicFramePr>
          <p:nvPr>
            <p:extLst>
              <p:ext uri="{D42A27DB-BD31-4B8C-83A1-F6EECF244321}">
                <p14:modId xmlns:p14="http://schemas.microsoft.com/office/powerpoint/2010/main" val="354576396"/>
              </p:ext>
            </p:extLst>
          </p:nvPr>
        </p:nvGraphicFramePr>
        <p:xfrm>
          <a:off x="251520" y="1491630"/>
          <a:ext cx="8712968" cy="3168352"/>
        </p:xfrm>
        <a:graphic>
          <a:graphicData uri="http://schemas.openxmlformats.org/drawingml/2006/table">
            <a:tbl>
              <a:tblPr firstRow="1" bandRow="1">
                <a:tableStyleId>{5C22544A-7EE6-4342-B048-85BDC9FD1C3A}</a:tableStyleId>
              </a:tblPr>
              <a:tblGrid>
                <a:gridCol w="8712968">
                  <a:extLst>
                    <a:ext uri="{9D8B030D-6E8A-4147-A177-3AD203B41FA5}">
                      <a16:colId xmlns:a16="http://schemas.microsoft.com/office/drawing/2014/main" val="20000"/>
                    </a:ext>
                  </a:extLst>
                </a:gridCol>
              </a:tblGrid>
              <a:tr h="3168352">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77451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51B593A-900B-E2B0-FEEA-2FF77D4DA106}"/>
              </a:ext>
            </a:extLst>
          </p:cNvPr>
          <p:cNvGraphicFramePr>
            <a:graphicFrameLocks noGrp="1"/>
          </p:cNvGraphicFramePr>
          <p:nvPr>
            <p:extLst>
              <p:ext uri="{D42A27DB-BD31-4B8C-83A1-F6EECF244321}">
                <p14:modId xmlns:p14="http://schemas.microsoft.com/office/powerpoint/2010/main" val="2111738491"/>
              </p:ext>
            </p:extLst>
          </p:nvPr>
        </p:nvGraphicFramePr>
        <p:xfrm>
          <a:off x="179512" y="1347614"/>
          <a:ext cx="8856984" cy="3168352"/>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168352">
                <a:tc>
                  <a:txBody>
                    <a:bodyPr/>
                    <a:lstStyle/>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pPr algn="ctr"/>
                      <a:endParaRPr lang="en-US" sz="1600" b="1" kern="1200" dirty="0">
                        <a:solidFill>
                          <a:schemeClr val="tx1"/>
                        </a:solidFill>
                        <a:latin typeface="Arial" panose="020B0604020202020204" pitchFamily="34" charset="0"/>
                        <a:ea typeface="+mn-ea"/>
                        <a:cs typeface="Arial" panose="020B0604020202020204" pitchFamily="34" charset="0"/>
                      </a:endParaRPr>
                    </a:p>
                    <a:p>
                      <a:pPr algn="l"/>
                      <a:r>
                        <a:rPr lang="en-US" sz="1200" b="1" kern="1200" dirty="0">
                          <a:solidFill>
                            <a:schemeClr val="tx1"/>
                          </a:solidFill>
                          <a:latin typeface="Arial" panose="020B0604020202020204" pitchFamily="34" charset="0"/>
                          <a:ea typeface="+mn-ea"/>
                          <a:cs typeface="Arial" panose="020B0604020202020204" pitchFamily="34" charset="0"/>
                        </a:rPr>
                        <a:t>DECLARATION </a:t>
                      </a:r>
                    </a:p>
                    <a:p>
                      <a:pPr algn="ctr"/>
                      <a:r>
                        <a:rPr lang="en-US" sz="1200" b="1" kern="1200" dirty="0">
                          <a:solidFill>
                            <a:schemeClr val="tx1"/>
                          </a:solidFill>
                          <a:latin typeface="Arial" panose="020B0604020202020204" pitchFamily="34" charset="0"/>
                          <a:ea typeface="+mn-ea"/>
                          <a:cs typeface="Arial" panose="020B0604020202020204" pitchFamily="34" charset="0"/>
                        </a:rPr>
                        <a:t> </a:t>
                      </a:r>
                    </a:p>
                    <a:p>
                      <a:pPr algn="ctr"/>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011072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3882</TotalTime>
  <Words>1017</Words>
  <Application>Microsoft Office PowerPoint</Application>
  <PresentationFormat>On-screen Show (16:9)</PresentationFormat>
  <Paragraphs>80</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Sandi Lapida</cp:lastModifiedBy>
  <cp:revision>433</cp:revision>
  <dcterms:created xsi:type="dcterms:W3CDTF">2006-08-16T00:00:00Z</dcterms:created>
  <dcterms:modified xsi:type="dcterms:W3CDTF">2025-09-30T09:33:42Z</dcterms:modified>
</cp:coreProperties>
</file>