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310" r:id="rId2"/>
    <p:sldId id="322" r:id="rId3"/>
    <p:sldId id="281" r:id="rId4"/>
    <p:sldId id="279" r:id="rId5"/>
    <p:sldId id="301" r:id="rId6"/>
    <p:sldId id="318" r:id="rId7"/>
    <p:sldId id="319" r:id="rId8"/>
    <p:sldId id="320" r:id="rId9"/>
    <p:sldId id="311" r:id="rId10"/>
  </p:sldIdLst>
  <p:sldSz cx="9144000" cy="5143500" type="screen16x9"/>
  <p:notesSz cx="6858000" cy="9144000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B4B4B"/>
    <a:srgbClr val="5A5A5A"/>
    <a:srgbClr val="428E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623" autoAdjust="0"/>
    <p:restoredTop sz="94713" autoAdjust="0"/>
  </p:normalViewPr>
  <p:slideViewPr>
    <p:cSldViewPr>
      <p:cViewPr varScale="1">
        <p:scale>
          <a:sx n="135" d="100"/>
          <a:sy n="135" d="100"/>
        </p:scale>
        <p:origin x="96" y="12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3" d="100"/>
          <a:sy n="63" d="100"/>
        </p:scale>
        <p:origin x="-3163" y="-8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0199D06-FA0F-468A-8E8D-DB9CD6725D55}" type="datetimeFigureOut">
              <a:rPr lang="en-US"/>
              <a:pPr>
                <a:defRPr/>
              </a:pPr>
              <a:t>2/25/2026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B3D93EB-EDD9-4822-A337-A7EC8D009B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200">
                <a:latin typeface="Calibri" pitchFamily="34" charset="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>
                <a:latin typeface="Calibri" pitchFamily="34" charset="0"/>
              </a:defRPr>
            </a:lvl1pPr>
          </a:lstStyle>
          <a:p>
            <a:pPr>
              <a:defRPr/>
            </a:pPr>
            <a:fld id="{F28A9397-4F03-45DA-A857-A0C689EF964D}" type="datetimeFigureOut">
              <a:rPr lang="zh-TW" altLang="en-US"/>
              <a:pPr>
                <a:defRPr/>
              </a:pPr>
              <a:t>2026/2/25</a:t>
            </a:fld>
            <a:endParaRPr lang="zh-TW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TW" alt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altLang="zh-TW" noProof="0"/>
              <a:t>Click to edit Master text styles</a:t>
            </a:r>
          </a:p>
          <a:p>
            <a:pPr lvl="1"/>
            <a:r>
              <a:rPr lang="en-US" altLang="zh-TW" noProof="0"/>
              <a:t>Second level</a:t>
            </a:r>
          </a:p>
          <a:p>
            <a:pPr lvl="2"/>
            <a:r>
              <a:rPr lang="en-US" altLang="zh-TW" noProof="0"/>
              <a:t>Third level</a:t>
            </a:r>
          </a:p>
          <a:p>
            <a:pPr lvl="3"/>
            <a:r>
              <a:rPr lang="en-US" altLang="zh-TW" noProof="0"/>
              <a:t>Fourth level</a:t>
            </a:r>
          </a:p>
          <a:p>
            <a:pPr lvl="4"/>
            <a:r>
              <a:rPr lang="en-US" altLang="zh-TW" noProof="0"/>
              <a:t>Fifth level</a:t>
            </a:r>
            <a:endParaRPr lang="zh-TW" alt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200">
                <a:latin typeface="Calibri" pitchFamily="34" charset="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>
                <a:latin typeface="Calibri" pitchFamily="34" charset="0"/>
              </a:defRPr>
            </a:lvl1pPr>
          </a:lstStyle>
          <a:p>
            <a:pPr>
              <a:defRPr/>
            </a:pPr>
            <a:fld id="{280B6A6A-86BF-43A6-AA2B-529D836253DB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H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80B6A6A-86BF-43A6-AA2B-529D836253DB}" type="slidenum">
              <a:rPr lang="zh-TW" altLang="en-US" smtClean="0"/>
              <a:pPr>
                <a:defRPr/>
              </a:pPr>
              <a:t>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077496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altLang="zh-TW" dirty="0"/>
              <a:t>Click to edit Master title style</a:t>
            </a:r>
            <a:endParaRPr lang="zh-TW" alt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TW" dirty="0"/>
              <a:t>Click to edit Master subtitle style</a:t>
            </a:r>
            <a:endParaRPr lang="zh-TW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238343-4C14-47D9-B378-A13188EB7018}" type="datetimeFigureOut">
              <a:rPr lang="zh-TW" altLang="en-US"/>
              <a:pPr>
                <a:defRPr/>
              </a:pPr>
              <a:t>2026/2/25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0AF86D-0BE6-4497-83DA-2E5F81FBE7A8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8410A14-A3F4-FEE2-9C03-0F7D42C275B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573528"/>
            <a:ext cx="8424936" cy="4569972"/>
          </a:xfrm>
        </p:spPr>
        <p:txBody>
          <a:bodyPr>
            <a:normAutofit/>
          </a:bodyPr>
          <a:lstStyle>
            <a:lvl1pPr>
              <a:defRPr sz="2000">
                <a:latin typeface="+mj-lt"/>
              </a:defRPr>
            </a:lvl1pPr>
          </a:lstStyle>
          <a:p>
            <a:pPr lvl="0"/>
            <a:endParaRPr lang="en-US" altLang="zh-TW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/>
              <a:t>Click to edit Master title style</a:t>
            </a:r>
            <a:endParaRPr lang="zh-TW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435A5D-6A28-4F4B-B528-D3DFADF2EDE9}" type="datetimeFigureOut">
              <a:rPr lang="zh-TW" altLang="en-US"/>
              <a:pPr>
                <a:defRPr/>
              </a:pPr>
              <a:t>2026/2/25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B0C874-F910-4ADE-89C9-B2985124C122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A92D40D-5C80-CEBC-D46C-FFF3A079AB1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5D9ECFF-07B4-4DCD-B17B-A61455534CB3}" type="datetimeFigureOut">
              <a:rPr lang="zh-TW" altLang="en-US" smtClean="0"/>
              <a:pPr>
                <a:defRPr/>
              </a:pPr>
              <a:t>2026/2/25</a:t>
            </a:fld>
            <a:endParaRPr lang="zh-TW" altLang="en-US"/>
          </a:p>
        </p:txBody>
      </p:sp>
      <p:sp>
        <p:nvSpPr>
          <p:cNvPr id="8" name="投影片編號版面配置區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878C6AF-B347-4730-9E33-17AC0B83E0A5}" type="slidenum">
              <a:rPr lang="zh-TW" altLang="en-US" smtClean="0"/>
              <a:pPr>
                <a:defRPr/>
              </a:pPr>
              <a:t>‹#›</a:t>
            </a:fld>
            <a:endParaRPr lang="zh-TW" altLang="en-US"/>
          </a:p>
        </p:txBody>
      </p:sp>
      <p:sp>
        <p:nvSpPr>
          <p:cNvPr id="9" name="頁尾版面配置區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zh-TW" alt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1A7CC06-6524-FB9A-73C6-30E7B4F4248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28129"/>
            <a:ext cx="2411760" cy="804692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0" y="0"/>
            <a:ext cx="8229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dirty="0"/>
              <a:t>Click to edit Master title style</a:t>
            </a:r>
            <a:endParaRPr lang="zh-TW" alt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95288" y="574675"/>
            <a:ext cx="8424862" cy="456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zh-TW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kumimoji="0"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47FF5330-0834-49F6-A39C-C5860D4E7332}" type="datetimeFigureOut">
              <a:rPr lang="zh-TW" altLang="en-US"/>
              <a:pPr>
                <a:defRPr/>
              </a:pPr>
              <a:t>2026/2/25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kumimoji="0"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kumimoji="0"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3E8DC145-47F2-4B42-A0CD-1C81B2BCE944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7" r:id="rId2"/>
    <p:sldLayoutId id="2147483658" r:id="rId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9pPr>
    </p:titleStyle>
    <p:bodyStyle>
      <a:lvl1pPr marL="457200" indent="-457200" algn="l" rtl="0" eaLnBrk="0" fontAlgn="base" hangingPunct="0">
        <a:spcBef>
          <a:spcPct val="20000"/>
        </a:spcBef>
        <a:spcAft>
          <a:spcPct val="0"/>
        </a:spcAft>
        <a:buFont typeface="Calibri" pitchFamily="34" charset="0"/>
        <a:buChar char="•"/>
        <a:defRPr sz="2000" b="1" kern="1200">
          <a:solidFill>
            <a:schemeClr val="tx1"/>
          </a:solidFill>
          <a:latin typeface="Calibri (Headings)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CEC4385-4B62-1C7E-FC13-EA6520D7A2EF}"/>
              </a:ext>
            </a:extLst>
          </p:cNvPr>
          <p:cNvSpPr txBox="1"/>
          <p:nvPr/>
        </p:nvSpPr>
        <p:spPr>
          <a:xfrm>
            <a:off x="1979712" y="4227934"/>
            <a:ext cx="5184576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SG" sz="1500" dirty="0">
                <a:solidFill>
                  <a:schemeClr val="bg1"/>
                </a:solidFill>
                <a:latin typeface="Helvetica CE 45 Light" pitchFamily="82" charset="0"/>
              </a:rPr>
              <a:t>CORE SUBMISSION DOCUMENT </a:t>
            </a:r>
            <a:br>
              <a:rPr lang="en-SG" sz="1500" dirty="0">
                <a:solidFill>
                  <a:schemeClr val="bg1"/>
                </a:solidFill>
                <a:latin typeface="Helvetica CE 45 Light" pitchFamily="82" charset="0"/>
              </a:rPr>
            </a:br>
            <a:r>
              <a:rPr lang="en-SG" sz="1500" b="1" dirty="0">
                <a:solidFill>
                  <a:schemeClr val="bg1"/>
                </a:solidFill>
                <a:latin typeface="Helvetica CE 45 Light" pitchFamily="82" charset="0"/>
              </a:rPr>
              <a:t>IMPLEMENTATION</a:t>
            </a:r>
            <a:endParaRPr lang="en-GB" sz="1500" b="1" dirty="0">
              <a:solidFill>
                <a:schemeClr val="bg1"/>
              </a:solidFill>
              <a:latin typeface="Helvetica CE 45 Light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8738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3B49A1C-321E-79BC-0C81-22A567CA48C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1885"/>
          <a:stretch>
            <a:fillRect/>
          </a:stretch>
        </p:blipFill>
        <p:spPr>
          <a:xfrm>
            <a:off x="0" y="1131590"/>
            <a:ext cx="9144000" cy="400128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30A51FB-F6FB-79BF-4F47-419C2EFAA172}"/>
              </a:ext>
            </a:extLst>
          </p:cNvPr>
          <p:cNvSpPr txBox="1"/>
          <p:nvPr/>
        </p:nvSpPr>
        <p:spPr>
          <a:xfrm>
            <a:off x="6516216" y="555526"/>
            <a:ext cx="4572000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Judging</a:t>
            </a:r>
            <a:r>
              <a:rPr kumimoji="0" lang="en-US" altLang="zh-TW" sz="1800" b="1" dirty="0">
                <a:solidFill>
                  <a:schemeClr val="bg1"/>
                </a:solidFill>
                <a:latin typeface="Helvetica CE 45 Light"/>
              </a:rPr>
              <a:t> </a:t>
            </a:r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Criteria</a:t>
            </a:r>
          </a:p>
        </p:txBody>
      </p:sp>
    </p:spTree>
    <p:extLst>
      <p:ext uri="{BB962C8B-B14F-4D97-AF65-F5344CB8AC3E}">
        <p14:creationId xmlns:p14="http://schemas.microsoft.com/office/powerpoint/2010/main" val="2016978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itle 1"/>
          <p:cNvSpPr txBox="1">
            <a:spLocks/>
          </p:cNvSpPr>
          <p:nvPr/>
        </p:nvSpPr>
        <p:spPr bwMode="auto">
          <a:xfrm>
            <a:off x="6876256" y="483518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Entry Details</a:t>
            </a:r>
          </a:p>
          <a:p>
            <a:endParaRPr kumimoji="0" lang="zh-TW" altLang="en-US" sz="200" b="1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45276398-47E6-9224-4B8F-5B18A31688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4792556"/>
              </p:ext>
            </p:extLst>
          </p:nvPr>
        </p:nvGraphicFramePr>
        <p:xfrm>
          <a:off x="980574" y="1635646"/>
          <a:ext cx="7106818" cy="2523987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088232">
                  <a:extLst>
                    <a:ext uri="{9D8B030D-6E8A-4147-A177-3AD203B41FA5}">
                      <a16:colId xmlns:a16="http://schemas.microsoft.com/office/drawing/2014/main" val="510890683"/>
                    </a:ext>
                  </a:extLst>
                </a:gridCol>
                <a:gridCol w="5018586">
                  <a:extLst>
                    <a:ext uri="{9D8B030D-6E8A-4147-A177-3AD203B41FA5}">
                      <a16:colId xmlns:a16="http://schemas.microsoft.com/office/drawing/2014/main" val="3443599611"/>
                    </a:ext>
                  </a:extLst>
                </a:gridCol>
              </a:tblGrid>
              <a:tr h="511456">
                <a:tc>
                  <a:txBody>
                    <a:bodyPr/>
                    <a:lstStyle/>
                    <a:p>
                      <a:pPr marL="0" marR="16002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Name of Category </a:t>
                      </a:r>
                    </a:p>
                    <a:p>
                      <a:pPr marL="0" marR="16002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TW" sz="1000" b="0" dirty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(No. </a:t>
                      </a:r>
                      <a:r>
                        <a:rPr lang="en-US" altLang="zh-TW" sz="1000" b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22 </a:t>
                      </a:r>
                      <a:r>
                        <a:rPr lang="en-US" altLang="zh-TW" sz="1000" b="0" dirty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– 40 Implementation) 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Helvetica CE 45 Light" pitchFamily="82" charset="0"/>
                        </a:rPr>
                        <a:t> </a:t>
                      </a:r>
                      <a:endParaRPr lang="en-US" sz="1100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7506654"/>
                  </a:ext>
                </a:extLst>
              </a:tr>
              <a:tr h="9287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Name of Agency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(in collaboration/partnership with other agencies, please indicate the lead agency, ex. Agency A (lead agency) + Agency B)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Helvetica CE 45 Light" pitchFamily="82" charset="0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Helvetica CE 45 Light" pitchFamily="82" charset="0"/>
                        </a:rPr>
                        <a:t> </a:t>
                      </a:r>
                      <a:endParaRPr lang="en-US" sz="1100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185740"/>
                  </a:ext>
                </a:extLst>
              </a:tr>
              <a:tr h="5390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Name of Client </a:t>
                      </a:r>
                      <a:r>
                        <a:rPr lang="en-US" sz="10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Organisation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51547688"/>
                  </a:ext>
                </a:extLst>
              </a:tr>
              <a:tr h="54476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Name of Campaign/ </a:t>
                      </a:r>
                      <a:r>
                        <a:rPr lang="en-US" sz="100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Programme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Helvetica CE 45 Light" pitchFamily="82" charset="0"/>
                        </a:rPr>
                        <a:t> </a:t>
                      </a:r>
                      <a:endParaRPr lang="en-US" sz="1100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5089479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D589E9E-36C9-B86F-10B3-591B934D6944}"/>
              </a:ext>
            </a:extLst>
          </p:cNvPr>
          <p:cNvSpPr txBox="1"/>
          <p:nvPr/>
        </p:nvSpPr>
        <p:spPr>
          <a:xfrm>
            <a:off x="937520" y="4155926"/>
            <a:ext cx="722590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TW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9pPr>
          </a:lstStyle>
          <a:p>
            <a:r>
              <a:rPr lang="en-US" sz="1000" dirty="0">
                <a:latin typeface="+mn-lt"/>
                <a:cs typeface="Arial" panose="020B0604020202020204" pitchFamily="34" charset="0"/>
              </a:rPr>
              <a:t>*Please take note we will omit Limited, Ltd, Inc, Holdings, </a:t>
            </a:r>
            <a:r>
              <a:rPr lang="en-US" sz="1000" dirty="0" err="1">
                <a:latin typeface="+mn-lt"/>
                <a:cs typeface="Arial" panose="020B0604020202020204" pitchFamily="34" charset="0"/>
              </a:rPr>
              <a:t>etc</a:t>
            </a:r>
            <a:r>
              <a:rPr lang="en-US" sz="1000" dirty="0">
                <a:latin typeface="+mn-lt"/>
                <a:cs typeface="Arial" panose="020B0604020202020204" pitchFamily="34" charset="0"/>
              </a:rPr>
              <a:t>, as per our editorial guidelines in all marketing collaterals including trophy.</a:t>
            </a:r>
            <a:endParaRPr lang="en-US" sz="1000" dirty="0">
              <a:latin typeface="+mj-lt"/>
            </a:endParaRPr>
          </a:p>
          <a:p>
            <a:r>
              <a:rPr lang="en-US" sz="1000" dirty="0">
                <a:latin typeface="+mj-lt"/>
              </a:rPr>
              <a:t>* Once you are ready to submit, please save this file as a .pdf version before uploading it.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 txBox="1">
            <a:spLocks/>
          </p:cNvSpPr>
          <p:nvPr/>
        </p:nvSpPr>
        <p:spPr bwMode="auto">
          <a:xfrm>
            <a:off x="7020272" y="495538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  <a:cs typeface="Arial" pitchFamily="34" charset="0"/>
              </a:rPr>
              <a:t>Entry Video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  <a:cs typeface="Arial" pitchFamily="34" charset="0"/>
            </a:endParaRPr>
          </a:p>
        </p:txBody>
      </p:sp>
      <p:sp>
        <p:nvSpPr>
          <p:cNvPr id="4100" name="TextBox 3"/>
          <p:cNvSpPr txBox="1">
            <a:spLocks noChangeArrowheads="1"/>
          </p:cNvSpPr>
          <p:nvPr/>
        </p:nvSpPr>
        <p:spPr bwMode="auto">
          <a:xfrm>
            <a:off x="607219" y="3997743"/>
            <a:ext cx="792956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TW" sz="1400" dirty="0">
                <a:solidFill>
                  <a:srgbClr val="FF0000"/>
                </a:solidFill>
                <a:latin typeface="+mj-lt"/>
              </a:rPr>
              <a:t>Maximum length of video is </a:t>
            </a:r>
            <a:r>
              <a:rPr lang="en-US" altLang="zh-TW" sz="1400" b="1" dirty="0">
                <a:solidFill>
                  <a:srgbClr val="FF0000"/>
                </a:solidFill>
                <a:latin typeface="+mj-lt"/>
              </a:rPr>
              <a:t>3 minutes</a:t>
            </a:r>
            <a:r>
              <a:rPr lang="en-US" altLang="zh-TW" sz="1400" dirty="0">
                <a:solidFill>
                  <a:srgbClr val="FF0000"/>
                </a:solidFill>
                <a:latin typeface="+mj-lt"/>
              </a:rPr>
              <a:t>.</a:t>
            </a:r>
          </a:p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  <a:latin typeface="+mj-lt"/>
              </a:rPr>
              <a:t>Only ONE video (no longer than three minutes) </a:t>
            </a:r>
            <a:r>
              <a:rPr lang="en-US" altLang="zh-TW" sz="1400" dirty="0">
                <a:solidFill>
                  <a:srgbClr val="FF0000"/>
                </a:solidFill>
                <a:latin typeface="+mj-lt"/>
              </a:rPr>
              <a:t>is accepted for each entry. </a:t>
            </a:r>
          </a:p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  <a:latin typeface="+mj-lt"/>
              </a:rPr>
              <a:t>Extra content will be deleted without notice. </a:t>
            </a:r>
            <a:br>
              <a:rPr lang="en-US" altLang="zh-TW" sz="1400" dirty="0">
                <a:solidFill>
                  <a:srgbClr val="FF0000"/>
                </a:solidFill>
                <a:latin typeface="+mj-lt"/>
              </a:rPr>
            </a:br>
            <a:r>
              <a:rPr lang="en-US" altLang="zh-TW" sz="1400" dirty="0">
                <a:solidFill>
                  <a:srgbClr val="FF0000"/>
                </a:solidFill>
                <a:latin typeface="+mj-lt"/>
              </a:rPr>
              <a:t>Please upload your video to YouTube and set the privacy settings to “unlisted”.</a:t>
            </a:r>
            <a:endParaRPr lang="zh-TW" altLang="en-US" sz="14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971600" y="1419622"/>
            <a:ext cx="7056438" cy="2578968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lang="en-US" altLang="zh-TW" sz="3600" dirty="0">
              <a:latin typeface="+mj-lt"/>
            </a:endParaRPr>
          </a:p>
          <a:p>
            <a:pPr algn="ctr" fontAlgn="auto">
              <a:spcAft>
                <a:spcPts val="0"/>
              </a:spcAft>
              <a:defRPr/>
            </a:pPr>
            <a:endParaRPr lang="en-US" altLang="zh-TW" sz="3600" dirty="0">
              <a:latin typeface="+mj-lt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3600" dirty="0">
                <a:latin typeface="+mj-lt"/>
              </a:rPr>
              <a:t>Entry video link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1500" dirty="0">
                <a:latin typeface="+mj-lt"/>
              </a:rPr>
              <a:t>(optional but strongly recommended)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2000" dirty="0">
                <a:latin typeface="+mj-lt"/>
              </a:rPr>
              <a:t>Password (if any):</a:t>
            </a:r>
          </a:p>
          <a:p>
            <a:pPr algn="ctr" fontAlgn="auto">
              <a:spcAft>
                <a:spcPts val="0"/>
              </a:spcAft>
              <a:defRPr/>
            </a:pPr>
            <a:endParaRPr lang="en-US" altLang="zh-TW" sz="2000" dirty="0">
              <a:latin typeface="+mj-lt"/>
            </a:endParaRPr>
          </a:p>
          <a:p>
            <a:pPr algn="ctr">
              <a:defRPr/>
            </a:pPr>
            <a:br>
              <a:rPr lang="en-US" altLang="zh-TW" sz="2000" dirty="0">
                <a:latin typeface="+mj-lt"/>
              </a:rPr>
            </a:br>
            <a:endParaRPr lang="zh-TW" altLang="en-US" sz="2000" dirty="0">
              <a:latin typeface="+mj-l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 txBox="1">
            <a:spLocks/>
          </p:cNvSpPr>
          <p:nvPr/>
        </p:nvSpPr>
        <p:spPr bwMode="auto">
          <a:xfrm>
            <a:off x="7164288" y="478626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Idea </a:t>
            </a:r>
            <a:r>
              <a:rPr lang="en-HK" sz="2500" b="1" dirty="0">
                <a:solidFill>
                  <a:schemeClr val="bg1"/>
                </a:solidFill>
                <a:latin typeface="Helvetica CE 45 Light"/>
              </a:rPr>
              <a:t>– 10%</a:t>
            </a:r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 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2495237"/>
              </p:ext>
            </p:extLst>
          </p:nvPr>
        </p:nvGraphicFramePr>
        <p:xfrm>
          <a:off x="107504" y="1347615"/>
          <a:ext cx="8928992" cy="34563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644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644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072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新細明體" pitchFamily="18" charset="-120"/>
                        </a:rPr>
                        <a:t>Campaign Start Date: </a:t>
                      </a: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新細明體" pitchFamily="18" charset="-120"/>
                        </a:rPr>
                        <a:t>Campaign End Date:</a:t>
                      </a: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072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新細明體" pitchFamily="18" charset="-120"/>
                        </a:rPr>
                        <a:t>Target Audience:</a:t>
                      </a: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新細明體" pitchFamily="18" charset="-120"/>
                        </a:rPr>
                        <a:t>Budget (HKD):</a:t>
                      </a: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74933">
                <a:tc gridSpan="2">
                  <a:txBody>
                    <a:bodyPr/>
                    <a:lstStyle/>
                    <a:p>
                      <a:pPr marL="457200" indent="-457200">
                        <a:spcBef>
                          <a:spcPct val="20000"/>
                        </a:spcBef>
                        <a:defRPr/>
                      </a:pPr>
                      <a:r>
                        <a:rPr kumimoji="0" lang="en-US" altLang="zh-TW" sz="1600" dirty="0"/>
                        <a:t>Key Objectives:</a:t>
                      </a:r>
                    </a:p>
                    <a:p>
                      <a:pPr marL="457200" indent="-457200">
                        <a:spcBef>
                          <a:spcPct val="20000"/>
                        </a:spcBef>
                        <a:defRPr/>
                      </a:pPr>
                      <a:endParaRPr kumimoji="0" lang="en-US" altLang="zh-TW" sz="1600" dirty="0"/>
                    </a:p>
                    <a:p>
                      <a:pPr marL="457200" indent="-457200">
                        <a:spcBef>
                          <a:spcPct val="20000"/>
                        </a:spcBef>
                        <a:defRPr/>
                      </a:pPr>
                      <a:r>
                        <a:rPr kumimoji="0" lang="en-US" altLang="zh-TW" sz="1600" dirty="0"/>
                        <a:t>Creative Idea:</a:t>
                      </a:r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4BC41F4B-115D-9D79-DDEC-E110128410E8}"/>
              </a:ext>
            </a:extLst>
          </p:cNvPr>
          <p:cNvSpPr/>
          <p:nvPr/>
        </p:nvSpPr>
        <p:spPr>
          <a:xfrm>
            <a:off x="35496" y="1109787"/>
            <a:ext cx="5545137" cy="464743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100" b="1" u="sng" dirty="0">
                <a:solidFill>
                  <a:srgbClr val="4B4B4B"/>
                </a:solidFill>
                <a:latin typeface="+mn-lt"/>
                <a:ea typeface="+mn-ea"/>
              </a:rPr>
              <a:t>Idea (10%) Max. 500 words </a:t>
            </a:r>
            <a:r>
              <a:rPr lang="en-US" sz="1100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* You may add extra pages if necessary</a:t>
            </a:r>
            <a:endParaRPr kumimoji="0" lang="en-US" altLang="zh-TW" sz="1100" b="1" u="sng" dirty="0"/>
          </a:p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endParaRPr kumimoji="0" lang="en-US" altLang="zh-TW" sz="1100" u="sng" dirty="0">
              <a:solidFill>
                <a:srgbClr val="4B4B4B"/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2294DC-800A-E7A4-FC7E-40F9C4ED8B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>
            <a:extLst>
              <a:ext uri="{FF2B5EF4-FFF2-40B4-BE49-F238E27FC236}">
                <a16:creationId xmlns:a16="http://schemas.microsoft.com/office/drawing/2014/main" id="{1BBA8997-16D5-764E-1D47-07B1377087B0}"/>
              </a:ext>
            </a:extLst>
          </p:cNvPr>
          <p:cNvSpPr txBox="1">
            <a:spLocks/>
          </p:cNvSpPr>
          <p:nvPr/>
        </p:nvSpPr>
        <p:spPr bwMode="auto">
          <a:xfrm>
            <a:off x="6516216" y="445255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sz="2500" b="1" dirty="0">
                <a:solidFill>
                  <a:schemeClr val="bg1"/>
                </a:solidFill>
                <a:latin typeface="Helvetica CE 45 Light"/>
              </a:rPr>
              <a:t>Strategy </a:t>
            </a:r>
            <a:r>
              <a:rPr lang="en-HK" sz="2500" b="1" dirty="0">
                <a:solidFill>
                  <a:schemeClr val="bg1"/>
                </a:solidFill>
                <a:latin typeface="Helvetica CE 45 Light"/>
              </a:rPr>
              <a:t>– 20%</a:t>
            </a:r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 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B163D97-C477-B78C-2389-04B4630F7FC7}"/>
              </a:ext>
            </a:extLst>
          </p:cNvPr>
          <p:cNvSpPr/>
          <p:nvPr/>
        </p:nvSpPr>
        <p:spPr>
          <a:xfrm>
            <a:off x="35496" y="1109787"/>
            <a:ext cx="5545137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100" b="1" u="sng" dirty="0">
                <a:solidFill>
                  <a:srgbClr val="4B4B4B"/>
                </a:solidFill>
                <a:latin typeface="+mn-lt"/>
                <a:ea typeface="+mn-ea"/>
              </a:rPr>
              <a:t>Strategy (20%) Max. 500 words </a:t>
            </a:r>
            <a:r>
              <a:rPr lang="en-US" sz="1100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* You may add extra pages if necessary</a:t>
            </a:r>
            <a:endParaRPr kumimoji="0" lang="en-US" altLang="zh-TW" sz="1100" b="1" u="sng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42F38A78-4490-F918-2F2D-B52219040F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2189403"/>
              </p:ext>
            </p:extLst>
          </p:nvPr>
        </p:nvGraphicFramePr>
        <p:xfrm>
          <a:off x="107504" y="1371397"/>
          <a:ext cx="8928992" cy="34326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289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3260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08340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88698F-7B17-A720-54E5-902B9A742B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>
            <a:extLst>
              <a:ext uri="{FF2B5EF4-FFF2-40B4-BE49-F238E27FC236}">
                <a16:creationId xmlns:a16="http://schemas.microsoft.com/office/drawing/2014/main" id="{C4AD34C5-6E9D-E736-523A-25C658F28F13}"/>
              </a:ext>
            </a:extLst>
          </p:cNvPr>
          <p:cNvSpPr txBox="1">
            <a:spLocks/>
          </p:cNvSpPr>
          <p:nvPr/>
        </p:nvSpPr>
        <p:spPr bwMode="auto">
          <a:xfrm>
            <a:off x="6300192" y="445255"/>
            <a:ext cx="6913190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sz="2500" b="1" dirty="0">
                <a:solidFill>
                  <a:schemeClr val="bg1"/>
                </a:solidFill>
                <a:latin typeface="Helvetica CE 45 Light"/>
              </a:rPr>
              <a:t>Execution </a:t>
            </a:r>
            <a:r>
              <a:rPr lang="en-HK" sz="2500" b="1" dirty="0">
                <a:solidFill>
                  <a:schemeClr val="bg1"/>
                </a:solidFill>
                <a:latin typeface="Helvetica CE 45 Light"/>
              </a:rPr>
              <a:t>– 30%</a:t>
            </a:r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 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3D2AD2D-2066-AC36-4F3C-1591630E157A}"/>
              </a:ext>
            </a:extLst>
          </p:cNvPr>
          <p:cNvSpPr/>
          <p:nvPr/>
        </p:nvSpPr>
        <p:spPr>
          <a:xfrm>
            <a:off x="35496" y="1109787"/>
            <a:ext cx="5545137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100" b="1" u="sng" dirty="0">
                <a:solidFill>
                  <a:srgbClr val="4B4B4B"/>
                </a:solidFill>
                <a:latin typeface="+mn-lt"/>
                <a:ea typeface="+mn-ea"/>
              </a:rPr>
              <a:t>Execution (30%) Max. 500 words </a:t>
            </a:r>
            <a:r>
              <a:rPr lang="en-US" sz="1100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* You may add extra pages if necessary</a:t>
            </a:r>
            <a:endParaRPr kumimoji="0" lang="en-US" altLang="zh-TW" sz="1100" b="1" u="sng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343750D8-B756-81EE-F746-CFA479877F8E}"/>
              </a:ext>
            </a:extLst>
          </p:cNvPr>
          <p:cNvGraphicFramePr>
            <a:graphicFrameLocks noGrp="1"/>
          </p:cNvGraphicFramePr>
          <p:nvPr/>
        </p:nvGraphicFramePr>
        <p:xfrm>
          <a:off x="107504" y="1371397"/>
          <a:ext cx="8928992" cy="34326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289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3260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058904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05F2CD-9148-7E93-36BD-6FADC486CF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>
            <a:extLst>
              <a:ext uri="{FF2B5EF4-FFF2-40B4-BE49-F238E27FC236}">
                <a16:creationId xmlns:a16="http://schemas.microsoft.com/office/drawing/2014/main" id="{14824B2E-E554-FE23-A589-07DC2A44A71E}"/>
              </a:ext>
            </a:extLst>
          </p:cNvPr>
          <p:cNvSpPr txBox="1">
            <a:spLocks/>
          </p:cNvSpPr>
          <p:nvPr/>
        </p:nvSpPr>
        <p:spPr bwMode="auto">
          <a:xfrm>
            <a:off x="6660232" y="445255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sz="2500" b="1" dirty="0">
                <a:solidFill>
                  <a:schemeClr val="bg1"/>
                </a:solidFill>
                <a:latin typeface="Helvetica CE 45 Light"/>
              </a:rPr>
              <a:t>Results </a:t>
            </a:r>
            <a:r>
              <a:rPr lang="en-HK" sz="2500" b="1" dirty="0">
                <a:solidFill>
                  <a:schemeClr val="bg1"/>
                </a:solidFill>
                <a:latin typeface="Helvetica CE 45 Light"/>
              </a:rPr>
              <a:t>– 40%</a:t>
            </a:r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 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DBAD6DA-F8AE-C1B2-243D-C665CCFB3160}"/>
              </a:ext>
            </a:extLst>
          </p:cNvPr>
          <p:cNvSpPr/>
          <p:nvPr/>
        </p:nvSpPr>
        <p:spPr>
          <a:xfrm>
            <a:off x="35496" y="1109787"/>
            <a:ext cx="5545137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100" b="1" u="sng" dirty="0">
                <a:solidFill>
                  <a:srgbClr val="4B4B4B"/>
                </a:solidFill>
                <a:latin typeface="+mn-lt"/>
                <a:ea typeface="+mn-ea"/>
              </a:rPr>
              <a:t>Results (40%) Max. 500 words </a:t>
            </a:r>
            <a:r>
              <a:rPr lang="en-US" sz="1100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* You may add extra pages if necessary</a:t>
            </a:r>
            <a:endParaRPr kumimoji="0" lang="en-US" altLang="zh-TW" sz="1100" b="1" u="sng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71BF2C35-5CC2-8995-6A33-8EE7F5B87845}"/>
              </a:ext>
            </a:extLst>
          </p:cNvPr>
          <p:cNvGraphicFramePr>
            <a:graphicFrameLocks noGrp="1"/>
          </p:cNvGraphicFramePr>
          <p:nvPr/>
        </p:nvGraphicFramePr>
        <p:xfrm>
          <a:off x="107504" y="1371397"/>
          <a:ext cx="8928992" cy="34326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289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3260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75354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B20856-FF4D-2C4B-2207-B385DA91F4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>
            <a:extLst>
              <a:ext uri="{FF2B5EF4-FFF2-40B4-BE49-F238E27FC236}">
                <a16:creationId xmlns:a16="http://schemas.microsoft.com/office/drawing/2014/main" id="{339A1B57-5469-0295-420A-21CD77A32F07}"/>
              </a:ext>
            </a:extLst>
          </p:cNvPr>
          <p:cNvSpPr txBox="1">
            <a:spLocks/>
          </p:cNvSpPr>
          <p:nvPr/>
        </p:nvSpPr>
        <p:spPr bwMode="auto">
          <a:xfrm>
            <a:off x="179388" y="96838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kumimoji="0" lang="zh-TW" altLang="en-US" sz="3200" b="1" dirty="0">
              <a:latin typeface="+mj-lt"/>
            </a:endParaRP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3F3A4FA-08DC-8BCD-3E61-99B2F1A7FD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9719226"/>
              </p:ext>
            </p:extLst>
          </p:nvPr>
        </p:nvGraphicFramePr>
        <p:xfrm>
          <a:off x="228600" y="1635646"/>
          <a:ext cx="8686800" cy="22322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232248">
                <a:tc>
                  <a:txBody>
                    <a:bodyPr/>
                    <a:lstStyle/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r>
                        <a:rPr lang="en-US" sz="12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DECLARATION </a:t>
                      </a:r>
                    </a:p>
                    <a:p>
                      <a:r>
                        <a:rPr lang="en-US" sz="12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en-US" sz="12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  <a:sym typeface="Wingdings 2"/>
                        </a:rPr>
                        <a:t></a:t>
                      </a:r>
                      <a:r>
                        <a:rPr lang="en-US" sz="1200" b="0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I agree to the terms and conditions and declare that this entry form is eligible for entry. I confirm all facts and figures contained within are accurate and true. I will be available should the judging panel wish to clarify any information within this entry form.</a:t>
                      </a:r>
                    </a:p>
                    <a:p>
                      <a:endParaRPr lang="en-AU" sz="12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AU" sz="12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-THE END- </a:t>
                      </a:r>
                      <a:endParaRPr lang="en-US" sz="12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08724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4068</TotalTime>
  <Words>335</Words>
  <Application>Microsoft Office PowerPoint</Application>
  <PresentationFormat>On-screen Show (16:9)</PresentationFormat>
  <Paragraphs>49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Calibri (Headings)</vt:lpstr>
      <vt:lpstr>Helvetica CE 45 Light</vt:lpstr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at Buffalo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Owner</dc:creator>
  <cp:lastModifiedBy>Kelly Chan</cp:lastModifiedBy>
  <cp:revision>312</cp:revision>
  <dcterms:created xsi:type="dcterms:W3CDTF">2014-03-11T07:45:04Z</dcterms:created>
  <dcterms:modified xsi:type="dcterms:W3CDTF">2026-02-25T08:01:04Z</dcterms:modified>
</cp:coreProperties>
</file>