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5" r:id="rId6"/>
    <p:sldId id="267" r:id="rId7"/>
    <p:sldId id="266" r:id="rId8"/>
    <p:sldId id="268" r:id="rId9"/>
    <p:sldId id="264" r:id="rId10"/>
  </p:sldIdLst>
  <p:sldSz cx="9144000" cy="5143500" type="screen16x9"/>
  <p:notesSz cx="6858000" cy="9144000"/>
  <p:defaultTextStyle>
    <a:defPPr>
      <a:defRPr lang="en-US"/>
    </a:defPPr>
    <a:lvl1pPr marL="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5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0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5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0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7" autoAdjust="0"/>
    <p:restoredTop sz="80117" autoAdjust="0"/>
  </p:normalViewPr>
  <p:slideViewPr>
    <p:cSldViewPr>
      <p:cViewPr varScale="1">
        <p:scale>
          <a:sx n="121" d="100"/>
          <a:sy n="121" d="100"/>
        </p:scale>
        <p:origin x="750" y="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C1C3-6937-4D0F-9155-E5ECA1F61995}" type="datetimeFigureOut">
              <a:rPr lang="en-SG" smtClean="0"/>
              <a:t>7/2/2025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6333C-E098-4F5D-92AA-84AEB4B8E0F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901621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06333C-E098-4F5D-92AA-84AEB4B8E0F9}" type="slidenum">
              <a:rPr lang="en-SG" smtClean="0"/>
              <a:t>1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31654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1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5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0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2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40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8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8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800"/>
            </a:lvl1pPr>
            <a:lvl2pPr marL="408175" indent="0">
              <a:buNone/>
              <a:defRPr sz="2500"/>
            </a:lvl2pPr>
            <a:lvl3pPr marL="816350" indent="0">
              <a:buNone/>
              <a:defRPr sz="2100"/>
            </a:lvl3pPr>
            <a:lvl4pPr marL="1224525" indent="0">
              <a:buNone/>
              <a:defRPr sz="1800"/>
            </a:lvl4pPr>
            <a:lvl5pPr marL="1632700" indent="0">
              <a:buNone/>
              <a:defRPr sz="1800"/>
            </a:lvl5pPr>
            <a:lvl6pPr marL="2040875" indent="0">
              <a:buNone/>
              <a:defRPr sz="1800"/>
            </a:lvl6pPr>
            <a:lvl7pPr marL="2449051" indent="0">
              <a:buNone/>
              <a:defRPr sz="1800"/>
            </a:lvl7pPr>
            <a:lvl8pPr marL="2857225" indent="0">
              <a:buNone/>
              <a:defRPr sz="1800"/>
            </a:lvl8pPr>
            <a:lvl9pPr marL="3265401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5" tIns="40817" rIns="81635" bIns="408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1635" tIns="40817" rIns="81635" bIns="408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163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31" indent="-306131" algn="l" defTabSz="81635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84" indent="-255109" algn="l" defTabSz="81635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13" indent="-204088" algn="l" defTabSz="81635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88" indent="-204088" algn="l" defTabSz="81635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6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1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8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5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0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5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0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marketing-excellence-th/entry-guidelines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70DEB8-9ACD-D1BB-CC64-9AA3579E0199}"/>
              </a:ext>
            </a:extLst>
          </p:cNvPr>
          <p:cNvSpPr txBox="1"/>
          <p:nvPr/>
        </p:nvSpPr>
        <p:spPr>
          <a:xfrm>
            <a:off x="1828800" y="3562350"/>
            <a:ext cx="5634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SUBMISSION DOCUMENT / </a:t>
            </a:r>
            <a:r>
              <a:rPr lang="en-SG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TALENT CATEGORIES</a:t>
            </a:r>
          </a:p>
        </p:txBody>
      </p:sp>
    </p:spTree>
    <p:extLst>
      <p:ext uri="{BB962C8B-B14F-4D97-AF65-F5344CB8AC3E}">
        <p14:creationId xmlns:p14="http://schemas.microsoft.com/office/powerpoint/2010/main" val="147913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124557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SG" sz="14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Thailand 2025: </a:t>
            </a:r>
            <a:r>
              <a:rPr lang="en-SG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SG" sz="1400" b="1" dirty="0">
                <a:latin typeface="Arial" panose="020B0604020202020204" pitchFamily="34" charset="0"/>
                <a:cs typeface="Arial" panose="020B0604020202020204" pitchFamily="34" charset="0"/>
              </a:rPr>
              <a:t>Core Submission Document (Talent Categories)</a:t>
            </a:r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5E31D658-3C6A-7C54-C401-AB751F271C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426315"/>
              </p:ext>
            </p:extLst>
          </p:nvPr>
        </p:nvGraphicFramePr>
        <p:xfrm>
          <a:off x="495300" y="2121263"/>
          <a:ext cx="8001000" cy="2079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0109">
                  <a:extLst>
                    <a:ext uri="{9D8B030D-6E8A-4147-A177-3AD203B41FA5}">
                      <a16:colId xmlns:a16="http://schemas.microsoft.com/office/drawing/2014/main" val="3379672137"/>
                    </a:ext>
                  </a:extLst>
                </a:gridCol>
                <a:gridCol w="3960891">
                  <a:extLst>
                    <a:ext uri="{9D8B030D-6E8A-4147-A177-3AD203B41FA5}">
                      <a16:colId xmlns:a16="http://schemas.microsoft.com/office/drawing/2014/main" val="608450677"/>
                    </a:ext>
                  </a:extLst>
                </a:gridCol>
              </a:tblGrid>
              <a:tr h="4907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361104"/>
                  </a:ext>
                </a:extLst>
              </a:tr>
              <a:tr h="471297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Candidate Name</a:t>
                      </a:r>
                    </a:p>
                    <a:p>
                      <a: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51353"/>
                  </a:ext>
                </a:extLst>
              </a:tr>
              <a:tr h="471297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Designation</a:t>
                      </a:r>
                      <a:b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0738474"/>
                  </a:ext>
                </a:extLst>
              </a:tr>
              <a:tr h="646066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Client Organisation </a:t>
                      </a:r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60751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CCA8BC8-FE96-A0A4-9CC2-F066FC5C5A37}"/>
              </a:ext>
            </a:extLst>
          </p:cNvPr>
          <p:cNvSpPr txBox="1"/>
          <p:nvPr/>
        </p:nvSpPr>
        <p:spPr>
          <a:xfrm>
            <a:off x="647700" y="1835631"/>
            <a:ext cx="7848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900" i="1" dirty="0">
                <a:latin typeface="Helvetica Neue CE 55 Roman" pitchFamily="82" charset="0"/>
                <a:cs typeface="Arial" panose="020B0604020202020204" pitchFamily="34" charset="0"/>
              </a:rPr>
              <a:t>**This entry form is only applicable for the following talent categories : Marketing Leader of the Year, Marketing Team of the Year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F2C2AB-4951-C353-9923-72B522BF8F67}"/>
              </a:ext>
            </a:extLst>
          </p:cNvPr>
          <p:cNvSpPr txBox="1"/>
          <p:nvPr/>
        </p:nvSpPr>
        <p:spPr>
          <a:xfrm>
            <a:off x="476907" y="4324350"/>
            <a:ext cx="846451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144380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9100" y="1123950"/>
            <a:ext cx="83058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SG" sz="1000" b="1" u="sng" dirty="0">
                <a:latin typeface="Helvetica Neue CE 55 Roman" pitchFamily="82" charset="0"/>
                <a:cs typeface="Arial" panose="020B0604020202020204" pitchFamily="34" charset="0"/>
              </a:rPr>
              <a:t>Guidelines</a:t>
            </a:r>
          </a:p>
          <a:p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Please refer to the </a:t>
            </a:r>
            <a:r>
              <a:rPr lang="en-SG" sz="1000" b="1" dirty="0">
                <a:latin typeface="Helvetica Neue CE 55 Roman" pitchFamily="82" charset="0"/>
                <a:cs typeface="Arial" panose="020B0604020202020204" pitchFamily="34" charset="0"/>
              </a:rPr>
              <a:t>Marketing Excellence Awards 2025 </a:t>
            </a:r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Entry Guidelines for specific requirements, </a:t>
            </a:r>
            <a:r>
              <a:rPr lang="en-US" sz="1000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category descriptions and entry criteria details</a:t>
            </a:r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.</a:t>
            </a:r>
          </a:p>
          <a:p>
            <a:endParaRPr lang="en-SG" sz="1000" dirty="0">
              <a:latin typeface="Helvetica Neue CE 55 Roman" pitchFamily="82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Helvetica Neue CE 55 Roman" pitchFamily="82" charset="0"/>
                <a:cs typeface="Arial" panose="020B0604020202020204" pitchFamily="34" charset="0"/>
              </a:rPr>
              <a:t>Images &amp; Supporting Documents</a:t>
            </a:r>
          </a:p>
          <a:p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If you have images and other supporting documents, please copy and paste them on to this core submission document, and also upload them in hi-res on the online submission page. Should your entry be shortlisted, these images and supporting documents (that are non-confidential) may be used for publication. </a:t>
            </a:r>
            <a:b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</a:br>
            <a:b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</a:br>
            <a:r>
              <a:rPr lang="en-US" sz="10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In your online submission, you must include a high resolution company logo and headshot / team </a:t>
            </a:r>
            <a:r>
              <a:rPr lang="en-US" sz="1000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photo </a:t>
            </a:r>
            <a:r>
              <a:rPr lang="en-US" sz="10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that can be used on all marketing material.</a:t>
            </a:r>
            <a:endParaRPr lang="en-SG" sz="1000" dirty="0">
              <a:latin typeface="Helvetica Neue CE 55 Roman" pitchFamily="82" charset="0"/>
              <a:cs typeface="Arial" panose="020B0604020202020204" pitchFamily="34" charset="0"/>
            </a:endParaRPr>
          </a:p>
          <a:p>
            <a:endParaRPr lang="en-SG" sz="1000" dirty="0">
              <a:latin typeface="Helvetica Neue CE 55 Roman" pitchFamily="82" charset="0"/>
              <a:cs typeface="Arial" panose="020B0604020202020204" pitchFamily="34" charset="0"/>
            </a:endParaRPr>
          </a:p>
          <a:p>
            <a:endParaRPr lang="en-SG" sz="1000" dirty="0">
              <a:latin typeface="Helvetica Neue CE 55 Roman" pitchFamily="82" charset="0"/>
              <a:cs typeface="Arial" panose="020B0604020202020204" pitchFamily="34" charset="0"/>
            </a:endParaRPr>
          </a:p>
          <a:p>
            <a:r>
              <a:rPr lang="en-SG" sz="1000" b="1" dirty="0">
                <a:latin typeface="Helvetica Neue CE 55 Roman" pitchFamily="82" charset="0"/>
                <a:cs typeface="Arial" panose="020B0604020202020204" pitchFamily="34" charset="0"/>
              </a:rPr>
              <a:t>Video URLs</a:t>
            </a:r>
          </a:p>
          <a:p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</a:t>
            </a:r>
          </a:p>
          <a:p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Please copy and paste URLs to your video (if any) here:</a:t>
            </a:r>
          </a:p>
          <a:p>
            <a:endParaRPr lang="en-SG" sz="1000" dirty="0">
              <a:latin typeface="Helvetica Neue CE 55 Roman" pitchFamily="82" charset="0"/>
              <a:cs typeface="Arial" panose="020B0604020202020204" pitchFamily="34" charset="0"/>
            </a:endParaRPr>
          </a:p>
          <a:p>
            <a:r>
              <a:rPr lang="en-SG" sz="1000" b="1" dirty="0">
                <a:latin typeface="Helvetica Neue CE 55 Roman" pitchFamily="82" charset="0"/>
                <a:cs typeface="Arial" panose="020B0604020202020204" pitchFamily="34" charset="0"/>
              </a:rPr>
              <a:t>Attention</a:t>
            </a:r>
          </a:p>
          <a:p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Any confidential information or content intended for judging purposes only must be cleared indicated in </a:t>
            </a:r>
            <a:r>
              <a:rPr lang="en-SG" sz="1000" dirty="0">
                <a:solidFill>
                  <a:srgbClr val="FF0000"/>
                </a:solidFill>
                <a:latin typeface="Helvetica Neue CE 55 Roman" pitchFamily="82" charset="0"/>
                <a:cs typeface="Arial" panose="020B0604020202020204" pitchFamily="34" charset="0"/>
              </a:rPr>
              <a:t>red text</a:t>
            </a:r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 or </a:t>
            </a:r>
            <a:r>
              <a:rPr lang="en-SG" sz="1000" dirty="0">
                <a:solidFill>
                  <a:schemeClr val="bg1"/>
                </a:solidFill>
                <a:highlight>
                  <a:srgbClr val="FF0000"/>
                </a:highlight>
                <a:latin typeface="Helvetica Neue CE 55 Roman" pitchFamily="82" charset="0"/>
                <a:cs typeface="Arial" panose="020B0604020202020204" pitchFamily="34" charset="0"/>
              </a:rPr>
              <a:t>highlighted in red</a:t>
            </a:r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. Any indicated text will not be used for publication and will not be disseminated beyond the judging panel in any way. </a:t>
            </a:r>
          </a:p>
          <a:p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Once you are ready to submit, please save this file as a .pdf version before uploading it at: </a:t>
            </a:r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  <a:hlinkClick r:id="rId2"/>
              </a:rPr>
              <a:t>https://awards.marketing-interactive.com/marketing-excellence-th/entry-guidelines/</a:t>
            </a:r>
            <a:endParaRPr lang="en-SG" sz="1000" dirty="0">
              <a:latin typeface="Helvetica Neue CE 55 Roman" pitchFamily="8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32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123950"/>
            <a:ext cx="861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SG" sz="1000" b="1" dirty="0">
                <a:latin typeface="Arial" panose="020B0604020202020204" pitchFamily="34" charset="0"/>
                <a:cs typeface="Arial" panose="020B0604020202020204" pitchFamily="34" charset="0"/>
              </a:rPr>
              <a:t>Please write a maximum 2,000 words (total) including evidence to support and address each of the specific category criteria bullet points outlined in the ‘categories &amp; criteria’ section of the Entry Guidelines. Please ensure all areas mentioned are covered within your submission as the jury will be looking for these details. Each bullet point will hold a maximum potential value of 10 points.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733550"/>
            <a:ext cx="8458200" cy="29718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1759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458200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10800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458200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78567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458200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71564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458200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22695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534399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470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515</Words>
  <Application>Microsoft Office PowerPoint</Application>
  <PresentationFormat>On-screen Show (16:9)</PresentationFormat>
  <Paragraphs>33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Kah Yee Chong</dc:creator>
  <cp:lastModifiedBy>Joleen Quek</cp:lastModifiedBy>
  <cp:revision>15</cp:revision>
  <dcterms:created xsi:type="dcterms:W3CDTF">2006-08-16T00:00:00Z</dcterms:created>
  <dcterms:modified xsi:type="dcterms:W3CDTF">2025-02-07T09:44:42Z</dcterms:modified>
</cp:coreProperties>
</file>