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5" r:id="rId6"/>
    <p:sldId id="266" r:id="rId7"/>
    <p:sldId id="267" r:id="rId8"/>
    <p:sldId id="264" r:id="rId9"/>
  </p:sldIdLst>
  <p:sldSz cx="9144000" cy="5143500" type="screen16x9"/>
  <p:notesSz cx="6858000" cy="9144000"/>
  <p:defaultTextStyle>
    <a:defPPr>
      <a:defRPr lang="en-US"/>
    </a:defPPr>
    <a:lvl1pPr marL="0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40817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816350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22452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1632700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204087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2449051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285722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3265401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749" autoAdjust="0"/>
    <p:restoredTop sz="90292" autoAdjust="0"/>
  </p:normalViewPr>
  <p:slideViewPr>
    <p:cSldViewPr>
      <p:cViewPr varScale="1">
        <p:scale>
          <a:sx n="130" d="100"/>
          <a:sy n="130" d="100"/>
        </p:scale>
        <p:origin x="138" y="26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081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163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245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632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0408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4490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8572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26540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7"/>
          </a:xfrm>
        </p:spPr>
        <p:txBody>
          <a:bodyPr anchor="t"/>
          <a:lstStyle>
            <a:lvl1pPr algn="l">
              <a:defRPr sz="35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1"/>
          </a:xfrm>
        </p:spPr>
        <p:txBody>
          <a:bodyPr anchor="b"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0817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81635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22452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632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204087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449051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85722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3265401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3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3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8175" indent="0">
              <a:buNone/>
              <a:defRPr sz="1800" b="1"/>
            </a:lvl2pPr>
            <a:lvl3pPr marL="816350" indent="0">
              <a:buNone/>
              <a:defRPr sz="1600" b="1"/>
            </a:lvl3pPr>
            <a:lvl4pPr marL="1224525" indent="0">
              <a:buNone/>
              <a:defRPr sz="1400" b="1"/>
            </a:lvl4pPr>
            <a:lvl5pPr marL="1632700" indent="0">
              <a:buNone/>
              <a:defRPr sz="1400" b="1"/>
            </a:lvl5pPr>
            <a:lvl6pPr marL="2040875" indent="0">
              <a:buNone/>
              <a:defRPr sz="1400" b="1"/>
            </a:lvl6pPr>
            <a:lvl7pPr marL="2449051" indent="0">
              <a:buNone/>
              <a:defRPr sz="1400" b="1"/>
            </a:lvl7pPr>
            <a:lvl8pPr marL="2857225" indent="0">
              <a:buNone/>
              <a:defRPr sz="1400" b="1"/>
            </a:lvl8pPr>
            <a:lvl9pPr marL="3265401" indent="0">
              <a:buNone/>
              <a:defRPr sz="14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7"/>
            <a:ext cx="4040188" cy="2963466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8175" indent="0">
              <a:buNone/>
              <a:defRPr sz="1800" b="1"/>
            </a:lvl2pPr>
            <a:lvl3pPr marL="816350" indent="0">
              <a:buNone/>
              <a:defRPr sz="1600" b="1"/>
            </a:lvl3pPr>
            <a:lvl4pPr marL="1224525" indent="0">
              <a:buNone/>
              <a:defRPr sz="1400" b="1"/>
            </a:lvl4pPr>
            <a:lvl5pPr marL="1632700" indent="0">
              <a:buNone/>
              <a:defRPr sz="1400" b="1"/>
            </a:lvl5pPr>
            <a:lvl6pPr marL="2040875" indent="0">
              <a:buNone/>
              <a:defRPr sz="1400" b="1"/>
            </a:lvl6pPr>
            <a:lvl7pPr marL="2449051" indent="0">
              <a:buNone/>
              <a:defRPr sz="1400" b="1"/>
            </a:lvl7pPr>
            <a:lvl8pPr marL="2857225" indent="0">
              <a:buNone/>
              <a:defRPr sz="1400" b="1"/>
            </a:lvl8pPr>
            <a:lvl9pPr marL="3265401" indent="0">
              <a:buNone/>
              <a:defRPr sz="14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7"/>
            <a:ext cx="4041775" cy="2963466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8"/>
            <a:ext cx="3008313" cy="871538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800"/>
            </a:lvl1pPr>
            <a:lvl2pPr>
              <a:defRPr sz="25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8"/>
          </a:xfrm>
        </p:spPr>
        <p:txBody>
          <a:bodyPr/>
          <a:lstStyle>
            <a:lvl1pPr marL="0" indent="0">
              <a:buNone/>
              <a:defRPr sz="1200"/>
            </a:lvl1pPr>
            <a:lvl2pPr marL="408175" indent="0">
              <a:buNone/>
              <a:defRPr sz="1000"/>
            </a:lvl2pPr>
            <a:lvl3pPr marL="816350" indent="0">
              <a:buNone/>
              <a:defRPr sz="900"/>
            </a:lvl3pPr>
            <a:lvl4pPr marL="1224525" indent="0">
              <a:buNone/>
              <a:defRPr sz="800"/>
            </a:lvl4pPr>
            <a:lvl5pPr marL="1632700" indent="0">
              <a:buNone/>
              <a:defRPr sz="800"/>
            </a:lvl5pPr>
            <a:lvl6pPr marL="2040875" indent="0">
              <a:buNone/>
              <a:defRPr sz="800"/>
            </a:lvl6pPr>
            <a:lvl7pPr marL="2449051" indent="0">
              <a:buNone/>
              <a:defRPr sz="800"/>
            </a:lvl7pPr>
            <a:lvl8pPr marL="2857225" indent="0">
              <a:buNone/>
              <a:defRPr sz="800"/>
            </a:lvl8pPr>
            <a:lvl9pPr marL="3265401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2"/>
            <a:ext cx="5486400" cy="3086100"/>
          </a:xfrm>
        </p:spPr>
        <p:txBody>
          <a:bodyPr/>
          <a:lstStyle>
            <a:lvl1pPr marL="0" indent="0">
              <a:buNone/>
              <a:defRPr sz="2800"/>
            </a:lvl1pPr>
            <a:lvl2pPr marL="408175" indent="0">
              <a:buNone/>
              <a:defRPr sz="2500"/>
            </a:lvl2pPr>
            <a:lvl3pPr marL="816350" indent="0">
              <a:buNone/>
              <a:defRPr sz="2100"/>
            </a:lvl3pPr>
            <a:lvl4pPr marL="1224525" indent="0">
              <a:buNone/>
              <a:defRPr sz="1800"/>
            </a:lvl4pPr>
            <a:lvl5pPr marL="1632700" indent="0">
              <a:buNone/>
              <a:defRPr sz="1800"/>
            </a:lvl5pPr>
            <a:lvl6pPr marL="2040875" indent="0">
              <a:buNone/>
              <a:defRPr sz="1800"/>
            </a:lvl6pPr>
            <a:lvl7pPr marL="2449051" indent="0">
              <a:buNone/>
              <a:defRPr sz="1800"/>
            </a:lvl7pPr>
            <a:lvl8pPr marL="2857225" indent="0">
              <a:buNone/>
              <a:defRPr sz="1800"/>
            </a:lvl8pPr>
            <a:lvl9pPr marL="3265401" indent="0">
              <a:buNone/>
              <a:defRPr sz="18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200"/>
            </a:lvl1pPr>
            <a:lvl2pPr marL="408175" indent="0">
              <a:buNone/>
              <a:defRPr sz="1000"/>
            </a:lvl2pPr>
            <a:lvl3pPr marL="816350" indent="0">
              <a:buNone/>
              <a:defRPr sz="900"/>
            </a:lvl3pPr>
            <a:lvl4pPr marL="1224525" indent="0">
              <a:buNone/>
              <a:defRPr sz="800"/>
            </a:lvl4pPr>
            <a:lvl5pPr marL="1632700" indent="0">
              <a:buNone/>
              <a:defRPr sz="800"/>
            </a:lvl5pPr>
            <a:lvl6pPr marL="2040875" indent="0">
              <a:buNone/>
              <a:defRPr sz="800"/>
            </a:lvl6pPr>
            <a:lvl7pPr marL="2449051" indent="0">
              <a:buNone/>
              <a:defRPr sz="800"/>
            </a:lvl7pPr>
            <a:lvl8pPr marL="2857225" indent="0">
              <a:buNone/>
              <a:defRPr sz="800"/>
            </a:lvl8pPr>
            <a:lvl9pPr marL="3265401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81635" tIns="40817" rIns="81635" bIns="40817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3"/>
          </a:xfrm>
          <a:prstGeom prst="rect">
            <a:avLst/>
          </a:prstGeom>
        </p:spPr>
        <p:txBody>
          <a:bodyPr vert="horz" lIns="81635" tIns="40817" rIns="81635" bIns="40817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81635" tIns="40817" rIns="81635" bIns="40817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81635" tIns="40817" rIns="81635" bIns="40817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81635" tIns="40817" rIns="81635" bIns="40817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16350" rtl="0" eaLnBrk="1" latinLnBrk="0" hangingPunct="1">
        <a:spcBef>
          <a:spcPct val="0"/>
        </a:spcBef>
        <a:buNone/>
        <a:defRPr sz="3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6131" indent="-306131" algn="l" defTabSz="816350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63284" indent="-255109" algn="l" defTabSz="816350" rtl="0" eaLnBrk="1" latinLnBrk="0" hangingPunct="1">
        <a:spcBef>
          <a:spcPct val="20000"/>
        </a:spcBef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020438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428613" indent="-204088" algn="l" defTabSz="816350" rtl="0" eaLnBrk="1" latinLnBrk="0" hangingPunct="1">
        <a:spcBef>
          <a:spcPct val="20000"/>
        </a:spcBef>
        <a:buFont typeface="Arial" pitchFamily="34" charset="0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36788" indent="-204088" algn="l" defTabSz="816350" rtl="0" eaLnBrk="1" latinLnBrk="0" hangingPunct="1">
        <a:spcBef>
          <a:spcPct val="20000"/>
        </a:spcBef>
        <a:buFont typeface="Arial" pitchFamily="34" charset="0"/>
        <a:buChar char="»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44963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653138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061313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469488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0817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16350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2452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32700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4087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49051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5722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65401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awards.marketing-interactive.com/marketing-excellence-ph/entry-submission/" TargetMode="Externa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BB2866BB-2AED-F4D9-734C-595BF021FF55}"/>
              </a:ext>
            </a:extLst>
          </p:cNvPr>
          <p:cNvSpPr txBox="1"/>
          <p:nvPr/>
        </p:nvSpPr>
        <p:spPr>
          <a:xfrm>
            <a:off x="2286000" y="3562350"/>
            <a:ext cx="4572000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SG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CORE SUBMISSION DOCUMENT </a:t>
            </a:r>
          </a:p>
        </p:txBody>
      </p:sp>
    </p:spTree>
    <p:extLst>
      <p:ext uri="{BB962C8B-B14F-4D97-AF65-F5344CB8AC3E}">
        <p14:creationId xmlns:p14="http://schemas.microsoft.com/office/powerpoint/2010/main" val="14791347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828800" y="1190027"/>
            <a:ext cx="5715000" cy="6155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700" b="1" dirty="0">
                <a:latin typeface="Arial" panose="020B0604020202020204" pitchFamily="34" charset="0"/>
                <a:cs typeface="Arial" panose="020B0604020202020204" pitchFamily="34" charset="0"/>
              </a:rPr>
              <a:t>Marketing Excellence Awards Philippines 2025: </a:t>
            </a:r>
          </a:p>
          <a:p>
            <a:pPr algn="ctr"/>
            <a:r>
              <a:rPr lang="en-US" sz="1700" b="1" dirty="0">
                <a:latin typeface="Arial" panose="020B0604020202020204" pitchFamily="34" charset="0"/>
                <a:cs typeface="Arial" panose="020B0604020202020204" pitchFamily="34" charset="0"/>
              </a:rPr>
              <a:t>Core Submission Document</a:t>
            </a:r>
            <a:endParaRPr lang="en-SG" sz="17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5" name="Table 5">
            <a:extLst>
              <a:ext uri="{FF2B5EF4-FFF2-40B4-BE49-F238E27FC236}">
                <a16:creationId xmlns:a16="http://schemas.microsoft.com/office/drawing/2014/main" id="{5E31D658-3C6A-7C54-C401-AB751F271C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44329619"/>
              </p:ext>
            </p:extLst>
          </p:nvPr>
        </p:nvGraphicFramePr>
        <p:xfrm>
          <a:off x="381000" y="1885950"/>
          <a:ext cx="8382000" cy="22859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10000">
                  <a:extLst>
                    <a:ext uri="{9D8B030D-6E8A-4147-A177-3AD203B41FA5}">
                      <a16:colId xmlns:a16="http://schemas.microsoft.com/office/drawing/2014/main" val="3379672137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608450677"/>
                    </a:ext>
                  </a:extLst>
                </a:gridCol>
              </a:tblGrid>
              <a:tr h="45949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Category</a:t>
                      </a:r>
                      <a:endParaRPr lang="en-SG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32361104"/>
                  </a:ext>
                </a:extLst>
              </a:tr>
              <a:tr h="279528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Client Organisation 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951353"/>
                  </a:ext>
                </a:extLst>
              </a:tr>
              <a:tr h="279528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Brand </a:t>
                      </a:r>
                      <a:r>
                        <a:rPr lang="en-US" sz="1000" b="1" i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(if different from Client Organisation)</a:t>
                      </a:r>
                      <a:endParaRPr lang="en-SG" sz="1000" b="1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80738474"/>
                  </a:ext>
                </a:extLst>
              </a:tr>
              <a:tr h="279528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Campaign/ Initiative / Programme Name</a:t>
                      </a:r>
                      <a:endParaRPr lang="en-SG" sz="10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9607515"/>
                  </a:ext>
                </a:extLst>
              </a:tr>
              <a:tr h="987918">
                <a:tc>
                  <a:txBody>
                    <a:bodyPr/>
                    <a:lstStyle/>
                    <a:p>
                      <a:r>
                        <a:rPr lang="en-US" sz="10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Agency</a:t>
                      </a:r>
                    </a:p>
                    <a:p>
                      <a:r>
                        <a:rPr lang="en-US" sz="1000" b="1" i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(if applicable) (in collaboration/partnership with other agencies, please indicate the lead agency, ex. Agency A (lead agency) + Agency B)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3462509"/>
                  </a:ext>
                </a:extLst>
              </a:tr>
            </a:tbl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9263C754-8971-C2FD-9496-B0DF4246A902}"/>
              </a:ext>
            </a:extLst>
          </p:cNvPr>
          <p:cNvSpPr txBox="1"/>
          <p:nvPr/>
        </p:nvSpPr>
        <p:spPr>
          <a:xfrm>
            <a:off x="381000" y="4332689"/>
            <a:ext cx="8539316" cy="3231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NOTE: Marks may be deducted if  the entry submission exceeds the maximum word count. </a:t>
            </a:r>
          </a:p>
          <a:p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*Please take note that we will omit Inc, Corporation, </a:t>
            </a:r>
            <a:r>
              <a:rPr lang="en-GB" sz="750" dirty="0" err="1">
                <a:latin typeface="Arial" panose="020B0604020202020204" pitchFamily="34" charset="0"/>
                <a:cs typeface="Arial" panose="020B0604020202020204" pitchFamily="34" charset="0"/>
              </a:rPr>
              <a:t>Pte.</a:t>
            </a:r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 Ltd, PT, </a:t>
            </a:r>
            <a:r>
              <a:rPr lang="en-GB" sz="750" dirty="0" err="1">
                <a:latin typeface="Arial" panose="020B0604020202020204" pitchFamily="34" charset="0"/>
                <a:cs typeface="Arial" panose="020B0604020202020204" pitchFamily="34" charset="0"/>
              </a:rPr>
              <a:t>Berhad</a:t>
            </a:r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sz="750" dirty="0" err="1">
                <a:latin typeface="Arial" panose="020B0604020202020204" pitchFamily="34" charset="0"/>
                <a:cs typeface="Arial" panose="020B0604020202020204" pitchFamily="34" charset="0"/>
              </a:rPr>
              <a:t>Sdn</a:t>
            </a:r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sz="750" dirty="0" err="1">
                <a:latin typeface="Arial" panose="020B0604020202020204" pitchFamily="34" charset="0"/>
                <a:cs typeface="Arial" panose="020B0604020202020204" pitchFamily="34" charset="0"/>
              </a:rPr>
              <a:t>Bhd</a:t>
            </a:r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 and etc in order to follow our editorial design guidelines in all marketing collaterals including trophy.</a:t>
            </a:r>
          </a:p>
        </p:txBody>
      </p:sp>
    </p:spTree>
    <p:extLst>
      <p:ext uri="{BB962C8B-B14F-4D97-AF65-F5344CB8AC3E}">
        <p14:creationId xmlns:p14="http://schemas.microsoft.com/office/powerpoint/2010/main" val="14438029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57200" y="1123950"/>
            <a:ext cx="8305800" cy="36471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Guidelines</a:t>
            </a:r>
          </a:p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Please refer to the </a:t>
            </a:r>
            <a:r>
              <a:rPr 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Marketing Excellence Awards 2025 </a:t>
            </a:r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Entry Guidelines for specific requirements, </a:t>
            </a:r>
            <a:r>
              <a:rPr lang="en-US" sz="10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category descriptions and entry criteria details.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Images &amp; Supporting Documents</a:t>
            </a:r>
          </a:p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If you have images and other supporting documents, please copy and paste them on to this core submission document, and also upload them in hi-res on the online submission page. Should your entry be shortlisted, these images and supporting documents (that are non-confidential) may be used for publication. </a:t>
            </a:r>
            <a:b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0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 your online submission, you must include a high resolution company logo and campaign / programme image that can be used on all marketing material.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SG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SG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Video URLs</a:t>
            </a: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Video files may be uploaded directly along with your Core Submission Document, or you may host the videos and provide the link in your Core Submission Document. If you password-protect it, do include the access password in your document.</a:t>
            </a: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Please copy and paste URLs to your video (if any) here:</a:t>
            </a:r>
          </a:p>
          <a:p>
            <a:endParaRPr lang="en-SG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SG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Attention</a:t>
            </a: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Any confidential information or content intended for judging purposes only must be cleared indicated in </a:t>
            </a:r>
            <a:r>
              <a:rPr lang="en-SG" sz="10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red text </a:t>
            </a:r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or </a:t>
            </a:r>
            <a:r>
              <a:rPr lang="en-SG" sz="1000" dirty="0">
                <a:solidFill>
                  <a:schemeClr val="bg1"/>
                </a:solidFill>
                <a:highlight>
                  <a:srgbClr val="FF00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highlighted in red.</a:t>
            </a:r>
            <a:r>
              <a:rPr lang="en-SG" sz="1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Any indicated text will not be used for publication and will not be disseminated beyond the judging panel in any way. </a:t>
            </a:r>
            <a:b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SG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Once you are ready to submit, please save this file as a .pdf version before uploading it at: </a:t>
            </a:r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https://awards.marketing-interactive.com/marketing-excellence-ph/entry-submission</a:t>
            </a:r>
            <a:r>
              <a:rPr lang="en-SG" sz="11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/</a:t>
            </a:r>
            <a:r>
              <a:rPr lang="en-SG" sz="1100" dirty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</a:p>
        </p:txBody>
      </p:sp>
    </p:spTree>
    <p:extLst>
      <p:ext uri="{BB962C8B-B14F-4D97-AF65-F5344CB8AC3E}">
        <p14:creationId xmlns:p14="http://schemas.microsoft.com/office/powerpoint/2010/main" val="2434327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1123950"/>
            <a:ext cx="8610600" cy="2542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PROBLEM 10% (Max</a:t>
            </a:r>
            <a:r>
              <a:rPr 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. 5</a:t>
            </a: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00 words)</a:t>
            </a:r>
            <a:endParaRPr lang="en-SG" sz="1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361707"/>
            <a:ext cx="8458200" cy="3343643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117591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1123950"/>
            <a:ext cx="8610600" cy="2542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SOLUTION 35% (</a:t>
            </a:r>
            <a:r>
              <a:rPr 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Max. </a:t>
            </a: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500 words)</a:t>
            </a:r>
            <a:endParaRPr lang="en-SG" sz="1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361707"/>
            <a:ext cx="8458200" cy="3343643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7775108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4800" y="1123950"/>
            <a:ext cx="8534400" cy="2542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DELIVERY 30% (</a:t>
            </a:r>
            <a:r>
              <a:rPr 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Max. </a:t>
            </a: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500 words</a:t>
            </a:r>
            <a:r>
              <a:rPr lang="en-US" sz="1000" b="1" dirty="0">
                <a:latin typeface="Helvetica Neue CE 55 Roman" pitchFamily="82" charset="0"/>
                <a:ea typeface="Calibri" panose="020F0502020204030204" pitchFamily="34" charset="0"/>
                <a:cs typeface="Arial" panose="020B0604020202020204" pitchFamily="34" charset="0"/>
              </a:rPr>
              <a:t>)</a:t>
            </a:r>
            <a:endParaRPr lang="en-SG" sz="1000" dirty="0">
              <a:latin typeface="Helvetica Neue CE 55 Roman" pitchFamily="82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361707"/>
            <a:ext cx="8458200" cy="3343643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6316375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1123950"/>
            <a:ext cx="8610600" cy="2542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PERFORMANCE 25% (</a:t>
            </a:r>
            <a:r>
              <a:rPr 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Max. 5</a:t>
            </a: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00 words)</a:t>
            </a:r>
            <a:endParaRPr lang="en-SG" sz="1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361707"/>
            <a:ext cx="8458200" cy="3343643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4525638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200150"/>
            <a:ext cx="8534399" cy="3505200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DECLARATION </a:t>
            </a:r>
          </a:p>
          <a:p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  <a:sym typeface="Wingdings 2"/>
              </a:rPr>
              <a:t></a:t>
            </a:r>
            <a:r>
              <a:rPr lang="en-US" sz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 agree to the terms and conditions and declare that this entry form is eligible for entry. I confirm all facts and figures contained within are accurate and true. I will be available should the judging panel wish to clarify any information within this entry form.</a:t>
            </a:r>
          </a:p>
          <a:p>
            <a:endParaRPr lang="en-AU" sz="12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AU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-THE END- </a:t>
            </a:r>
            <a:endParaRPr lang="en-US" sz="12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64700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</TotalTime>
  <Words>456</Words>
  <Application>Microsoft Office PowerPoint</Application>
  <PresentationFormat>On-screen Show (16:9)</PresentationFormat>
  <Paragraphs>33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Helvetica Neue CE 55 Roman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Kah Yee Chong</dc:creator>
  <cp:lastModifiedBy>Joleen Quek</cp:lastModifiedBy>
  <cp:revision>19</cp:revision>
  <dcterms:created xsi:type="dcterms:W3CDTF">2006-08-16T00:00:00Z</dcterms:created>
  <dcterms:modified xsi:type="dcterms:W3CDTF">2025-01-24T10:36:45Z</dcterms:modified>
</cp:coreProperties>
</file>

<file path=docProps/thumbnail.jpeg>
</file>