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9" r:id="rId7"/>
    <p:sldId id="270" r:id="rId8"/>
    <p:sldId id="271" r:id="rId9"/>
    <p:sldId id="264" r:id="rId10"/>
  </p:sldIdLst>
  <p:sldSz cx="9144000" cy="5143500" type="screen16x9"/>
  <p:notesSz cx="6858000" cy="9144000"/>
  <p:defaultTextStyle>
    <a:defPPr>
      <a:defRPr lang="en-US"/>
    </a:defPPr>
    <a:lvl1pPr marL="0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7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350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52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700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87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9051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22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401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8" d="100"/>
          <a:sy n="138" d="100"/>
        </p:scale>
        <p:origin x="114" y="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1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3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5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32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408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490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572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6540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75" indent="0">
              <a:buNone/>
              <a:defRPr sz="1800" b="1"/>
            </a:lvl2pPr>
            <a:lvl3pPr marL="816350" indent="0">
              <a:buNone/>
              <a:defRPr sz="1600" b="1"/>
            </a:lvl3pPr>
            <a:lvl4pPr marL="1224525" indent="0">
              <a:buNone/>
              <a:defRPr sz="1400" b="1"/>
            </a:lvl4pPr>
            <a:lvl5pPr marL="1632700" indent="0">
              <a:buNone/>
              <a:defRPr sz="1400" b="1"/>
            </a:lvl5pPr>
            <a:lvl6pPr marL="2040875" indent="0">
              <a:buNone/>
              <a:defRPr sz="1400" b="1"/>
            </a:lvl6pPr>
            <a:lvl7pPr marL="2449051" indent="0">
              <a:buNone/>
              <a:defRPr sz="1400" b="1"/>
            </a:lvl7pPr>
            <a:lvl8pPr marL="2857225" indent="0">
              <a:buNone/>
              <a:defRPr sz="1400" b="1"/>
            </a:lvl8pPr>
            <a:lvl9pPr marL="3265401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75" indent="0">
              <a:buNone/>
              <a:defRPr sz="1800" b="1"/>
            </a:lvl2pPr>
            <a:lvl3pPr marL="816350" indent="0">
              <a:buNone/>
              <a:defRPr sz="1600" b="1"/>
            </a:lvl3pPr>
            <a:lvl4pPr marL="1224525" indent="0">
              <a:buNone/>
              <a:defRPr sz="1400" b="1"/>
            </a:lvl4pPr>
            <a:lvl5pPr marL="1632700" indent="0">
              <a:buNone/>
              <a:defRPr sz="1400" b="1"/>
            </a:lvl5pPr>
            <a:lvl6pPr marL="2040875" indent="0">
              <a:buNone/>
              <a:defRPr sz="1400" b="1"/>
            </a:lvl6pPr>
            <a:lvl7pPr marL="2449051" indent="0">
              <a:buNone/>
              <a:defRPr sz="1400" b="1"/>
            </a:lvl7pPr>
            <a:lvl8pPr marL="2857225" indent="0">
              <a:buNone/>
              <a:defRPr sz="1400" b="1"/>
            </a:lvl8pPr>
            <a:lvl9pPr marL="3265401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8"/>
          </a:xfrm>
        </p:spPr>
        <p:txBody>
          <a:bodyPr/>
          <a:lstStyle>
            <a:lvl1pPr marL="0" indent="0">
              <a:buNone/>
              <a:defRPr sz="1200"/>
            </a:lvl1pPr>
            <a:lvl2pPr marL="408175" indent="0">
              <a:buNone/>
              <a:defRPr sz="1000"/>
            </a:lvl2pPr>
            <a:lvl3pPr marL="816350" indent="0">
              <a:buNone/>
              <a:defRPr sz="900"/>
            </a:lvl3pPr>
            <a:lvl4pPr marL="1224525" indent="0">
              <a:buNone/>
              <a:defRPr sz="800"/>
            </a:lvl4pPr>
            <a:lvl5pPr marL="1632700" indent="0">
              <a:buNone/>
              <a:defRPr sz="800"/>
            </a:lvl5pPr>
            <a:lvl6pPr marL="2040875" indent="0">
              <a:buNone/>
              <a:defRPr sz="800"/>
            </a:lvl6pPr>
            <a:lvl7pPr marL="2449051" indent="0">
              <a:buNone/>
              <a:defRPr sz="800"/>
            </a:lvl7pPr>
            <a:lvl8pPr marL="2857225" indent="0">
              <a:buNone/>
              <a:defRPr sz="800"/>
            </a:lvl8pPr>
            <a:lvl9pPr marL="326540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2800"/>
            </a:lvl1pPr>
            <a:lvl2pPr marL="408175" indent="0">
              <a:buNone/>
              <a:defRPr sz="2500"/>
            </a:lvl2pPr>
            <a:lvl3pPr marL="816350" indent="0">
              <a:buNone/>
              <a:defRPr sz="2100"/>
            </a:lvl3pPr>
            <a:lvl4pPr marL="1224525" indent="0">
              <a:buNone/>
              <a:defRPr sz="1800"/>
            </a:lvl4pPr>
            <a:lvl5pPr marL="1632700" indent="0">
              <a:buNone/>
              <a:defRPr sz="1800"/>
            </a:lvl5pPr>
            <a:lvl6pPr marL="2040875" indent="0">
              <a:buNone/>
              <a:defRPr sz="1800"/>
            </a:lvl6pPr>
            <a:lvl7pPr marL="2449051" indent="0">
              <a:buNone/>
              <a:defRPr sz="1800"/>
            </a:lvl7pPr>
            <a:lvl8pPr marL="2857225" indent="0">
              <a:buNone/>
              <a:defRPr sz="1800"/>
            </a:lvl8pPr>
            <a:lvl9pPr marL="3265401" indent="0">
              <a:buNone/>
              <a:defRPr sz="1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408175" indent="0">
              <a:buNone/>
              <a:defRPr sz="1000"/>
            </a:lvl2pPr>
            <a:lvl3pPr marL="816350" indent="0">
              <a:buNone/>
              <a:defRPr sz="900"/>
            </a:lvl3pPr>
            <a:lvl4pPr marL="1224525" indent="0">
              <a:buNone/>
              <a:defRPr sz="800"/>
            </a:lvl4pPr>
            <a:lvl5pPr marL="1632700" indent="0">
              <a:buNone/>
              <a:defRPr sz="800"/>
            </a:lvl5pPr>
            <a:lvl6pPr marL="2040875" indent="0">
              <a:buNone/>
              <a:defRPr sz="800"/>
            </a:lvl6pPr>
            <a:lvl7pPr marL="2449051" indent="0">
              <a:buNone/>
              <a:defRPr sz="800"/>
            </a:lvl7pPr>
            <a:lvl8pPr marL="2857225" indent="0">
              <a:buNone/>
              <a:defRPr sz="800"/>
            </a:lvl8pPr>
            <a:lvl9pPr marL="326540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81635" tIns="40817" rIns="81635" bIns="40817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3"/>
          </a:xfrm>
          <a:prstGeom prst="rect">
            <a:avLst/>
          </a:prstGeom>
        </p:spPr>
        <p:txBody>
          <a:bodyPr vert="horz" lIns="81635" tIns="40817" rIns="81635" bIns="4081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16350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131" indent="-306131" algn="l" defTabSz="81635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63284" indent="-255109" algn="l" defTabSz="816350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3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613" indent="-204088" algn="l" defTabSz="81635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788" indent="-204088" algn="l" defTabSz="81635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963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3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313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8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5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2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70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7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51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22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401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awards.marketing-interactive.com/marketing-excellence-my/entry-submission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00540" y="3409950"/>
            <a:ext cx="43429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SG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SUBMISSION DOCUMENT /</a:t>
            </a:r>
            <a:r>
              <a:rPr lang="en-SG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TALENT CATEGORIES</a:t>
            </a:r>
          </a:p>
        </p:txBody>
      </p:sp>
    </p:spTree>
    <p:extLst>
      <p:ext uri="{BB962C8B-B14F-4D97-AF65-F5344CB8AC3E}">
        <p14:creationId xmlns:p14="http://schemas.microsoft.com/office/powerpoint/2010/main" val="1479134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5752" y="1206610"/>
            <a:ext cx="5181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SG" b="1" dirty="0">
                <a:latin typeface="Helvetica Neue CE 55 Roman" pitchFamily="82" charset="0"/>
                <a:cs typeface="Arial" panose="020B0604020202020204" pitchFamily="34" charset="0"/>
              </a:rPr>
              <a:t>Marketing Excellence Awards Malaysia 2026: </a:t>
            </a:r>
          </a:p>
          <a:p>
            <a:pPr algn="ctr"/>
            <a:r>
              <a:rPr lang="en-SG" b="1" dirty="0">
                <a:latin typeface="Helvetica Neue CE 55 Roman" pitchFamily="82" charset="0"/>
                <a:cs typeface="Arial" panose="020B0604020202020204" pitchFamily="34" charset="0"/>
              </a:rPr>
              <a:t>Core Submission Document (Talent Categories)</a:t>
            </a:r>
          </a:p>
        </p:txBody>
      </p:sp>
      <p:sp>
        <p:nvSpPr>
          <p:cNvPr id="3" name="Rectangle 2"/>
          <p:cNvSpPr/>
          <p:nvPr/>
        </p:nvSpPr>
        <p:spPr>
          <a:xfrm>
            <a:off x="215611" y="1791385"/>
            <a:ext cx="8686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SG" sz="1000" i="1" dirty="0">
                <a:latin typeface="Arial" panose="020B0604020202020204" pitchFamily="34" charset="0"/>
                <a:cs typeface="Arial" panose="020B0604020202020204" pitchFamily="34" charset="0"/>
              </a:rPr>
              <a:t>**This entry form is only applicable for the following talent categories : Marketing Leader of the Year, Marketing Team of the Year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5E31D658-3C6A-7C54-C401-AB751F271C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359123"/>
              </p:ext>
            </p:extLst>
          </p:nvPr>
        </p:nvGraphicFramePr>
        <p:xfrm>
          <a:off x="600941" y="2037606"/>
          <a:ext cx="8051222" cy="2199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5468">
                  <a:extLst>
                    <a:ext uri="{9D8B030D-6E8A-4147-A177-3AD203B41FA5}">
                      <a16:colId xmlns:a16="http://schemas.microsoft.com/office/drawing/2014/main" val="3379672137"/>
                    </a:ext>
                  </a:extLst>
                </a:gridCol>
                <a:gridCol w="3985754">
                  <a:extLst>
                    <a:ext uri="{9D8B030D-6E8A-4147-A177-3AD203B41FA5}">
                      <a16:colId xmlns:a16="http://schemas.microsoft.com/office/drawing/2014/main" val="608450677"/>
                    </a:ext>
                  </a:extLst>
                </a:gridCol>
              </a:tblGrid>
              <a:tr h="4742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</a:t>
                      </a:r>
                      <a:endParaRPr lang="en-SG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2361104"/>
                  </a:ext>
                </a:extLst>
              </a:tr>
              <a:tr h="544665">
                <a:tc>
                  <a:txBody>
                    <a:bodyPr/>
                    <a:lstStyle/>
                    <a:p>
                      <a:pPr marL="0" marR="0" lvl="0" indent="0" algn="l" defTabSz="816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Client Organisation </a:t>
                      </a:r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en-US" sz="1000" b="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it should appear on any event / marketing collateral)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51353"/>
                  </a:ext>
                </a:extLst>
              </a:tr>
              <a:tr h="455457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 of Candidate </a:t>
                      </a:r>
                      <a:r>
                        <a:rPr lang="en-US" sz="1050" b="1" i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[This is o</a:t>
                      </a:r>
                      <a:r>
                        <a:rPr lang="en-US" sz="1000" b="1" i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nly applicable for individual talent candidate]*</a:t>
                      </a:r>
                    </a:p>
                    <a:p>
                      <a:r>
                        <a:rPr lang="en-US" sz="10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it should appear on any event / marketing collateral) </a:t>
                      </a:r>
                      <a:endParaRPr lang="en-US" sz="1000" b="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738474"/>
                  </a:ext>
                </a:extLst>
              </a:tr>
              <a:tr h="624352">
                <a:tc>
                  <a:txBody>
                    <a:bodyPr/>
                    <a:lstStyle/>
                    <a:p>
                      <a:pPr marL="0" marR="0" lvl="0" indent="0" algn="l" defTabSz="816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Designation</a:t>
                      </a:r>
                      <a:br>
                        <a:rPr lang="en-US" sz="1000" b="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000" b="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it should appear on any event / marketing collateral)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60751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CEF59C8-1EC5-1327-278E-0DE309CF344A}"/>
              </a:ext>
            </a:extLst>
          </p:cNvPr>
          <p:cNvSpPr txBox="1"/>
          <p:nvPr/>
        </p:nvSpPr>
        <p:spPr>
          <a:xfrm>
            <a:off x="533400" y="4321740"/>
            <a:ext cx="805122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750" dirty="0">
                <a:latin typeface="Arial" panose="020B0604020202020204" pitchFamily="34" charset="0"/>
                <a:cs typeface="Arial" panose="020B0604020202020204" pitchFamily="34" charset="0"/>
              </a:rPr>
              <a:t>NOTE: Marks may be deducted if  the entry submission exceeds the maximum word count. </a:t>
            </a:r>
          </a:p>
          <a:p>
            <a:r>
              <a:rPr lang="en-GB" sz="750" dirty="0">
                <a:latin typeface="Arial" panose="020B0604020202020204" pitchFamily="34" charset="0"/>
                <a:cs typeface="Arial" panose="020B0604020202020204" pitchFamily="34" charset="0"/>
              </a:rPr>
              <a:t>*Please take note that we will omit Inc, Corporation, </a:t>
            </a:r>
            <a:r>
              <a:rPr lang="en-GB" sz="750" dirty="0" err="1">
                <a:latin typeface="Arial" panose="020B0604020202020204" pitchFamily="34" charset="0"/>
                <a:cs typeface="Arial" panose="020B0604020202020204" pitchFamily="34" charset="0"/>
              </a:rPr>
              <a:t>Pte.</a:t>
            </a:r>
            <a:r>
              <a:rPr lang="en-GB" sz="750" dirty="0">
                <a:latin typeface="Arial" panose="020B0604020202020204" pitchFamily="34" charset="0"/>
                <a:cs typeface="Arial" panose="020B0604020202020204" pitchFamily="34" charset="0"/>
              </a:rPr>
              <a:t> Ltd, PT, </a:t>
            </a:r>
            <a:r>
              <a:rPr lang="en-GB" sz="750" dirty="0" err="1">
                <a:latin typeface="Arial" panose="020B0604020202020204" pitchFamily="34" charset="0"/>
                <a:cs typeface="Arial" panose="020B0604020202020204" pitchFamily="34" charset="0"/>
              </a:rPr>
              <a:t>Berhad</a:t>
            </a:r>
            <a:r>
              <a:rPr lang="en-GB" sz="75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750" dirty="0" err="1">
                <a:latin typeface="Arial" panose="020B0604020202020204" pitchFamily="34" charset="0"/>
                <a:cs typeface="Arial" panose="020B0604020202020204" pitchFamily="34" charset="0"/>
              </a:rPr>
              <a:t>Sdn</a:t>
            </a:r>
            <a:r>
              <a:rPr lang="en-GB" sz="75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750" dirty="0" err="1">
                <a:latin typeface="Arial" panose="020B0604020202020204" pitchFamily="34" charset="0"/>
                <a:cs typeface="Arial" panose="020B0604020202020204" pitchFamily="34" charset="0"/>
              </a:rPr>
              <a:t>Bhd</a:t>
            </a:r>
            <a:r>
              <a:rPr lang="en-GB" sz="750" dirty="0">
                <a:latin typeface="Arial" panose="020B0604020202020204" pitchFamily="34" charset="0"/>
                <a:cs typeface="Arial" panose="020B0604020202020204" pitchFamily="34" charset="0"/>
              </a:rPr>
              <a:t> and etc in order to follow our editorial design guidelines in all marketing collaterals including trophy.</a:t>
            </a:r>
          </a:p>
        </p:txBody>
      </p:sp>
    </p:spTree>
    <p:extLst>
      <p:ext uri="{BB962C8B-B14F-4D97-AF65-F5344CB8AC3E}">
        <p14:creationId xmlns:p14="http://schemas.microsoft.com/office/powerpoint/2010/main" val="3861009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9100" y="1123950"/>
            <a:ext cx="83058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SG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Guidelines</a:t>
            </a:r>
          </a:p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Please refer to the </a:t>
            </a:r>
            <a:r>
              <a:rPr lang="en-SG" sz="1000" b="1" dirty="0">
                <a:latin typeface="Arial" panose="020B0604020202020204" pitchFamily="34" charset="0"/>
                <a:cs typeface="Arial" panose="020B0604020202020204" pitchFamily="34" charset="0"/>
              </a:rPr>
              <a:t>Marketing Excellence Awards 2026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Entry Guidelines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specific requirements, </a:t>
            </a:r>
            <a:r>
              <a:rPr lang="en-US" sz="1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category descriptions and entry criteria details.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SG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Images &amp; Supporting Documents</a:t>
            </a:r>
          </a:p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If you have images and other supporting documents, please copy and paste them on to this core submission document, and also upload them in hi-res on the online submission page. Should your entry be shortlisted, these images and supporting documents (that are non-confidential) may be used for publication. </a:t>
            </a:r>
            <a:b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your online submission, you must include a high-resolution company logo and headshot / team photo that can be used on all marketing material.</a:t>
            </a:r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SG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Video URLs</a:t>
            </a:r>
          </a:p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Video files may be uploaded directly along with your Core Submission Document, or you may host the videos and provide the link in your Core Submission Document. If you password-protect it, do include the access password in your document.</a:t>
            </a:r>
            <a:b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Please copy and paste URLs to your video (if any) here:</a:t>
            </a:r>
          </a:p>
          <a:p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SG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Attention</a:t>
            </a:r>
          </a:p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Any confidential information or content intended for judging purposes only must be cleared indicated in </a:t>
            </a:r>
            <a:r>
              <a:rPr lang="en-SG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 text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SG" sz="1000" dirty="0">
                <a:solidFill>
                  <a:schemeClr val="bg1"/>
                </a:solidFill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highlighted in red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. Any indicated text will not be used for publication and will not be disseminated beyond the judging panel in any way. </a:t>
            </a:r>
            <a:b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Once you are ready to submit, please save this file as a .pdf version before uploading it at: </a:t>
            </a:r>
            <a:r>
              <a:rPr lang="en-SG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https://awards.marketing-interactive.com/marketing-excellence-my/entry-submission/</a:t>
            </a:r>
            <a:r>
              <a:rPr lang="en-SG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02133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27" y="1156469"/>
            <a:ext cx="891540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SG" sz="1050" b="1" dirty="0">
                <a:latin typeface="Arial" panose="020B0604020202020204" pitchFamily="34" charset="0"/>
                <a:cs typeface="Arial" panose="020B0604020202020204" pitchFamily="34" charset="0"/>
              </a:rPr>
              <a:t>Please write a maximum 2,000 words (total) including evidence to support and address each of the specific category criteria bullet points outlined in the ‘categories &amp; criteria’ section of the Entry Guidelines. Please ensure all areas mentioned are covered within your submission as the jury will be looking for these details. Each bullet point will hold a maximum potential value of 10 points.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76200" y="1733550"/>
            <a:ext cx="8915400" cy="2971800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27151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60BB1-8548-837A-07CA-FAFB93C2E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D8107C1-8E72-174A-620E-2D077C6ED916}"/>
              </a:ext>
            </a:extLst>
          </p:cNvPr>
          <p:cNvSpPr/>
          <p:nvPr/>
        </p:nvSpPr>
        <p:spPr>
          <a:xfrm>
            <a:off x="152400" y="1200150"/>
            <a:ext cx="8763000" cy="3505200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26190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FE81F-B0DB-FA78-454A-022AA4366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DD8FFEF-7710-F00E-92D3-7DC9A41E3BE0}"/>
              </a:ext>
            </a:extLst>
          </p:cNvPr>
          <p:cNvSpPr/>
          <p:nvPr/>
        </p:nvSpPr>
        <p:spPr>
          <a:xfrm>
            <a:off x="152400" y="1200150"/>
            <a:ext cx="8763000" cy="3505200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49015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E424C8-BD29-4701-4E09-9E102EC9AB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A1C28E2-F56E-74E1-5365-415FFC835DB2}"/>
              </a:ext>
            </a:extLst>
          </p:cNvPr>
          <p:cNvSpPr/>
          <p:nvPr/>
        </p:nvSpPr>
        <p:spPr>
          <a:xfrm>
            <a:off x="152400" y="1200150"/>
            <a:ext cx="8763000" cy="3505200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4645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3F0F9-A6D5-5664-F641-E9EDCCA5D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A24DB2-4ED7-AEED-8269-BF5368CEEF85}"/>
              </a:ext>
            </a:extLst>
          </p:cNvPr>
          <p:cNvSpPr/>
          <p:nvPr/>
        </p:nvSpPr>
        <p:spPr>
          <a:xfrm>
            <a:off x="152400" y="1200150"/>
            <a:ext cx="8763000" cy="3505200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61501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04800" y="1200150"/>
            <a:ext cx="8534399" cy="35052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DECLARATION </a:t>
            </a:r>
          </a:p>
          <a:p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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</a:r>
          </a:p>
          <a:p>
            <a:endParaRPr lang="en-A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A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-THE END- </a:t>
            </a:r>
            <a:endPara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82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525</Words>
  <Application>Microsoft Office PowerPoint</Application>
  <PresentationFormat>On-screen Show (16:9)</PresentationFormat>
  <Paragraphs>31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Helvetica Neue CE 55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Kah Yee Chong</dc:creator>
  <cp:lastModifiedBy>Joleen Quek</cp:lastModifiedBy>
  <cp:revision>23</cp:revision>
  <dcterms:created xsi:type="dcterms:W3CDTF">2006-08-16T00:00:00Z</dcterms:created>
  <dcterms:modified xsi:type="dcterms:W3CDTF">2026-02-26T06:15:45Z</dcterms:modified>
</cp:coreProperties>
</file>