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3" r:id="rId8"/>
    <p:sldId id="261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2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979E8-BEAD-4C41-18E8-B8B93B591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1083B7-3BFE-24C9-75A4-8A9DD482D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4B5B-CC47-7989-0E63-F9800FB8C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9F5D8-864B-35A5-12EC-BD54E8069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8BE99-B340-E0D8-3056-1E5F73C92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684E7E-F623-C01C-FA47-68E00C6AB8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42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F5B53-4A14-7070-F697-83380786B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D23403-7B9C-9C86-E547-A1DAE4F3B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542BD-AD97-5751-A216-57A614E31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C7A37-A311-998F-A3CD-C7B99DE96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301B95-BA39-589A-47F4-38B767966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911702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34B896-914E-8F17-4C33-B2DE1C94DD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0A6528-F492-2005-B704-0ADDA0C22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1C279-27EB-56AC-E41B-36304E0C9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1A830-90B6-2693-6737-F09ED6A1D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BC784-1FCB-534E-2318-8FE8BC1D0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54462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A10D2-4B65-98C2-24C5-B3F6F4905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5A7FB-F238-63BF-CD8A-DAD928F821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A610A-E411-6107-2643-9809DCB6B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07367-DCB0-077B-C6E7-DCE5B7B70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55C41-2030-0EED-A4E0-EBA937D9E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5E7C365-E9D3-7141-BCDF-B8D2CD12AC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5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A779D-AC21-7708-9E09-64F739CC9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016B5F-88E3-9507-C32F-94BD3B8B3E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C8DC-01B4-69C8-AE28-F0F2E6AA3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8722F4-CA3E-CDF5-DF75-17BD01714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FFB01-A616-CA39-ABB4-E048D72BA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327536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B7B02-4A25-7BF2-5547-59021557A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23309-0B2F-3067-AF0D-B3DC91B667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2331CD-2BBE-A4B3-A4C5-7445AB91F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9B5360-FABD-A777-7178-7BBDC28AC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02AC80-2756-FD8B-3DF6-47024B66E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0651B-C8D3-04DE-FC89-DA19EAEFE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616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85F0D-76F2-8CCA-063A-1CB679A7C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EF8881-17A4-B3E2-3143-92792007D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20D18D-7687-96B7-68F3-483E9C9AE8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DEC67E-2C7E-4A42-59C6-1F42D71CCA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E793BE-14B1-2D0D-25D1-44686DF456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7FAD5E-28B0-189C-DA49-5118B11E5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5B9C3E-9974-6A08-8347-5E7DCE777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DDF3C3-8CE0-A635-0D05-E66479E57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5657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31610-B8F1-7869-B93C-4C47CAE32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034335-01D0-8F60-CC05-C8B8465E5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E7122D-20CC-9453-8678-D73E60DB5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CB6829-781F-7E6B-7761-7D625FF4B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286802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3049AD-3FDF-91CB-615A-5BE0898A2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C6DCAC-C44A-1B4D-E903-515A44E44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A77452-598E-9F66-0C51-6D3838707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546377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8811A-3DE9-4D45-A9B2-FDFD205E3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F13A3-264B-254A-A6BC-B2154CC71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9EB761-705F-A9A4-1D84-9A3435219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32366-0E01-74FE-C658-9E92D57F9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15F83F-CCC7-137A-4199-31D942207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BEA144-15B7-813F-DABA-4F819489F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813637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F764F-4949-F22D-FFD2-B5CC12D35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82EFAF-A61B-1BAC-AD4F-55BF883F21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F726CF-E88C-B32B-6651-0FF7B697AF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94367E-4CC0-3F61-EEC2-788C855A5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8BED3F-AC4E-00FF-27EE-027B08C74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FB6D99-356F-BA16-5568-3AEFBCF2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69359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3F5EA8-4D29-5493-D512-1C211BAE0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D584F5-6984-C96A-05AC-73886AC58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A6E3D-21EA-FD4F-54A6-0750D02A0C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43DA7-13EE-46EF-839F-C243A097759E}" type="datetimeFigureOut">
              <a:rPr lang="en-HK" smtClean="0"/>
              <a:t>15/5/2026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24FA3-15BA-51C3-4EF6-66E6C8397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ED7AB5-D1BB-346E-4A76-F427F28D7B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9178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68DC921-2D34-CC16-8760-3B94AC4932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9584" y="4513827"/>
            <a:ext cx="9144000" cy="1655762"/>
          </a:xfrm>
        </p:spPr>
        <p:txBody>
          <a:bodyPr>
            <a:normAutofit/>
          </a:bodyPr>
          <a:lstStyle/>
          <a:p>
            <a:r>
              <a:rPr lang="en-HK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Helvetica CE 45 Light"/>
              </a:rPr>
              <a:t>Core Submission Template</a:t>
            </a:r>
          </a:p>
          <a:p>
            <a:r>
              <a:rPr lang="en-HK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Helvetica CE 45 Light"/>
              </a:rPr>
              <a:t>Campaign Categories 1-39</a:t>
            </a:r>
          </a:p>
          <a:p>
            <a:r>
              <a:rPr lang="en-HK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Helvetica CE 45 Ligh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8905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BC8ADC-1535-A5A4-B281-58EB0F21A2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133"/>
          <a:stretch>
            <a:fillRect/>
          </a:stretch>
        </p:blipFill>
        <p:spPr>
          <a:xfrm>
            <a:off x="11699" y="1517904"/>
            <a:ext cx="12168601" cy="53400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9B792-BC99-002B-D1B7-9FA4EDCED280}"/>
              </a:ext>
            </a:extLst>
          </p:cNvPr>
          <p:cNvSpPr txBox="1">
            <a:spLocks/>
          </p:cNvSpPr>
          <p:nvPr/>
        </p:nvSpPr>
        <p:spPr bwMode="auto">
          <a:xfrm>
            <a:off x="9596420" y="98767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476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711998F-34D6-E4CA-E89F-11526EE771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185068"/>
              </p:ext>
            </p:extLst>
          </p:nvPr>
        </p:nvGraphicFramePr>
        <p:xfrm>
          <a:off x="1177313" y="1757096"/>
          <a:ext cx="9516862" cy="29923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58431">
                  <a:extLst>
                    <a:ext uri="{9D8B030D-6E8A-4147-A177-3AD203B41FA5}">
                      <a16:colId xmlns:a16="http://schemas.microsoft.com/office/drawing/2014/main" val="2767245628"/>
                    </a:ext>
                  </a:extLst>
                </a:gridCol>
                <a:gridCol w="4758431">
                  <a:extLst>
                    <a:ext uri="{9D8B030D-6E8A-4147-A177-3AD203B41FA5}">
                      <a16:colId xmlns:a16="http://schemas.microsoft.com/office/drawing/2014/main" val="4267163680"/>
                    </a:ext>
                  </a:extLst>
                </a:gridCol>
              </a:tblGrid>
              <a:tr h="593851">
                <a:tc>
                  <a:txBody>
                    <a:bodyPr/>
                    <a:lstStyle/>
                    <a:p>
                      <a:r>
                        <a:rPr lang="en-US" altLang="zh-TW" dirty="0">
                          <a:latin typeface="Calibri" pitchFamily="34" charset="0"/>
                        </a:rPr>
                        <a:t>Name of 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57677"/>
                  </a:ext>
                </a:extLst>
              </a:tr>
              <a:tr h="5545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latin typeface="Calibri" pitchFamily="34" charset="0"/>
                        </a:rPr>
                        <a:t>Name of Client Organisation</a:t>
                      </a:r>
                      <a:endParaRPr lang="en-GB" altLang="zh-TW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8552595"/>
                  </a:ext>
                </a:extLst>
              </a:tr>
              <a:tr h="5469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latin typeface="Calibri" pitchFamily="34" charset="0"/>
                        </a:rPr>
                        <a:t>Name of Brand </a:t>
                      </a:r>
                      <a:r>
                        <a:rPr lang="en-US" altLang="zh-TW" sz="120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(N/A if not applicable)</a:t>
                      </a:r>
                      <a:endParaRPr lang="en-US" altLang="zh-TW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379717"/>
                  </a:ext>
                </a:extLst>
              </a:tr>
              <a:tr h="7424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TW" dirty="0">
                          <a:latin typeface="Calibri" pitchFamily="34" charset="0"/>
                        </a:rPr>
                        <a:t>Name of </a:t>
                      </a:r>
                      <a:r>
                        <a:rPr lang="en-US" altLang="zh-TW" dirty="0">
                          <a:latin typeface="Calibri" pitchFamily="34" charset="0"/>
                        </a:rPr>
                        <a:t>Agency </a:t>
                      </a:r>
                      <a:r>
                        <a:rPr lang="en-US" altLang="zh-TW" sz="120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(N/A if not applicable)</a:t>
                      </a:r>
                      <a:r>
                        <a:rPr lang="en-US" sz="12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(in collaboration/partnership with other agencies, please indicate the lead agency, ex. Agency A (lead agency) + Agency 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686314"/>
                  </a:ext>
                </a:extLst>
              </a:tr>
              <a:tr h="554549">
                <a:tc>
                  <a:txBody>
                    <a:bodyPr/>
                    <a:lstStyle/>
                    <a:p>
                      <a:r>
                        <a:rPr lang="en-GB" altLang="zh-TW" dirty="0">
                          <a:latin typeface="Calibri" pitchFamily="34" charset="0"/>
                        </a:rPr>
                        <a:t>Name of Campaign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577271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06E68A4-1F4F-67F2-D7A7-818D6E5360C8}"/>
              </a:ext>
            </a:extLst>
          </p:cNvPr>
          <p:cNvSpPr txBox="1"/>
          <p:nvPr/>
        </p:nvSpPr>
        <p:spPr>
          <a:xfrm>
            <a:off x="243689" y="6056644"/>
            <a:ext cx="117046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K" sz="1200" dirty="0"/>
              <a:t>ATTENTION: Any specific information or content intended for judging purposes only must be clearly indicated in </a:t>
            </a:r>
            <a:r>
              <a:rPr lang="en-HK" sz="1200" dirty="0">
                <a:solidFill>
                  <a:srgbClr val="FF0000"/>
                </a:solidFill>
              </a:rPr>
              <a:t>Red</a:t>
            </a:r>
            <a:r>
              <a:rPr lang="en-HK" sz="1200" dirty="0"/>
              <a:t>, or </a:t>
            </a:r>
            <a:r>
              <a:rPr lang="en-HK" sz="1200" dirty="0">
                <a:highlight>
                  <a:srgbClr val="FF0000"/>
                </a:highlight>
              </a:rPr>
              <a:t>highlighted in Red</a:t>
            </a:r>
            <a:r>
              <a:rPr lang="en-HK" sz="1200" dirty="0"/>
              <a:t>. Marks will be deducted if the entry submission exceeds the outlined number of words allowed.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A619AA-DFA2-616A-71F2-18B97EA1819C}"/>
              </a:ext>
            </a:extLst>
          </p:cNvPr>
          <p:cNvSpPr txBox="1">
            <a:spLocks/>
          </p:cNvSpPr>
          <p:nvPr/>
        </p:nvSpPr>
        <p:spPr bwMode="auto">
          <a:xfrm>
            <a:off x="10105467" y="1015976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Entry </a:t>
            </a:r>
            <a:r>
              <a:rPr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Details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C07D46-8233-DF05-A9E8-9204FC27AE5E}"/>
              </a:ext>
            </a:extLst>
          </p:cNvPr>
          <p:cNvSpPr txBox="1"/>
          <p:nvPr/>
        </p:nvSpPr>
        <p:spPr>
          <a:xfrm>
            <a:off x="1044014" y="4850224"/>
            <a:ext cx="96501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+mn-lt"/>
              </a:rPr>
              <a:t>*Once you are ready to submit, please save this file as a .pdf version before uploading it.</a:t>
            </a:r>
          </a:p>
          <a:p>
            <a:r>
              <a:rPr lang="en-US" sz="1800" i="1" dirty="0">
                <a:latin typeface="+mn-lt"/>
              </a:rPr>
              <a:t>*Please take note that we will omit Limited, Ltd, Inc, Holdings and </a:t>
            </a:r>
            <a:r>
              <a:rPr lang="en-US" sz="1800" i="1" dirty="0" err="1">
                <a:latin typeface="+mn-lt"/>
              </a:rPr>
              <a:t>etc</a:t>
            </a:r>
            <a:r>
              <a:rPr lang="en-US" sz="1800" i="1" dirty="0">
                <a:latin typeface="+mn-lt"/>
              </a:rPr>
              <a:t> in order to follow our editorial design guidelines in all marketing collaterals </a:t>
            </a:r>
            <a:r>
              <a:rPr lang="en-US" sz="1800" i="1" dirty="0"/>
              <a:t>including trophy.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9863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2E823-E2EA-1057-D1C5-FB3550545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B6744D-3F93-8D11-285F-ACFFE2AB4219}"/>
              </a:ext>
            </a:extLst>
          </p:cNvPr>
          <p:cNvSpPr txBox="1"/>
          <p:nvPr/>
        </p:nvSpPr>
        <p:spPr>
          <a:xfrm>
            <a:off x="1777540" y="5355029"/>
            <a:ext cx="8834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400" dirty="0">
                <a:solidFill>
                  <a:srgbClr val="FF0000"/>
                </a:solidFill>
              </a:rPr>
              <a:t>Maximum length of video is </a:t>
            </a:r>
            <a:r>
              <a:rPr lang="en-US" altLang="zh-TW" sz="1400" b="1" dirty="0">
                <a:solidFill>
                  <a:srgbClr val="FF0000"/>
                </a:solidFill>
              </a:rPr>
              <a:t>3 minutes</a:t>
            </a:r>
            <a:r>
              <a:rPr lang="en-US" altLang="zh-TW" sz="1400" dirty="0">
                <a:solidFill>
                  <a:srgbClr val="FF0000"/>
                </a:solidFill>
              </a:rPr>
              <a:t>.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Only ONE video (no longer than three minutes) </a:t>
            </a:r>
            <a:r>
              <a:rPr lang="en-US" altLang="zh-TW" sz="1400" dirty="0">
                <a:solidFill>
                  <a:srgbClr val="FF0000"/>
                </a:solidFill>
              </a:rPr>
              <a:t>is accepted for each entry. 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Extra content will be deleted without notice. </a:t>
            </a:r>
            <a:br>
              <a:rPr lang="en-US" altLang="zh-TW" sz="1400" dirty="0">
                <a:solidFill>
                  <a:srgbClr val="FF0000"/>
                </a:solidFill>
              </a:rPr>
            </a:br>
            <a:r>
              <a:rPr lang="en-US" altLang="zh-TW" sz="1400" dirty="0">
                <a:solidFill>
                  <a:srgbClr val="FF0000"/>
                </a:solidFill>
              </a:rPr>
              <a:t>Please upload your video to YouTube and set the privacy settings to “unlisted”.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CF5AB4-10FC-FE8B-6136-2DB140B6EDF0}"/>
              </a:ext>
            </a:extLst>
          </p:cNvPr>
          <p:cNvSpPr txBox="1">
            <a:spLocks/>
          </p:cNvSpPr>
          <p:nvPr/>
        </p:nvSpPr>
        <p:spPr>
          <a:xfrm>
            <a:off x="1777540" y="1772846"/>
            <a:ext cx="8834276" cy="3582183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en-US" altLang="zh-TW" sz="3600" dirty="0"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US" altLang="zh-TW" sz="3600" dirty="0"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3600" dirty="0"/>
              <a:t>Entry video link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1500" dirty="0"/>
              <a:t>(optional but strongly recommended)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2000" dirty="0"/>
              <a:t>Password (if any):</a:t>
            </a:r>
          </a:p>
          <a:p>
            <a:pPr algn="ctr" fontAlgn="auto">
              <a:spcAft>
                <a:spcPts val="0"/>
              </a:spcAft>
              <a:defRPr/>
            </a:pPr>
            <a:endParaRPr lang="en-US" altLang="zh-TW" sz="2000" dirty="0">
              <a:latin typeface="+mj-lt"/>
            </a:endParaRPr>
          </a:p>
          <a:p>
            <a:pPr algn="ctr">
              <a:defRPr/>
            </a:pPr>
            <a:br>
              <a:rPr lang="en-US" altLang="zh-TW" sz="2000" dirty="0">
                <a:latin typeface="+mj-lt"/>
              </a:rPr>
            </a:br>
            <a:endParaRPr lang="zh-TW" altLang="en-US" sz="2000" dirty="0"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97ABEC-3801-E46A-254C-B1F65F5AF457}"/>
              </a:ext>
            </a:extLst>
          </p:cNvPr>
          <p:cNvSpPr txBox="1">
            <a:spLocks/>
          </p:cNvSpPr>
          <p:nvPr/>
        </p:nvSpPr>
        <p:spPr bwMode="auto">
          <a:xfrm>
            <a:off x="10304643" y="1026721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Entry Video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015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FA87B-EC8C-607A-A8B2-61681AABA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A29857B-85E2-F865-C5CF-FAF3624CC3F3}"/>
              </a:ext>
            </a:extLst>
          </p:cNvPr>
          <p:cNvSpPr/>
          <p:nvPr/>
        </p:nvSpPr>
        <p:spPr>
          <a:xfrm>
            <a:off x="204073" y="1550830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Challenge (10%)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You may add extra pages if necessary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C0A787-9C97-1748-6495-7C55E5644E63}"/>
              </a:ext>
            </a:extLst>
          </p:cNvPr>
          <p:cNvSpPr txBox="1">
            <a:spLocks/>
          </p:cNvSpPr>
          <p:nvPr/>
        </p:nvSpPr>
        <p:spPr bwMode="auto">
          <a:xfrm>
            <a:off x="9484853" y="1020605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Challenge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 – 10%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D1F5B9F-561A-52AD-BC0F-B4F9EEE427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517826"/>
              </p:ext>
            </p:extLst>
          </p:nvPr>
        </p:nvGraphicFramePr>
        <p:xfrm>
          <a:off x="243305" y="1858607"/>
          <a:ext cx="11662002" cy="4524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1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1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59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Campaign Start Date: </a:t>
                      </a: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Campaign End Date:</a:t>
                      </a: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9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Target Audience:</a:t>
                      </a: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Budget (HKD):</a:t>
                      </a: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131">
                <a:tc gridSpan="2">
                  <a:txBody>
                    <a:bodyPr/>
                    <a:lstStyle/>
                    <a:p>
                      <a:pPr marL="457200" indent="-457200">
                        <a:spcBef>
                          <a:spcPct val="20000"/>
                        </a:spcBef>
                        <a:defRPr/>
                      </a:pPr>
                      <a:r>
                        <a:rPr kumimoji="0" lang="en-US" altLang="zh-TW" sz="1600" dirty="0"/>
                        <a:t>Key Objectives:</a:t>
                      </a:r>
                    </a:p>
                    <a:p>
                      <a:pPr marL="457200" indent="-457200">
                        <a:spcBef>
                          <a:spcPct val="20000"/>
                        </a:spcBef>
                        <a:defRPr/>
                      </a:pPr>
                      <a:endParaRPr kumimoji="0" lang="en-US" altLang="zh-TW" sz="1600" dirty="0"/>
                    </a:p>
                    <a:p>
                      <a:pPr marL="457200" indent="-457200">
                        <a:spcBef>
                          <a:spcPct val="20000"/>
                        </a:spcBef>
                        <a:defRPr/>
                      </a:pPr>
                      <a:r>
                        <a:rPr kumimoji="0" lang="en-US" altLang="zh-TW" sz="1600" dirty="0"/>
                        <a:t>Challenge:</a:t>
                      </a:r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7675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49133-8DD1-43B4-668E-61EE61957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90F1BE-D64A-8C4B-1EBB-90647799DAB4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B527004F-1137-C726-94DD-308F376A25DF}"/>
              </a:ext>
            </a:extLst>
          </p:cNvPr>
          <p:cNvSpPr/>
          <p:nvPr/>
        </p:nvSpPr>
        <p:spPr>
          <a:xfrm>
            <a:off x="128657" y="1550830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Strategy (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%)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You may add extra pages if necessary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6092261-BBA3-D1DA-7649-99E4B2CF6B83}"/>
              </a:ext>
            </a:extLst>
          </p:cNvPr>
          <p:cNvSpPr txBox="1">
            <a:spLocks/>
          </p:cNvSpPr>
          <p:nvPr/>
        </p:nvSpPr>
        <p:spPr bwMode="auto">
          <a:xfrm>
            <a:off x="9770490" y="1020605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Strategy – 35%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469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F783C-B4B7-1A4C-1008-812C9C9EF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893F642-9716-BFD7-E7A4-F71EF4837795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B4F6EB7-5CEB-08C8-1B6F-7EF0C3EA16CB}"/>
              </a:ext>
            </a:extLst>
          </p:cNvPr>
          <p:cNvSpPr/>
          <p:nvPr/>
        </p:nvSpPr>
        <p:spPr>
          <a:xfrm>
            <a:off x="128657" y="1550830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Execution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%)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You may add extra pages if necessary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C2EC32A-30CD-9B56-DBE9-10E79B664BA5}"/>
              </a:ext>
            </a:extLst>
          </p:cNvPr>
          <p:cNvSpPr txBox="1">
            <a:spLocks/>
          </p:cNvSpPr>
          <p:nvPr/>
        </p:nvSpPr>
        <p:spPr bwMode="auto">
          <a:xfrm>
            <a:off x="9535100" y="1020605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Execution – 30%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614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FC97F-4FFF-6F8B-1BF5-7ADEC37B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01E56D3-FB9E-CD18-D011-77036D43ACCD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E4A2EEF-26DA-8C9A-EE77-7FB380DC6D59}"/>
              </a:ext>
            </a:extLst>
          </p:cNvPr>
          <p:cNvSpPr/>
          <p:nvPr/>
        </p:nvSpPr>
        <p:spPr>
          <a:xfrm>
            <a:off x="128657" y="1550830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Results (25%)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You may add extra pages if necessary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CCB849C-700A-7FF0-B463-5E0CBB18B702}"/>
              </a:ext>
            </a:extLst>
          </p:cNvPr>
          <p:cNvSpPr txBox="1">
            <a:spLocks/>
          </p:cNvSpPr>
          <p:nvPr/>
        </p:nvSpPr>
        <p:spPr bwMode="auto">
          <a:xfrm>
            <a:off x="9861024" y="1020605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Results – 25%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8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extLst>
              <a:ext uri="{FF2B5EF4-FFF2-40B4-BE49-F238E27FC236}">
                <a16:creationId xmlns:a16="http://schemas.microsoft.com/office/drawing/2014/main" id="{9DB01C0F-6BD9-E2AB-F4D0-5D013DFE7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779" y="2163373"/>
            <a:ext cx="10915602" cy="4104262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DECLARATION </a:t>
            </a: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/>
              </a:rPr>
              <a:t></a:t>
            </a:r>
            <a:r>
              <a:rPr lang="en-US" sz="1800" b="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i="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AU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AU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-THE END- </a:t>
            </a:r>
            <a:endParaRPr lang="en-US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354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383</Words>
  <Application>Microsoft Office PowerPoint</Application>
  <PresentationFormat>Widescreen</PresentationFormat>
  <Paragraphs>45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Helvetica CE 45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Kelly Chan</dc:creator>
  <cp:lastModifiedBy>Kelly Chan</cp:lastModifiedBy>
  <cp:revision>8</cp:revision>
  <dcterms:created xsi:type="dcterms:W3CDTF">2025-01-13T08:35:44Z</dcterms:created>
  <dcterms:modified xsi:type="dcterms:W3CDTF">2026-05-15T08:55:06Z</dcterms:modified>
</cp:coreProperties>
</file>