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3" r:id="rId8"/>
    <p:sldId id="261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1E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979E8-BEAD-4C41-18E8-B8B93B591B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1083B7-3BFE-24C9-75A4-8A9DD482D5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DB4B5B-CC47-7989-0E63-F9800FB8C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9F5D8-864B-35A5-12EC-BD54E8069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8BE99-B340-E0D8-3056-1E5F73C92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021F6BF-667B-5211-8BF9-308C78A592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842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F5B53-4A14-7070-F697-83380786B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D23403-7B9C-9C86-E547-A1DAE4F3B2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542BD-AD97-5751-A216-57A614E31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C7A37-A311-998F-A3CD-C7B99DE96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01B95-BA39-589A-47F4-38B767966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911702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34B896-914E-8F17-4C33-B2DE1C94DD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0A6528-F492-2005-B704-0ADDA0C22C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1C279-27EB-56AC-E41B-36304E0C9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1A830-90B6-2693-6737-F09ED6A1D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4BC784-1FCB-534E-2318-8FE8BC1D0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54462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A10D2-4B65-98C2-24C5-B3F6F4905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5A7FB-F238-63BF-CD8A-DAD928F821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A610A-E411-6107-2643-9809DCB6B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907367-DCB0-077B-C6E7-DCE5B7B70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55C41-2030-0EED-A4E0-EBA937D9E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F4534BF-31B9-7EBA-6DB2-98AFBBD4FA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757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A779D-AC21-7708-9E09-64F739CC9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016B5F-88E3-9507-C32F-94BD3B8B3E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50C8DC-01B4-69C8-AE28-F0F2E6AA3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722F4-CA3E-CDF5-DF75-17BD01714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FFB01-A616-CA39-ABB4-E048D72BA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27536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B7B02-4A25-7BF2-5547-59021557A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23309-0B2F-3067-AF0D-B3DC91B667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2331CD-2BBE-A4B3-A4C5-7445AB91FC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9B5360-FABD-A777-7178-7BBDC28AC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02AC80-2756-FD8B-3DF6-47024B66E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B0651B-C8D3-04DE-FC89-DA19EAEFE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6163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85F0D-76F2-8CCA-063A-1CB679A7C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EF8881-17A4-B3E2-3143-92792007D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20D18D-7687-96B7-68F3-483E9C9AE8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DEC67E-2C7E-4A42-59C6-1F42D71CCA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E793BE-14B1-2D0D-25D1-44686DF456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7FAD5E-28B0-189C-DA49-5118B11E5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5B9C3E-9974-6A08-8347-5E7DCE777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DDF3C3-8CE0-A635-0D05-E66479E57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6575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31610-B8F1-7869-B93C-4C47CAE32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034335-01D0-8F60-CC05-C8B8465E5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E7122D-20CC-9453-8678-D73E60DB5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CB6829-781F-7E6B-7761-7D625FF4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286802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3049AD-3FDF-91CB-615A-5BE0898A2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C6DCAC-C44A-1B4D-E903-515A44E44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A77452-598E-9F66-0C51-6D3838707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46377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8811A-3DE9-4D45-A9B2-FDFD205E3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8F13A3-264B-254A-A6BC-B2154CC71C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9EB761-705F-A9A4-1D84-9A3435219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232366-0E01-74FE-C658-9E92D57F9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15F83F-CCC7-137A-4199-31D942207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BEA144-15B7-813F-DABA-4F819489F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813637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F764F-4949-F22D-FFD2-B5CC12D35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82EFAF-A61B-1BAC-AD4F-55BF883F21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F726CF-E88C-B32B-6651-0FF7B697AF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94367E-4CC0-3F61-EEC2-788C855A5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8BED3F-AC4E-00FF-27EE-027B08C74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FB6D99-356F-BA16-5568-3AEFBCF20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469359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3F5EA8-4D29-5493-D512-1C211BAE0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D584F5-6984-C96A-05AC-73886AC585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A6E3D-21EA-FD4F-54A6-0750D02A0C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43DA7-13EE-46EF-839F-C243A097759E}" type="datetimeFigureOut">
              <a:rPr lang="en-HK" smtClean="0"/>
              <a:t>14/5/2025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24FA3-15BA-51C3-4EF6-66E6C83977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D7AB5-D1BB-346E-4A76-F427F28D7B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091781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68DC921-2D34-CC16-8760-3B94AC4932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39584" y="4513827"/>
            <a:ext cx="9144000" cy="1655762"/>
          </a:xfrm>
        </p:spPr>
        <p:txBody>
          <a:bodyPr>
            <a:normAutofit/>
          </a:bodyPr>
          <a:lstStyle/>
          <a:p>
            <a:r>
              <a:rPr lang="en-HK" sz="28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Helvetica CE 45 Light"/>
              </a:rPr>
              <a:t>Core Submission Template</a:t>
            </a:r>
          </a:p>
          <a:p>
            <a:r>
              <a:rPr lang="en-HK" sz="28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Helvetica CE 45 Light"/>
              </a:rPr>
              <a:t>Campaign Categories 1-35</a:t>
            </a:r>
          </a:p>
          <a:p>
            <a:r>
              <a:rPr lang="en-HK" sz="28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Helvetica CE 45 Ligh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68905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2BC8ADC-1535-A5A4-B281-58EB0F21A2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99" y="0"/>
            <a:ext cx="121686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476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CDCAB08-9CD4-5C1F-844E-00552520AC95}"/>
              </a:ext>
            </a:extLst>
          </p:cNvPr>
          <p:cNvSpPr txBox="1">
            <a:spLocks/>
          </p:cNvSpPr>
          <p:nvPr/>
        </p:nvSpPr>
        <p:spPr>
          <a:xfrm>
            <a:off x="1337569" y="1634658"/>
            <a:ext cx="9516862" cy="2007141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altLang="zh-TW" sz="2000" dirty="0" err="1"/>
              <a:t>Organisation</a:t>
            </a:r>
            <a:r>
              <a:rPr lang="en-US" altLang="zh-TW" sz="2000" dirty="0"/>
              <a:t>/Brand logo </a:t>
            </a:r>
            <a:endParaRPr kumimoji="0" lang="zh-TW" altLang="en-US" sz="20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711998F-34D6-E4CA-E89F-11526EE771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020705"/>
              </p:ext>
            </p:extLst>
          </p:nvPr>
        </p:nvGraphicFramePr>
        <p:xfrm>
          <a:off x="1337569" y="3820562"/>
          <a:ext cx="9516862" cy="22360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58431">
                  <a:extLst>
                    <a:ext uri="{9D8B030D-6E8A-4147-A177-3AD203B41FA5}">
                      <a16:colId xmlns:a16="http://schemas.microsoft.com/office/drawing/2014/main" val="2767245628"/>
                    </a:ext>
                  </a:extLst>
                </a:gridCol>
                <a:gridCol w="4758431">
                  <a:extLst>
                    <a:ext uri="{9D8B030D-6E8A-4147-A177-3AD203B41FA5}">
                      <a16:colId xmlns:a16="http://schemas.microsoft.com/office/drawing/2014/main" val="4267163680"/>
                    </a:ext>
                  </a:extLst>
                </a:gridCol>
              </a:tblGrid>
              <a:tr h="397122">
                <a:tc>
                  <a:txBody>
                    <a:bodyPr/>
                    <a:lstStyle/>
                    <a:p>
                      <a:r>
                        <a:rPr lang="en-US" altLang="zh-TW" dirty="0">
                          <a:latin typeface="Calibri" pitchFamily="34" charset="0"/>
                        </a:rPr>
                        <a:t>Name of 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57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>
                          <a:latin typeface="Calibri" pitchFamily="34" charset="0"/>
                        </a:rPr>
                        <a:t>Name of Client </a:t>
                      </a:r>
                      <a:r>
                        <a:rPr lang="en-US" altLang="zh-TW" dirty="0" err="1">
                          <a:latin typeface="Calibri" pitchFamily="34" charset="0"/>
                        </a:rPr>
                        <a:t>Organisation</a:t>
                      </a:r>
                      <a:endParaRPr lang="en-GB" altLang="zh-TW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552595"/>
                  </a:ext>
                </a:extLst>
              </a:tr>
              <a:tr h="1855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>
                          <a:latin typeface="Calibri" pitchFamily="34" charset="0"/>
                        </a:rPr>
                        <a:t>Name of Brand </a:t>
                      </a:r>
                      <a:r>
                        <a:rPr lang="en-US" altLang="zh-TW" sz="1200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(N/A if not applicable)</a:t>
                      </a:r>
                      <a:endParaRPr lang="en-US" altLang="zh-TW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3797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TW" dirty="0">
                          <a:latin typeface="Calibri" pitchFamily="34" charset="0"/>
                        </a:rPr>
                        <a:t>Name of </a:t>
                      </a:r>
                      <a:r>
                        <a:rPr lang="en-US" altLang="zh-TW" dirty="0">
                          <a:latin typeface="Calibri" pitchFamily="34" charset="0"/>
                        </a:rPr>
                        <a:t>Agency </a:t>
                      </a:r>
                      <a:r>
                        <a:rPr lang="en-US" altLang="zh-TW" sz="1200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(N/A if not applicable)</a:t>
                      </a:r>
                      <a:r>
                        <a:rPr lang="en-US" sz="1200" b="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(in collaboration/partnership with other agencies, please indicate the lead agency, ex. Agency A (lead agency) + Agency 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686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altLang="zh-TW" dirty="0">
                          <a:latin typeface="Calibri" pitchFamily="34" charset="0"/>
                        </a:rPr>
                        <a:t>Name of Campaign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577271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06E68A4-1F4F-67F2-D7A7-818D6E5360C8}"/>
              </a:ext>
            </a:extLst>
          </p:cNvPr>
          <p:cNvSpPr txBox="1"/>
          <p:nvPr/>
        </p:nvSpPr>
        <p:spPr>
          <a:xfrm>
            <a:off x="243689" y="6056644"/>
            <a:ext cx="117046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dirty="0"/>
              <a:t>ATTENTION: Any specific information or content intended for judging purposes only must be clearly indicated in </a:t>
            </a:r>
            <a:r>
              <a:rPr lang="en-HK" sz="1200" dirty="0">
                <a:solidFill>
                  <a:srgbClr val="FF0000"/>
                </a:solidFill>
              </a:rPr>
              <a:t>Red</a:t>
            </a:r>
            <a:r>
              <a:rPr lang="en-HK" sz="1200" dirty="0"/>
              <a:t>, or </a:t>
            </a:r>
            <a:r>
              <a:rPr lang="en-HK" sz="1200" dirty="0">
                <a:highlight>
                  <a:srgbClr val="FF0000"/>
                </a:highlight>
              </a:rPr>
              <a:t>highlighted in Red</a:t>
            </a:r>
            <a:r>
              <a:rPr lang="en-HK" sz="1200" dirty="0"/>
              <a:t>. Marks will be deducted if the entry submission exceeds the outlined number of words allowed.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1A619AA-DFA2-616A-71F2-18B97EA1819C}"/>
              </a:ext>
            </a:extLst>
          </p:cNvPr>
          <p:cNvSpPr txBox="1">
            <a:spLocks/>
          </p:cNvSpPr>
          <p:nvPr/>
        </p:nvSpPr>
        <p:spPr bwMode="auto">
          <a:xfrm>
            <a:off x="10105467" y="101597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</a:t>
            </a:r>
            <a:r>
              <a:rPr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Details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863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2E823-E2EA-1057-D1C5-FB35505451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BB6744D-3F93-8D11-285F-ACFFE2AB4219}"/>
              </a:ext>
            </a:extLst>
          </p:cNvPr>
          <p:cNvSpPr txBox="1"/>
          <p:nvPr/>
        </p:nvSpPr>
        <p:spPr>
          <a:xfrm>
            <a:off x="1777540" y="5355029"/>
            <a:ext cx="88342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7CF5AB4-10FC-FE8B-6136-2DB140B6EDF0}"/>
              </a:ext>
            </a:extLst>
          </p:cNvPr>
          <p:cNvSpPr txBox="1">
            <a:spLocks/>
          </p:cNvSpPr>
          <p:nvPr/>
        </p:nvSpPr>
        <p:spPr>
          <a:xfrm>
            <a:off x="1777540" y="1772846"/>
            <a:ext cx="8834276" cy="3582183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/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E97ABEC-3801-E46A-254C-B1F65F5AF457}"/>
              </a:ext>
            </a:extLst>
          </p:cNvPr>
          <p:cNvSpPr txBox="1">
            <a:spLocks/>
          </p:cNvSpPr>
          <p:nvPr/>
        </p:nvSpPr>
        <p:spPr bwMode="auto">
          <a:xfrm>
            <a:off x="10304643" y="1026721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015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3FA87B-EC8C-607A-A8B2-61681AABA7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A29857B-85E2-F865-C5CF-FAF3624CC3F3}"/>
              </a:ext>
            </a:extLst>
          </p:cNvPr>
          <p:cNvSpPr/>
          <p:nvPr/>
        </p:nvSpPr>
        <p:spPr>
          <a:xfrm>
            <a:off x="204073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Challenge (10%) Max. 500 words </a:t>
            </a:r>
            <a:r>
              <a:rPr lang="en-US" sz="1400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You may add extra pages if necessary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1C0A787-9C97-1748-6495-7C55E5644E63}"/>
              </a:ext>
            </a:extLst>
          </p:cNvPr>
          <p:cNvSpPr txBox="1">
            <a:spLocks/>
          </p:cNvSpPr>
          <p:nvPr/>
        </p:nvSpPr>
        <p:spPr bwMode="auto">
          <a:xfrm>
            <a:off x="9484853" y="102060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Challenge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 – 10%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D1F5B9F-561A-52AD-BC0F-B4F9EEE427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8517826"/>
              </p:ext>
            </p:extLst>
          </p:nvPr>
        </p:nvGraphicFramePr>
        <p:xfrm>
          <a:off x="243305" y="1858607"/>
          <a:ext cx="11662002" cy="45240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31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310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59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Start Date: 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End Date: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59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Target Audience: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Budget (HKD):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32131">
                <a:tc gridSpan="2">
                  <a:txBody>
                    <a:bodyPr/>
                    <a:lstStyle/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600" dirty="0"/>
                        <a:t>Key Objectives:</a:t>
                      </a:r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endParaRPr kumimoji="0" lang="en-US" altLang="zh-TW" sz="1600" dirty="0"/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600" dirty="0"/>
                        <a:t>Challenge:</a:t>
                      </a: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7675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749133-8DD1-43B4-668E-61EE61957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990F1BE-D64A-8C4B-1EBB-90647799DAB4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B527004F-1137-C726-94DD-308F376A25DF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Strategy (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35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%) Max. 500 words </a:t>
            </a:r>
            <a:r>
              <a:rPr lang="en-US" sz="1400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You may add extra pages if necessary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6092261-BBA3-D1DA-7649-99E4B2CF6B83}"/>
              </a:ext>
            </a:extLst>
          </p:cNvPr>
          <p:cNvSpPr txBox="1">
            <a:spLocks/>
          </p:cNvSpPr>
          <p:nvPr/>
        </p:nvSpPr>
        <p:spPr bwMode="auto">
          <a:xfrm>
            <a:off x="9770490" y="102060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Strategy – 35%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469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3F783C-B4B7-1A4C-1008-812C9C9EFE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893F642-9716-BFD7-E7A4-F71EF4837795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6B4F6EB7-5CEB-08C8-1B6F-7EF0C3EA16CB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Execution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30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%) Max. 500 words </a:t>
            </a:r>
            <a:r>
              <a:rPr lang="en-US" sz="1400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You may add extra pages if necessary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C2EC32A-30CD-9B56-DBE9-10E79B664BA5}"/>
              </a:ext>
            </a:extLst>
          </p:cNvPr>
          <p:cNvSpPr txBox="1">
            <a:spLocks/>
          </p:cNvSpPr>
          <p:nvPr/>
        </p:nvSpPr>
        <p:spPr bwMode="auto">
          <a:xfrm>
            <a:off x="9535100" y="102060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Execution – 30%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614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0FC97F-4FFF-6F8B-1BF5-7ADEC37B38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01E56D3-FB9E-CD18-D011-77036D43ACCD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9E4A2EEF-26DA-8C9A-EE77-7FB380DC6D59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Results (25%) Max. 500 words </a:t>
            </a:r>
            <a:r>
              <a:rPr lang="en-US" sz="1400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You may add extra pages if necessary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CCB849C-700A-7FF0-B463-5E0CBB18B702}"/>
              </a:ext>
            </a:extLst>
          </p:cNvPr>
          <p:cNvSpPr txBox="1">
            <a:spLocks/>
          </p:cNvSpPr>
          <p:nvPr/>
        </p:nvSpPr>
        <p:spPr bwMode="auto">
          <a:xfrm>
            <a:off x="9861024" y="102060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Results – 25%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588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>
            <a:extLst>
              <a:ext uri="{FF2B5EF4-FFF2-40B4-BE49-F238E27FC236}">
                <a16:creationId xmlns:a16="http://schemas.microsoft.com/office/drawing/2014/main" id="{9DB01C0F-6BD9-E2AB-F4D0-5D013DFE7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779" y="2163373"/>
            <a:ext cx="10915602" cy="4104262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DECLARATION 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2"/>
              </a:rPr>
              <a:t></a:t>
            </a:r>
            <a:r>
              <a:rPr lang="en-US" sz="1800" b="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AU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-THE END- </a:t>
            </a:r>
            <a:endPara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354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332</Words>
  <Application>Microsoft Office PowerPoint</Application>
  <PresentationFormat>Widescreen</PresentationFormat>
  <Paragraphs>43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Helvetica CE 45 Light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7</cp:revision>
  <dcterms:created xsi:type="dcterms:W3CDTF">2025-01-13T08:35:44Z</dcterms:created>
  <dcterms:modified xsi:type="dcterms:W3CDTF">2025-05-14T03:30:29Z</dcterms:modified>
</cp:coreProperties>
</file>