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70" r:id="rId5"/>
    <p:sldId id="258" r:id="rId6"/>
    <p:sldId id="288" r:id="rId7"/>
    <p:sldId id="294" r:id="rId8"/>
    <p:sldId id="295" r:id="rId9"/>
    <p:sldId id="289" r:id="rId10"/>
    <p:sldId id="290" r:id="rId11"/>
    <p:sldId id="291" r:id="rId12"/>
    <p:sldId id="293" r:id="rId13"/>
    <p:sldId id="292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8E56"/>
    <a:srgbClr val="79C18C"/>
    <a:srgbClr val="71BD85"/>
    <a:srgbClr val="9ED2AC"/>
    <a:srgbClr val="CC00FF"/>
    <a:srgbClr val="CC66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34" autoAdjust="0"/>
    <p:restoredTop sz="94624" autoAdjust="0"/>
  </p:normalViewPr>
  <p:slideViewPr>
    <p:cSldViewPr>
      <p:cViewPr varScale="1">
        <p:scale>
          <a:sx n="85" d="100"/>
          <a:sy n="85" d="100"/>
        </p:scale>
        <p:origin x="90" y="18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331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4A4D0-0E61-495A-BC53-6D3E7070176B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88E79-F7EA-435C-81E4-31C91A8DEA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DE6F4-2AB6-45F9-9082-A181EA8B06B4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D6885-A504-48F6-A91A-A89B6A2DC7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B5904-0F79-4493-80AC-93CA5DEFE53F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09250" y="0"/>
            <a:ext cx="1534750" cy="5905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A278D-9403-4880-B51A-8429B0ABB9A4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MEA Logo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077200" y="57150"/>
            <a:ext cx="972377" cy="54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marketing-interactive.com/" TargetMode="Externa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457450"/>
            <a:ext cx="9144000" cy="1102519"/>
          </a:xfrm>
        </p:spPr>
        <p:txBody>
          <a:bodyPr>
            <a:normAutofit/>
          </a:bodyPr>
          <a:lstStyle/>
          <a:p>
            <a:r>
              <a:rPr lang="en-US" altLang="zh-TW" sz="2800" b="1" dirty="0">
                <a:solidFill>
                  <a:srgbClr val="428E56"/>
                </a:solidFill>
                <a:latin typeface="+mn-lt"/>
                <a:cs typeface="Arial" pitchFamily="34" charset="0"/>
              </a:rPr>
              <a:t>Core Submission Document Template</a:t>
            </a:r>
            <a:endParaRPr lang="en-US" sz="2800" dirty="0">
              <a:solidFill>
                <a:srgbClr val="428E56"/>
              </a:solidFill>
              <a:latin typeface="+mn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432435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TW" sz="1200" dirty="0">
                <a:solidFill>
                  <a:srgbClr val="428E56"/>
                </a:solidFill>
              </a:rPr>
              <a:t>Marketing Excellence Awards 2024 Hong Kong is produced by MARKETING-INTERACTIVE, a publication of Lighthouse Independent Media</a:t>
            </a:r>
            <a:br>
              <a:rPr lang="en-US" altLang="zh-TW" sz="1200" dirty="0">
                <a:solidFill>
                  <a:srgbClr val="428E56"/>
                </a:solidFill>
              </a:rPr>
            </a:br>
            <a:r>
              <a:rPr lang="en-US" altLang="zh-TW" sz="1200" dirty="0">
                <a:solidFill>
                  <a:srgbClr val="428E56"/>
                </a:solidFill>
              </a:rPr>
              <a:t> 15/F, Golden Star Building, 20-24 Lockhart Road. </a:t>
            </a:r>
            <a:r>
              <a:rPr lang="en-US" altLang="zh-TW" sz="1200" dirty="0" err="1">
                <a:solidFill>
                  <a:srgbClr val="428E56"/>
                </a:solidFill>
              </a:rPr>
              <a:t>Wanchai</a:t>
            </a:r>
            <a:r>
              <a:rPr lang="en-US" altLang="zh-TW" sz="1200" dirty="0">
                <a:solidFill>
                  <a:srgbClr val="428E56"/>
                </a:solidFill>
              </a:rPr>
              <a:t>, Hong Kong</a:t>
            </a:r>
            <a:br>
              <a:rPr lang="en-US" altLang="zh-TW" sz="1200" dirty="0">
                <a:solidFill>
                  <a:srgbClr val="428E56"/>
                </a:solidFill>
              </a:rPr>
            </a:br>
            <a:r>
              <a:rPr lang="en-US" altLang="zh-TW" sz="1200" dirty="0">
                <a:solidFill>
                  <a:srgbClr val="428E56"/>
                </a:solidFill>
              </a:rPr>
              <a:t>Tel: + 852 2861-1882   Fax: + 852 2861-1336   </a:t>
            </a:r>
            <a:r>
              <a:rPr lang="en-US" altLang="zh-TW" sz="1200" dirty="0">
                <a:solidFill>
                  <a:srgbClr val="0070C0"/>
                </a:solidFill>
                <a:hlinkClick r:id="rId2"/>
              </a:rPr>
              <a:t>www.marketing-interactive.com</a:t>
            </a:r>
            <a:r>
              <a:rPr lang="en-US" altLang="zh-TW" sz="1200" dirty="0">
                <a:solidFill>
                  <a:srgbClr val="0070C0"/>
                </a:solidFill>
              </a:rPr>
              <a:t> </a:t>
            </a:r>
            <a:endParaRPr lang="zh-TW" altLang="en-US" sz="12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43100" y="549876"/>
            <a:ext cx="5257800" cy="20231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2000" b="1" dirty="0"/>
              <a:t>Execution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3464" y="6884"/>
            <a:ext cx="7174736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lang="en-US" altLang="zh-TW" sz="1100" u="sng" dirty="0">
                <a:solidFill>
                  <a:srgbClr val="428E56"/>
                </a:solidFill>
              </a:rPr>
              <a:t>(30%) Max. 3 slides, visuals included – slide 3/3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428E56"/>
                </a:solidFill>
              </a:rPr>
              <a:t> The implementation of your creative thinking and media strategy.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428E56"/>
                </a:solidFill>
              </a:rPr>
              <a:t> The tactics/elements used within the campaign/project/work.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428E56"/>
                </a:solidFill>
              </a:rPr>
              <a:t> The role of these tactics/elements.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19150"/>
          <a:ext cx="8686800" cy="4210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109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2000" b="1" dirty="0"/>
              <a:t>Results</a:t>
            </a:r>
            <a:endParaRPr lang="zh-TW" alt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1283464" y="6884"/>
            <a:ext cx="7174736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lang="en-US" altLang="zh-TW" sz="1100" u="sng" dirty="0">
                <a:solidFill>
                  <a:srgbClr val="428E56"/>
                </a:solidFill>
              </a:rPr>
              <a:t>(20%) Max. 2 slides, visuals included – slide 1/2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428E56"/>
                </a:solidFill>
              </a:rPr>
              <a:t> Clear evidence/metrics demonstrating the performance of the campaign/project/work.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428E56"/>
                </a:solidFill>
              </a:rPr>
              <a:t> A description of how it solved the marketing challenge.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428E56"/>
                </a:solidFill>
              </a:rPr>
              <a:t> The rationale as to why you believe this qualifies for a </a:t>
            </a:r>
            <a:r>
              <a:rPr lang="en-US" altLang="zh-TW" sz="1000" b="1" dirty="0">
                <a:solidFill>
                  <a:srgbClr val="428E56"/>
                </a:solidFill>
              </a:rPr>
              <a:t>Marketing Excellence Award</a:t>
            </a:r>
            <a:r>
              <a:rPr lang="en-US" altLang="zh-TW" sz="1000" dirty="0">
                <a:solidFill>
                  <a:srgbClr val="428E56"/>
                </a:solidFill>
              </a:rPr>
              <a:t>.</a:t>
            </a:r>
            <a:endParaRPr lang="en-US" sz="1000" dirty="0">
              <a:solidFill>
                <a:srgbClr val="428E56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19150"/>
          <a:ext cx="8686800" cy="4210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109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2000" b="1" dirty="0"/>
              <a:t>Results</a:t>
            </a:r>
            <a:endParaRPr lang="zh-TW" alt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1283464" y="6884"/>
            <a:ext cx="7174736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lang="en-US" altLang="zh-TW" sz="1100" u="sng" dirty="0">
                <a:solidFill>
                  <a:srgbClr val="428E56"/>
                </a:solidFill>
              </a:rPr>
              <a:t>(20%) Max. 2 slides, visuals included – slide 2/2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428E56"/>
                </a:solidFill>
              </a:rPr>
              <a:t> Clear evidence/metrics demonstrating the performance of the campaign/project/work.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428E56"/>
                </a:solidFill>
              </a:rPr>
              <a:t> A description of how it solved the marketing challenge.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428E56"/>
                </a:solidFill>
              </a:rPr>
              <a:t> The rationale as to why you believe this qualifies for a </a:t>
            </a:r>
            <a:r>
              <a:rPr lang="en-US" altLang="zh-TW" sz="1000" b="1" dirty="0">
                <a:solidFill>
                  <a:srgbClr val="428E56"/>
                </a:solidFill>
              </a:rPr>
              <a:t>Marketing Excellence Award</a:t>
            </a:r>
            <a:r>
              <a:rPr lang="en-US" altLang="zh-TW" sz="1000" dirty="0">
                <a:solidFill>
                  <a:srgbClr val="428E56"/>
                </a:solidFill>
              </a:rPr>
              <a:t>.</a:t>
            </a:r>
            <a:endParaRPr lang="en-US" sz="1000" dirty="0">
              <a:solidFill>
                <a:srgbClr val="428E56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19150"/>
          <a:ext cx="8686800" cy="4210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109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848600" y="4781550"/>
            <a:ext cx="304800" cy="152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90600" y="895350"/>
            <a:ext cx="7056438" cy="198120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2000" dirty="0">
                <a:solidFill>
                  <a:srgbClr val="428E56"/>
                </a:solidFill>
              </a:rPr>
              <a:t>Please paste your client </a:t>
            </a:r>
            <a:r>
              <a:rPr lang="en-US" altLang="zh-TW" sz="2000" dirty="0" err="1">
                <a:solidFill>
                  <a:srgbClr val="428E56"/>
                </a:solidFill>
              </a:rPr>
              <a:t>organisation</a:t>
            </a:r>
            <a:r>
              <a:rPr lang="en-US" altLang="zh-TW" sz="2000" dirty="0">
                <a:solidFill>
                  <a:srgbClr val="428E56"/>
                </a:solidFill>
              </a:rPr>
              <a:t>/brand logo here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28E56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2952750"/>
            <a:ext cx="7543800" cy="1754326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dirty="0">
                <a:solidFill>
                  <a:srgbClr val="428E56"/>
                </a:solidFill>
                <a:ea typeface="+mj-ea"/>
                <a:cs typeface="+mj-cs"/>
              </a:rPr>
              <a:t>Please provide the following information:</a:t>
            </a:r>
          </a:p>
          <a:p>
            <a:pPr marL="457200" indent="-457200">
              <a:defRPr/>
            </a:pPr>
            <a:r>
              <a:rPr lang="en-US" altLang="zh-TW" dirty="0">
                <a:solidFill>
                  <a:srgbClr val="71BD85"/>
                </a:solidFill>
                <a:ea typeface="+mj-ea"/>
                <a:cs typeface="+mj-cs"/>
              </a:rPr>
              <a:t>1. Name of Category:</a:t>
            </a:r>
          </a:p>
          <a:p>
            <a:pPr marL="457200" indent="-457200">
              <a:defRPr/>
            </a:pPr>
            <a:r>
              <a:rPr lang="en-US" altLang="zh-TW" dirty="0">
                <a:solidFill>
                  <a:srgbClr val="71BD85"/>
                </a:solidFill>
                <a:latin typeface="Calibri" pitchFamily="34" charset="0"/>
              </a:rPr>
              <a:t>2. Name of Client </a:t>
            </a:r>
            <a:r>
              <a:rPr lang="en-US" altLang="zh-TW" dirty="0" err="1">
                <a:solidFill>
                  <a:srgbClr val="71BD85"/>
                </a:solidFill>
                <a:latin typeface="Calibri" pitchFamily="34" charset="0"/>
              </a:rPr>
              <a:t>Organisation</a:t>
            </a:r>
            <a:r>
              <a:rPr lang="en-US" altLang="zh-TW" dirty="0">
                <a:solidFill>
                  <a:srgbClr val="71BD85"/>
                </a:solidFill>
                <a:latin typeface="Calibri" pitchFamily="34" charset="0"/>
              </a:rPr>
              <a:t>:</a:t>
            </a:r>
            <a:endParaRPr lang="en-US" altLang="zh-TW" dirty="0">
              <a:solidFill>
                <a:srgbClr val="71BD85"/>
              </a:solidFill>
              <a:ea typeface="+mj-ea"/>
              <a:cs typeface="+mj-cs"/>
            </a:endParaRPr>
          </a:p>
          <a:p>
            <a:r>
              <a:rPr lang="en-US" altLang="zh-TW" dirty="0">
                <a:solidFill>
                  <a:srgbClr val="71BD85"/>
                </a:solidFill>
                <a:latin typeface="Calibri" pitchFamily="34" charset="0"/>
              </a:rPr>
              <a:t>3. Name of Brand: </a:t>
            </a:r>
            <a:r>
              <a:rPr lang="en-US" altLang="zh-TW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(N/A if not applicable)</a:t>
            </a:r>
            <a:endParaRPr lang="en-US" altLang="zh-TW" sz="1200" dirty="0">
              <a:latin typeface="+mn-lt"/>
              <a:cs typeface="Arial" pitchFamily="34" charset="0"/>
            </a:endParaRPr>
          </a:p>
          <a:p>
            <a:r>
              <a:rPr lang="en-GB" altLang="zh-TW" dirty="0">
                <a:solidFill>
                  <a:srgbClr val="71BD85"/>
                </a:solidFill>
                <a:latin typeface="Calibri" pitchFamily="34" charset="0"/>
              </a:rPr>
              <a:t>4. Name of </a:t>
            </a:r>
            <a:r>
              <a:rPr lang="en-US" altLang="zh-TW" dirty="0">
                <a:solidFill>
                  <a:srgbClr val="71BD85"/>
                </a:solidFill>
                <a:latin typeface="Calibri" pitchFamily="34" charset="0"/>
              </a:rPr>
              <a:t>Agency: </a:t>
            </a:r>
            <a:r>
              <a:rPr lang="en-US" altLang="zh-TW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(N/A if not applicable)</a:t>
            </a:r>
            <a:endParaRPr lang="en-US" altLang="zh-TW" sz="1200" dirty="0">
              <a:latin typeface="+mn-lt"/>
              <a:cs typeface="Arial" pitchFamily="34" charset="0"/>
            </a:endParaRPr>
          </a:p>
          <a:p>
            <a:pPr>
              <a:defRPr/>
            </a:pPr>
            <a:r>
              <a:rPr lang="en-GB" altLang="zh-TW" dirty="0">
                <a:solidFill>
                  <a:srgbClr val="71BD85"/>
                </a:solidFill>
                <a:latin typeface="Calibri" pitchFamily="34" charset="0"/>
              </a:rPr>
              <a:t>5. Name of Campaign:</a:t>
            </a:r>
            <a:endParaRPr lang="zh-TW" altLang="en-US" dirty="0">
              <a:solidFill>
                <a:srgbClr val="71BD85"/>
              </a:solidFill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200" b="1" dirty="0">
                <a:ea typeface="+mj-ea"/>
                <a:cs typeface="+mj-cs"/>
              </a:rPr>
              <a:t>Entry Details</a:t>
            </a:r>
            <a:endParaRPr kumimoji="0" lang="zh-TW" altLang="en-US" sz="3200" b="1" dirty="0">
              <a:ea typeface="+mj-ea"/>
              <a:cs typeface="+mj-cs"/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304800" y="4622588"/>
            <a:ext cx="8534401" cy="5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200" dirty="0">
                <a:solidFill>
                  <a:srgbClr val="428E56"/>
                </a:solidFill>
                <a:latin typeface="Calibri" pitchFamily="34" charset="0"/>
              </a:rPr>
              <a:t>NOTE: </a:t>
            </a:r>
            <a:br>
              <a:rPr lang="en-US" altLang="zh-TW" sz="1200" dirty="0">
                <a:solidFill>
                  <a:srgbClr val="428E56"/>
                </a:solidFill>
                <a:latin typeface="Calibri" pitchFamily="34" charset="0"/>
              </a:rPr>
            </a:br>
            <a:r>
              <a:rPr lang="en-US" altLang="zh-TW" sz="1200" dirty="0">
                <a:solidFill>
                  <a:srgbClr val="428E56"/>
                </a:solidFill>
                <a:latin typeface="Calibri" pitchFamily="34" charset="0"/>
              </a:rPr>
              <a:t>Any specific information or content intended for judging purposes only must be clearly indicated in</a:t>
            </a:r>
            <a:r>
              <a:rPr lang="en-US" altLang="zh-TW" sz="1200" dirty="0">
                <a:solidFill>
                  <a:srgbClr val="FF0000"/>
                </a:solidFill>
                <a:latin typeface="Calibri" pitchFamily="34" charset="0"/>
              </a:rPr>
              <a:t> Red</a:t>
            </a:r>
            <a:r>
              <a:rPr lang="en-US" altLang="zh-TW" sz="1200" dirty="0">
                <a:solidFill>
                  <a:srgbClr val="428E56"/>
                </a:solidFill>
                <a:latin typeface="Calibri" pitchFamily="34" charset="0"/>
              </a:rPr>
              <a:t>, or highlighted in red. </a:t>
            </a:r>
            <a:br>
              <a:rPr lang="en-US" altLang="zh-TW" sz="1200" dirty="0">
                <a:solidFill>
                  <a:srgbClr val="428E56"/>
                </a:solidFill>
                <a:latin typeface="Calibri" pitchFamily="34" charset="0"/>
              </a:rPr>
            </a:br>
            <a:r>
              <a:rPr lang="en-US" altLang="zh-TW" sz="1200" dirty="0">
                <a:solidFill>
                  <a:srgbClr val="428E56"/>
                </a:solidFill>
                <a:latin typeface="Calibri" pitchFamily="34" charset="0"/>
              </a:rPr>
              <a:t>Marks may be deducted if  the entry submission exceeds the outlined number of slides allowed</a:t>
            </a:r>
            <a:endParaRPr lang="zh-TW" altLang="en-US" sz="1200" dirty="0">
              <a:solidFill>
                <a:srgbClr val="428E56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3200" b="1" dirty="0">
                <a:ea typeface="+mj-ea"/>
                <a:cs typeface="+mj-cs"/>
              </a:rPr>
              <a:t>Entry Video</a:t>
            </a:r>
            <a:endParaRPr kumimoji="0" lang="zh-TW" altLang="en-US" sz="3200" b="1" dirty="0"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90600" y="1352550"/>
            <a:ext cx="7056438" cy="228600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solidFill>
                  <a:srgbClr val="428E56"/>
                </a:solidFill>
              </a:rPr>
              <a:t>Please paste the entry video link if there is any.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solidFill>
                  <a:srgbClr val="428E56"/>
                </a:solidFill>
              </a:rPr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solidFill>
                <a:srgbClr val="428E56"/>
              </a:solidFill>
            </a:endParaRPr>
          </a:p>
          <a:p>
            <a:pPr algn="ctr">
              <a:defRPr/>
            </a:pPr>
            <a:r>
              <a:rPr lang="en-US" altLang="zh-TW" sz="2000" dirty="0">
                <a:solidFill>
                  <a:srgbClr val="428E56"/>
                </a:solidFill>
              </a:rPr>
              <a:t>Maximum length of video is </a:t>
            </a:r>
            <a:r>
              <a:rPr lang="en-US" altLang="zh-TW" sz="2000" b="1" dirty="0">
                <a:solidFill>
                  <a:srgbClr val="428E56"/>
                </a:solidFill>
              </a:rPr>
              <a:t>3 minutes</a:t>
            </a:r>
            <a:r>
              <a:rPr lang="en-US" altLang="zh-TW" sz="2000" dirty="0">
                <a:solidFill>
                  <a:srgbClr val="428E56"/>
                </a:solidFill>
              </a:rPr>
              <a:t>. </a:t>
            </a:r>
            <a:br>
              <a:rPr lang="en-US" altLang="zh-TW" sz="2000" dirty="0">
                <a:solidFill>
                  <a:srgbClr val="428E56"/>
                </a:solidFill>
              </a:rPr>
            </a:br>
            <a:br>
              <a:rPr lang="en-US" altLang="zh-TW" sz="2000" dirty="0">
                <a:solidFill>
                  <a:srgbClr val="428E56"/>
                </a:solidFill>
              </a:rPr>
            </a:br>
            <a:br>
              <a:rPr lang="en-US" altLang="zh-TW" sz="2000" dirty="0">
                <a:solidFill>
                  <a:srgbClr val="428E56"/>
                </a:solidFill>
              </a:rPr>
            </a:br>
            <a:r>
              <a:rPr lang="en-US" altLang="zh-TW" sz="2000" dirty="0">
                <a:solidFill>
                  <a:srgbClr val="428E56"/>
                </a:solidFill>
              </a:rPr>
              <a:t>Password (if any):</a:t>
            </a:r>
            <a:endParaRPr lang="zh-TW" altLang="en-US" sz="2000" dirty="0">
              <a:solidFill>
                <a:srgbClr val="428E56"/>
              </a:solidFill>
            </a:endParaRP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683568" y="4299942"/>
            <a:ext cx="79295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is accepted for each entry. </a:t>
            </a:r>
            <a:br>
              <a:rPr lang="en-US" altLang="zh-TW" sz="1400" dirty="0">
                <a:solidFill>
                  <a:srgbClr val="FF0000"/>
                </a:solidFill>
                <a:latin typeface="+mj-lt"/>
              </a:rPr>
            </a:b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52400" y="0"/>
            <a:ext cx="74088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ea typeface="+mj-ea"/>
                <a:cs typeface="+mj-cs"/>
              </a:rPr>
              <a:t>Challenge</a:t>
            </a:r>
            <a:endParaRPr kumimoji="0" lang="zh-TW" altLang="en-US" sz="2000" b="1" dirty="0"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83464" y="-1378"/>
            <a:ext cx="7174736" cy="966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28E56"/>
                </a:solidFill>
                <a:ea typeface="+mn-ea"/>
              </a:rPr>
              <a:t>(</a:t>
            </a:r>
            <a:r>
              <a:rPr lang="en-US" altLang="zh-TW" sz="1100" u="sng" dirty="0">
                <a:solidFill>
                  <a:srgbClr val="428E56"/>
                </a:solidFill>
              </a:rPr>
              <a:t>20</a:t>
            </a:r>
            <a:r>
              <a:rPr kumimoji="0" lang="en-US" altLang="zh-TW" sz="1100" u="sng" dirty="0">
                <a:solidFill>
                  <a:srgbClr val="428E56"/>
                </a:solidFill>
                <a:ea typeface="+mn-ea"/>
              </a:rPr>
              <a:t>%) Max. 1 slide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428E56"/>
                </a:solidFill>
              </a:rPr>
              <a:t> The market situation the brand was operating in.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428E56"/>
                </a:solidFill>
              </a:rPr>
              <a:t> A clear description of the business/brand consumer challenge the advertising/project/work was asked to address.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428E56"/>
                </a:solidFill>
              </a:rPr>
              <a:t> Key statistics which help illustrate the scale of this challenge in detail.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428E56"/>
                </a:solidFill>
              </a:rPr>
              <a:t> </a:t>
            </a:r>
            <a:r>
              <a:rPr lang="en-US" altLang="zh-TW" sz="1000" dirty="0">
                <a:solidFill>
                  <a:schemeClr val="accent1">
                    <a:lumMod val="75000"/>
                  </a:schemeClr>
                </a:solidFill>
              </a:rPr>
              <a:t>Eligibility period: </a:t>
            </a:r>
            <a:r>
              <a:rPr lang="en-US" sz="1000" dirty="0">
                <a:solidFill>
                  <a:schemeClr val="accent1">
                    <a:lumMod val="75000"/>
                  </a:schemeClr>
                </a:solidFill>
              </a:rPr>
              <a:t>1 </a:t>
            </a:r>
            <a:r>
              <a:rPr lang="en-US" altLang="zh-TW" sz="1000" dirty="0">
                <a:solidFill>
                  <a:schemeClr val="accent1">
                    <a:lumMod val="75000"/>
                  </a:schemeClr>
                </a:solidFill>
              </a:rPr>
              <a:t>August </a:t>
            </a:r>
            <a:r>
              <a:rPr lang="en-US" sz="1000" dirty="0">
                <a:solidFill>
                  <a:schemeClr val="accent1">
                    <a:lumMod val="75000"/>
                  </a:schemeClr>
                </a:solidFill>
              </a:rPr>
              <a:t>2023 – 31 July 2024</a:t>
            </a:r>
            <a:endParaRPr lang="en-US" sz="1000" dirty="0">
              <a:solidFill>
                <a:srgbClr val="428E56"/>
              </a:solidFill>
            </a:endParaRPr>
          </a:p>
          <a:p>
            <a:pPr>
              <a:lnSpc>
                <a:spcPts val="1100"/>
              </a:lnSpc>
            </a:pPr>
            <a:r>
              <a:rPr lang="en-US" sz="1000" dirty="0">
                <a:solidFill>
                  <a:srgbClr val="428E56"/>
                </a:solidFill>
              </a:rPr>
              <a:t>Mandatory information: Campaign start date and end date, key objectives, target audience, key competitors and budget.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28600" y="895350"/>
          <a:ext cx="8686800" cy="40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Start Date: 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End Date: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2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Target Audience: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Budget (HKD):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8031">
                <a:tc gridSpan="2">
                  <a:txBody>
                    <a:bodyPr/>
                    <a:lstStyle/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Key Objectives:</a:t>
                      </a: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600" dirty="0"/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Market Challenge: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Strategy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3464" y="6884"/>
            <a:ext cx="7174736" cy="966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kumimoji="0" lang="en-US" altLang="zh-TW" sz="1100" u="sng" dirty="0">
                <a:solidFill>
                  <a:srgbClr val="428E56"/>
                </a:solidFill>
                <a:ea typeface="+mn-ea"/>
              </a:rPr>
              <a:t>(</a:t>
            </a:r>
            <a:r>
              <a:rPr lang="en-US" altLang="zh-TW" sz="1100" u="sng" dirty="0">
                <a:solidFill>
                  <a:srgbClr val="428E56"/>
                </a:solidFill>
              </a:rPr>
              <a:t>30</a:t>
            </a:r>
            <a:r>
              <a:rPr kumimoji="0" lang="en-US" altLang="zh-TW" sz="1100" u="sng" dirty="0">
                <a:solidFill>
                  <a:srgbClr val="428E56"/>
                </a:solidFill>
                <a:ea typeface="+mn-ea"/>
              </a:rPr>
              <a:t>%) Max. 3 slides</a:t>
            </a:r>
            <a:r>
              <a:rPr lang="en-US" altLang="zh-TW" sz="1100" u="sng" dirty="0">
                <a:solidFill>
                  <a:srgbClr val="428E56"/>
                </a:solidFill>
              </a:rPr>
              <a:t>, visuals included – slide 1/3</a:t>
            </a:r>
            <a:endParaRPr kumimoji="0" lang="en-US" altLang="zh-TW" sz="1100" u="sng" dirty="0">
              <a:solidFill>
                <a:srgbClr val="428E56"/>
              </a:solidFill>
              <a:ea typeface="+mn-ea"/>
            </a:endParaRP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428E56"/>
                </a:solidFill>
              </a:rPr>
              <a:t> An introduction of the campaign/project/work.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428E56"/>
                </a:solidFill>
              </a:rPr>
              <a:t> The rationale of launching the campaign/project/work to address the marketing challenge. 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428E56"/>
                </a:solidFill>
              </a:rPr>
              <a:t> The core insight the campaign/project/work was built on. 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428E56"/>
                </a:solidFill>
              </a:rPr>
              <a:t> An outline of your creative thinking and media strategy.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428E56"/>
                </a:solidFill>
              </a:rPr>
              <a:t> A description on its distinctiveness and effectiveness.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Strategy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3464" y="6884"/>
            <a:ext cx="7174736" cy="966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kumimoji="0" lang="en-US" altLang="zh-TW" sz="1100" u="sng" dirty="0">
                <a:solidFill>
                  <a:srgbClr val="428E56"/>
                </a:solidFill>
                <a:ea typeface="+mn-ea"/>
              </a:rPr>
              <a:t>(</a:t>
            </a:r>
            <a:r>
              <a:rPr lang="en-US" altLang="zh-TW" sz="1100" u="sng" dirty="0">
                <a:solidFill>
                  <a:srgbClr val="428E56"/>
                </a:solidFill>
              </a:rPr>
              <a:t>30</a:t>
            </a:r>
            <a:r>
              <a:rPr kumimoji="0" lang="en-US" altLang="zh-TW" sz="1100" u="sng" dirty="0">
                <a:solidFill>
                  <a:srgbClr val="428E56"/>
                </a:solidFill>
                <a:ea typeface="+mn-ea"/>
              </a:rPr>
              <a:t>%) Max. 3 slides</a:t>
            </a:r>
            <a:r>
              <a:rPr lang="en-US" altLang="zh-TW" sz="1100" u="sng" dirty="0">
                <a:solidFill>
                  <a:srgbClr val="428E56"/>
                </a:solidFill>
              </a:rPr>
              <a:t>, visuals included – slide 2/3</a:t>
            </a:r>
            <a:endParaRPr kumimoji="0" lang="en-US" altLang="zh-TW" sz="1000" u="sng" dirty="0">
              <a:solidFill>
                <a:srgbClr val="428E56"/>
              </a:solidFill>
              <a:ea typeface="+mn-ea"/>
            </a:endParaRP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428E56"/>
                </a:solidFill>
              </a:rPr>
              <a:t> An introduction of the campaign/project/work.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428E56"/>
                </a:solidFill>
              </a:rPr>
              <a:t> The rationale of launching the campaign/project/work to address the marketing challenge. 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428E56"/>
                </a:solidFill>
              </a:rPr>
              <a:t> The core insight the campaign/project/work was built on. 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428E56"/>
                </a:solidFill>
              </a:rPr>
              <a:t> An outline of your creative thinking and media strategy.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428E56"/>
                </a:solidFill>
              </a:rPr>
              <a:t> A description on its distinctiveness and effectiveness.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000" b="1" dirty="0">
                <a:latin typeface="+mj-lt"/>
                <a:ea typeface="+mj-ea"/>
                <a:cs typeface="+mj-cs"/>
              </a:rPr>
              <a:t>Strategy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3464" y="6884"/>
            <a:ext cx="7174736" cy="966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kumimoji="0" lang="en-US" altLang="zh-TW" sz="1100" u="sng" dirty="0">
                <a:solidFill>
                  <a:srgbClr val="428E56"/>
                </a:solidFill>
                <a:ea typeface="+mn-ea"/>
              </a:rPr>
              <a:t>(</a:t>
            </a:r>
            <a:r>
              <a:rPr lang="en-US" altLang="zh-TW" sz="1100" u="sng" dirty="0">
                <a:solidFill>
                  <a:srgbClr val="428E56"/>
                </a:solidFill>
              </a:rPr>
              <a:t>30</a:t>
            </a:r>
            <a:r>
              <a:rPr kumimoji="0" lang="en-US" altLang="zh-TW" sz="1100" u="sng" dirty="0">
                <a:solidFill>
                  <a:srgbClr val="428E56"/>
                </a:solidFill>
                <a:ea typeface="+mn-ea"/>
              </a:rPr>
              <a:t>%) Max. 3 slides</a:t>
            </a:r>
            <a:r>
              <a:rPr lang="en-US" altLang="zh-TW" sz="1100" u="sng" dirty="0">
                <a:solidFill>
                  <a:srgbClr val="428E56"/>
                </a:solidFill>
              </a:rPr>
              <a:t>, visuals included – slide 3/3</a:t>
            </a:r>
            <a:endParaRPr kumimoji="0" lang="en-US" altLang="zh-TW" sz="1100" u="sng" dirty="0">
              <a:solidFill>
                <a:srgbClr val="428E56"/>
              </a:solidFill>
              <a:ea typeface="+mn-ea"/>
            </a:endParaRP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428E56"/>
                </a:solidFill>
              </a:rPr>
              <a:t> An introduction of the campaign/project/work.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428E56"/>
                </a:solidFill>
              </a:rPr>
              <a:t> The rationale of launching the campaign/project/work to address the marketing challenge. 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428E56"/>
                </a:solidFill>
              </a:rPr>
              <a:t> The core insight the campaign/project/work was built on. 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428E56"/>
                </a:solidFill>
              </a:rPr>
              <a:t> An outline of your creative thinking and media strategy.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sz="1000" dirty="0">
                <a:solidFill>
                  <a:srgbClr val="428E56"/>
                </a:solidFill>
              </a:rPr>
              <a:t> A description on its distinctiveness and effectiveness.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95350"/>
          <a:ext cx="8686800" cy="4134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347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2000" b="1" dirty="0"/>
              <a:t>Execution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3464" y="6884"/>
            <a:ext cx="7174736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lang="en-US" altLang="zh-TW" sz="1100" u="sng" dirty="0">
                <a:solidFill>
                  <a:srgbClr val="428E56"/>
                </a:solidFill>
              </a:rPr>
              <a:t>(30%) Max. 3 slides, visuals included – slide 1/3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428E56"/>
                </a:solidFill>
              </a:rPr>
              <a:t> The implementation of your creative thinking and media strategy.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428E56"/>
                </a:solidFill>
              </a:rPr>
              <a:t> The tactics/elements used within the campaign/project/work.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428E56"/>
                </a:solidFill>
              </a:rPr>
              <a:t> The role of these tactics/elements.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19151"/>
          <a:ext cx="8686800" cy="4210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109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" y="0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2000" b="1" dirty="0"/>
              <a:t>Execution</a:t>
            </a:r>
            <a:endParaRPr kumimoji="0" lang="zh-TW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3464" y="6884"/>
            <a:ext cx="7174736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lang="en-US" altLang="zh-TW" sz="1100" u="sng" dirty="0">
                <a:solidFill>
                  <a:srgbClr val="428E56"/>
                </a:solidFill>
              </a:rPr>
              <a:t>(30%) Max. 3 slides, visuals included – slide 2/3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428E56"/>
                </a:solidFill>
              </a:rPr>
              <a:t> The implementation of your creative thinking and media strategy.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428E56"/>
                </a:solidFill>
              </a:rPr>
              <a:t> The tactics/elements used within the campaign/project/work.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428E56"/>
                </a:solidFill>
              </a:rPr>
              <a:t> The role of these tactics/elements.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819150"/>
          <a:ext cx="8686800" cy="4210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109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872</TotalTime>
  <Words>821</Words>
  <Application>Microsoft Office PowerPoint</Application>
  <PresentationFormat>On-screen Show (16:9)</PresentationFormat>
  <Paragraphs>78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1_Custom Design</vt:lpstr>
      <vt:lpstr>Custom Design</vt:lpstr>
      <vt:lpstr>Core Submission Document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ENTRY SUBMISSION  DOCUMENT TEMPLATE</dc:title>
  <dc:creator>Andy</dc:creator>
  <cp:lastModifiedBy>Selina Kwok</cp:lastModifiedBy>
  <cp:revision>112</cp:revision>
  <dcterms:created xsi:type="dcterms:W3CDTF">2015-09-21T09:08:18Z</dcterms:created>
  <dcterms:modified xsi:type="dcterms:W3CDTF">2024-05-03T05:48:07Z</dcterms:modified>
</cp:coreProperties>
</file>