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276" r:id="rId3"/>
    <p:sldId id="284" r:id="rId4"/>
    <p:sldId id="257" r:id="rId5"/>
    <p:sldId id="285" r:id="rId6"/>
    <p:sldId id="286" r:id="rId7"/>
    <p:sldId id="287" r:id="rId8"/>
    <p:sldId id="288" r:id="rId9"/>
    <p:sldId id="289"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7A38"/>
    <a:srgbClr val="001838"/>
    <a:srgbClr val="8C40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3"/>
    <p:restoredTop sz="94656"/>
  </p:normalViewPr>
  <p:slideViewPr>
    <p:cSldViewPr>
      <p:cViewPr varScale="1">
        <p:scale>
          <a:sx n="142" d="100"/>
          <a:sy n="142" d="100"/>
        </p:scale>
        <p:origin x="666"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11/17/2025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08175" indent="0" algn="ctr">
              <a:buNone/>
              <a:defRPr>
                <a:solidFill>
                  <a:schemeClr val="tx1">
                    <a:tint val="75000"/>
                  </a:schemeClr>
                </a:solidFill>
              </a:defRPr>
            </a:lvl2pPr>
            <a:lvl3pPr marL="816350" indent="0" algn="ctr">
              <a:buNone/>
              <a:defRPr>
                <a:solidFill>
                  <a:schemeClr val="tx1">
                    <a:tint val="75000"/>
                  </a:schemeClr>
                </a:solidFill>
              </a:defRPr>
            </a:lvl3pPr>
            <a:lvl4pPr marL="1224525" indent="0" algn="ctr">
              <a:buNone/>
              <a:defRPr>
                <a:solidFill>
                  <a:schemeClr val="tx1">
                    <a:tint val="75000"/>
                  </a:schemeClr>
                </a:solidFill>
              </a:defRPr>
            </a:lvl4pPr>
            <a:lvl5pPr marL="1632700" indent="0" algn="ctr">
              <a:buNone/>
              <a:defRPr>
                <a:solidFill>
                  <a:schemeClr val="tx1">
                    <a:tint val="75000"/>
                  </a:schemeClr>
                </a:solidFill>
              </a:defRPr>
            </a:lvl5pPr>
            <a:lvl6pPr marL="2040875" indent="0" algn="ctr">
              <a:buNone/>
              <a:defRPr>
                <a:solidFill>
                  <a:schemeClr val="tx1">
                    <a:tint val="75000"/>
                  </a:schemeClr>
                </a:solidFill>
              </a:defRPr>
            </a:lvl6pPr>
            <a:lvl7pPr marL="2449051" indent="0" algn="ctr">
              <a:buNone/>
              <a:defRPr>
                <a:solidFill>
                  <a:schemeClr val="tx1">
                    <a:tint val="75000"/>
                  </a:schemeClr>
                </a:solidFill>
              </a:defRPr>
            </a:lvl7pPr>
            <a:lvl8pPr marL="2857225" indent="0" algn="ctr">
              <a:buNone/>
              <a:defRPr>
                <a:solidFill>
                  <a:schemeClr val="tx1">
                    <a:tint val="75000"/>
                  </a:schemeClr>
                </a:solidFill>
              </a:defRPr>
            </a:lvl8pPr>
            <a:lvl9pPr marL="3265401"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81635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0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816350" rtl="0" eaLnBrk="1" fontAlgn="auto" latinLnBrk="0" hangingPunct="1">
                <a:lnSpc>
                  <a:spcPct val="100000"/>
                </a:lnSpc>
                <a:spcBef>
                  <a:spcPts val="0"/>
                </a:spcBef>
                <a:spcAft>
                  <a:spcPts val="0"/>
                </a:spcAft>
                <a:buClrTx/>
                <a:buSzTx/>
                <a:buFontTx/>
                <a:buNone/>
                <a:tabLst/>
                <a:defRPr/>
              </a:pPr>
              <a:t>11/17/2025</a:t>
            </a:fld>
            <a:endParaRPr kumimoji="0" lang="en-US" sz="10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81635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81635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0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81635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47049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11/17/2025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81635" tIns="40817" rIns="81635" bIns="40817"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3"/>
          </a:xfrm>
          <a:prstGeom prst="rect">
            <a:avLst/>
          </a:prstGeom>
        </p:spPr>
        <p:txBody>
          <a:bodyPr vert="horz" lIns="81635" tIns="40817" rIns="81635" bIns="4081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81635" tIns="40817" rIns="81635" bIns="40817" rtlCol="0" anchor="ctr"/>
          <a:lstStyle>
            <a:lvl1pPr algn="l">
              <a:defRPr sz="1000">
                <a:solidFill>
                  <a:schemeClr val="tx1">
                    <a:tint val="75000"/>
                  </a:schemeClr>
                </a:solidFill>
              </a:defRPr>
            </a:lvl1pPr>
          </a:lstStyle>
          <a:p>
            <a:fld id="{1D8BD707-D9CF-40AE-B4C6-C98DA3205C09}" type="datetimeFigureOut">
              <a:rPr lang="en-US" smtClean="0"/>
              <a:pPr/>
              <a:t>11/17/2025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81635" tIns="40817" rIns="81635" bIns="40817" rtlCol="0" anchor="ctr"/>
          <a:lstStyle>
            <a:lvl1pPr algn="ctr">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81635" tIns="40817" rIns="81635" bIns="40817" rtlCol="0" anchor="ctr"/>
          <a:lstStyle>
            <a:lvl1pPr algn="r">
              <a:defRPr sz="10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602040536"/>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816350" rtl="0" eaLnBrk="1" latinLnBrk="0" hangingPunct="1">
        <a:spcBef>
          <a:spcPct val="0"/>
        </a:spcBef>
        <a:buNone/>
        <a:defRPr sz="3900" kern="1200">
          <a:solidFill>
            <a:schemeClr val="tx1"/>
          </a:solidFill>
          <a:latin typeface="+mj-lt"/>
          <a:ea typeface="+mj-ea"/>
          <a:cs typeface="+mj-cs"/>
        </a:defRPr>
      </a:lvl1pPr>
    </p:titleStyle>
    <p:bodyStyle>
      <a:lvl1pPr marL="306131" indent="-306131" algn="l" defTabSz="81635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63284" indent="-255109" algn="l" defTabSz="816350"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0438" indent="-204088" algn="l" defTabSz="816350"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28613"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36788"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44963"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138"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313"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488" indent="-204088" algn="l" defTabSz="81635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16350" rtl="0" eaLnBrk="1" latinLnBrk="0" hangingPunct="1">
        <a:defRPr sz="1600" kern="1200">
          <a:solidFill>
            <a:schemeClr val="tx1"/>
          </a:solidFill>
          <a:latin typeface="+mn-lt"/>
          <a:ea typeface="+mn-ea"/>
          <a:cs typeface="+mn-cs"/>
        </a:defRPr>
      </a:lvl1pPr>
      <a:lvl2pPr marL="408175" algn="l" defTabSz="816350" rtl="0" eaLnBrk="1" latinLnBrk="0" hangingPunct="1">
        <a:defRPr sz="1600" kern="1200">
          <a:solidFill>
            <a:schemeClr val="tx1"/>
          </a:solidFill>
          <a:latin typeface="+mn-lt"/>
          <a:ea typeface="+mn-ea"/>
          <a:cs typeface="+mn-cs"/>
        </a:defRPr>
      </a:lvl2pPr>
      <a:lvl3pPr marL="816350" algn="l" defTabSz="816350" rtl="0" eaLnBrk="1" latinLnBrk="0" hangingPunct="1">
        <a:defRPr sz="1600" kern="1200">
          <a:solidFill>
            <a:schemeClr val="tx1"/>
          </a:solidFill>
          <a:latin typeface="+mn-lt"/>
          <a:ea typeface="+mn-ea"/>
          <a:cs typeface="+mn-cs"/>
        </a:defRPr>
      </a:lvl3pPr>
      <a:lvl4pPr marL="1224525" algn="l" defTabSz="816350" rtl="0" eaLnBrk="1" latinLnBrk="0" hangingPunct="1">
        <a:defRPr sz="1600" kern="1200">
          <a:solidFill>
            <a:schemeClr val="tx1"/>
          </a:solidFill>
          <a:latin typeface="+mn-lt"/>
          <a:ea typeface="+mn-ea"/>
          <a:cs typeface="+mn-cs"/>
        </a:defRPr>
      </a:lvl4pPr>
      <a:lvl5pPr marL="1632700" algn="l" defTabSz="816350" rtl="0" eaLnBrk="1" latinLnBrk="0" hangingPunct="1">
        <a:defRPr sz="1600" kern="1200">
          <a:solidFill>
            <a:schemeClr val="tx1"/>
          </a:solidFill>
          <a:latin typeface="+mn-lt"/>
          <a:ea typeface="+mn-ea"/>
          <a:cs typeface="+mn-cs"/>
        </a:defRPr>
      </a:lvl5pPr>
      <a:lvl6pPr marL="2040875" algn="l" defTabSz="816350" rtl="0" eaLnBrk="1" latinLnBrk="0" hangingPunct="1">
        <a:defRPr sz="1600" kern="1200">
          <a:solidFill>
            <a:schemeClr val="tx1"/>
          </a:solidFill>
          <a:latin typeface="+mn-lt"/>
          <a:ea typeface="+mn-ea"/>
          <a:cs typeface="+mn-cs"/>
        </a:defRPr>
      </a:lvl6pPr>
      <a:lvl7pPr marL="2449051" algn="l" defTabSz="816350" rtl="0" eaLnBrk="1" latinLnBrk="0" hangingPunct="1">
        <a:defRPr sz="1600" kern="1200">
          <a:solidFill>
            <a:schemeClr val="tx1"/>
          </a:solidFill>
          <a:latin typeface="+mn-lt"/>
          <a:ea typeface="+mn-ea"/>
          <a:cs typeface="+mn-cs"/>
        </a:defRPr>
      </a:lvl7pPr>
      <a:lvl8pPr marL="2857225" algn="l" defTabSz="816350" rtl="0" eaLnBrk="1" latinLnBrk="0" hangingPunct="1">
        <a:defRPr sz="1600" kern="1200">
          <a:solidFill>
            <a:schemeClr val="tx1"/>
          </a:solidFill>
          <a:latin typeface="+mn-lt"/>
          <a:ea typeface="+mn-ea"/>
          <a:cs typeface="+mn-cs"/>
        </a:defRPr>
      </a:lvl8pPr>
      <a:lvl9pPr marL="3265401" algn="l" defTabSz="816350"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hyperlink" Target="https://awards.marketing-interactive.com/marketing-events-sg/entry-submission/"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BECE27-8D28-04D5-DF53-7B30EC749A08}"/>
              </a:ext>
            </a:extLst>
          </p:cNvPr>
          <p:cNvSpPr txBox="1"/>
          <p:nvPr/>
        </p:nvSpPr>
        <p:spPr>
          <a:xfrm>
            <a:off x="107504" y="4227934"/>
            <a:ext cx="9144000" cy="276999"/>
          </a:xfrm>
          <a:prstGeom prst="rect">
            <a:avLst/>
          </a:prstGeom>
          <a:noFill/>
        </p:spPr>
        <p:txBody>
          <a:bodyPr wrap="square">
            <a:spAutoFit/>
          </a:bodyPr>
          <a:lstStyle/>
          <a:p>
            <a:pPr algn="ctr"/>
            <a:r>
              <a:rPr lang="en-SG" sz="1200" b="1" dirty="0">
                <a:solidFill>
                  <a:srgbClr val="001838"/>
                </a:solidFill>
                <a:latin typeface="Arial" panose="020B0604020202020204" pitchFamily="34" charset="0"/>
                <a:cs typeface="Arial" panose="020B0604020202020204" pitchFamily="34" charset="0"/>
              </a:rPr>
              <a:t>CORE SUBMISSION DOCUMENT </a:t>
            </a:r>
            <a:endParaRPr lang="en-GB" sz="1200" b="1" dirty="0">
              <a:solidFill>
                <a:srgbClr val="00183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7">
            <a:extLst>
              <a:ext uri="{FF2B5EF4-FFF2-40B4-BE49-F238E27FC236}">
                <a16:creationId xmlns:a16="http://schemas.microsoft.com/office/drawing/2014/main" id="{CD58079E-DFA0-5AAD-E4F2-3611EE5E7EF6}"/>
              </a:ext>
            </a:extLst>
          </p:cNvPr>
          <p:cNvGraphicFramePr>
            <a:graphicFrameLocks noGrp="1"/>
          </p:cNvGraphicFramePr>
          <p:nvPr>
            <p:extLst>
              <p:ext uri="{D42A27DB-BD31-4B8C-83A1-F6EECF244321}">
                <p14:modId xmlns:p14="http://schemas.microsoft.com/office/powerpoint/2010/main" val="3202709598"/>
              </p:ext>
            </p:extLst>
          </p:nvPr>
        </p:nvGraphicFramePr>
        <p:xfrm>
          <a:off x="431540" y="1718534"/>
          <a:ext cx="8280919" cy="2683695"/>
        </p:xfrm>
        <a:graphic>
          <a:graphicData uri="http://schemas.openxmlformats.org/drawingml/2006/table">
            <a:tbl>
              <a:tblPr firstRow="1" bandRow="1">
                <a:tableStyleId>{5C22544A-7EE6-4342-B048-85BDC9FD1C3A}</a:tableStyleId>
              </a:tblPr>
              <a:tblGrid>
                <a:gridCol w="3731845">
                  <a:extLst>
                    <a:ext uri="{9D8B030D-6E8A-4147-A177-3AD203B41FA5}">
                      <a16:colId xmlns:a16="http://schemas.microsoft.com/office/drawing/2014/main" val="3238109378"/>
                    </a:ext>
                  </a:extLst>
                </a:gridCol>
                <a:gridCol w="4549074">
                  <a:extLst>
                    <a:ext uri="{9D8B030D-6E8A-4147-A177-3AD203B41FA5}">
                      <a16:colId xmlns:a16="http://schemas.microsoft.com/office/drawing/2014/main" val="524584411"/>
                    </a:ext>
                  </a:extLst>
                </a:gridCol>
              </a:tblGrid>
              <a:tr h="395714">
                <a:tc>
                  <a:txBody>
                    <a:bodyPr/>
                    <a:lstStyle/>
                    <a:p>
                      <a:r>
                        <a:rPr lang="en-US" sz="1000" b="1" dirty="0">
                          <a:solidFill>
                            <a:schemeClr val="tx1"/>
                          </a:solidFill>
                          <a:latin typeface="Arial" panose="020B0604020202020204" pitchFamily="34" charset="0"/>
                          <a:cs typeface="Arial" panose="020B0604020202020204" pitchFamily="34" charset="0"/>
                        </a:rPr>
                        <a:t>Category</a:t>
                      </a:r>
                      <a:endParaRPr lang="en-SG" sz="10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0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37346703"/>
                  </a:ext>
                </a:extLst>
              </a:tr>
              <a:tr h="521020">
                <a:tc>
                  <a:txBody>
                    <a:bodyPr/>
                    <a:lstStyle/>
                    <a:p>
                      <a:r>
                        <a:rPr lang="en-US" sz="1000" b="1" dirty="0">
                          <a:solidFill>
                            <a:schemeClr val="tx1"/>
                          </a:solidFill>
                          <a:latin typeface="Arial" panose="020B0604020202020204" pitchFamily="34" charset="0"/>
                          <a:cs typeface="Arial" panose="020B0604020202020204" pitchFamily="34" charset="0"/>
                        </a:rPr>
                        <a:t>Client Organisation</a:t>
                      </a:r>
                    </a:p>
                    <a:p>
                      <a:r>
                        <a:rPr lang="en-SG" sz="7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r>
                        <a:rPr lang="en-SG" sz="7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Chevron, Unilever)</a:t>
                      </a:r>
                      <a:r>
                        <a:rPr lang="en-GB" sz="700" b="0" dirty="0">
                          <a:solidFill>
                            <a:schemeClr val="tx1">
                              <a:lumMod val="50000"/>
                              <a:lumOff val="50000"/>
                            </a:schemeClr>
                          </a:solidFill>
                          <a:effectLst/>
                          <a:latin typeface="Arial" panose="020B0604020202020204" pitchFamily="34" charset="0"/>
                          <a:cs typeface="Arial" panose="020B0604020202020204" pitchFamily="34" charset="0"/>
                        </a:rPr>
                        <a:t> </a:t>
                      </a:r>
                      <a:r>
                        <a:rPr lang="en-SG" sz="7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endParaRPr lang="en-SG" sz="7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0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55863270"/>
                  </a:ext>
                </a:extLst>
              </a:tr>
              <a:tr h="590021">
                <a:tc>
                  <a:txBody>
                    <a:bodyPr/>
                    <a:lstStyle/>
                    <a:p>
                      <a:pPr marL="0" marR="0" lvl="0" indent="0" algn="l" defTabSz="816350" rtl="0" eaLnBrk="1" fontAlgn="auto" latinLnBrk="0" hangingPunct="1">
                        <a:lnSpc>
                          <a:spcPct val="100000"/>
                        </a:lnSpc>
                        <a:spcBef>
                          <a:spcPts val="0"/>
                        </a:spcBef>
                        <a:spcAft>
                          <a:spcPts val="0"/>
                        </a:spcAft>
                        <a:buClrTx/>
                        <a:buSzTx/>
                        <a:buFontTx/>
                        <a:buNone/>
                        <a:tabLst/>
                        <a:defRPr/>
                      </a:pPr>
                      <a:r>
                        <a:rPr lang="en-US" sz="1000" b="1" dirty="0">
                          <a:solidFill>
                            <a:schemeClr val="tx1"/>
                          </a:solidFill>
                          <a:latin typeface="Arial" panose="020B0604020202020204" pitchFamily="34" charset="0"/>
                          <a:cs typeface="Arial" panose="020B0604020202020204" pitchFamily="34" charset="0"/>
                        </a:rPr>
                        <a:t>Brand </a:t>
                      </a:r>
                      <a:r>
                        <a:rPr lang="en-US" sz="800" b="1"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br>
                        <a:rPr lang="en-US" sz="700" b="1" i="1" dirty="0">
                          <a:solidFill>
                            <a:schemeClr val="tx1"/>
                          </a:solidFill>
                          <a:effectLst/>
                          <a:latin typeface="Arial" panose="020B0604020202020204" pitchFamily="34" charset="0"/>
                          <a:cs typeface="Arial" panose="020B0604020202020204" pitchFamily="34" charset="0"/>
                        </a:rPr>
                      </a:br>
                      <a:r>
                        <a:rPr lang="en-SG" sz="7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 </a:t>
                      </a:r>
                      <a:r>
                        <a:rPr lang="en-SG" sz="7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Caltex, Dove)</a:t>
                      </a:r>
                      <a:endParaRPr lang="en-US" sz="700" b="1" dirty="0">
                        <a:solidFill>
                          <a:schemeClr val="tx1"/>
                        </a:solidFill>
                        <a:effectLst/>
                        <a:latin typeface="Arial" panose="020B0604020202020204" pitchFamily="34" charset="0"/>
                        <a:ea typeface="Calibri"/>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0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276051"/>
                  </a:ext>
                </a:extLst>
              </a:tr>
              <a:tr h="506938">
                <a:tc>
                  <a:txBody>
                    <a:bodyPr/>
                    <a:lstStyle/>
                    <a:p>
                      <a:pPr marL="0" marR="0" lvl="0" indent="0" algn="l" defTabSz="816350" rtl="0" eaLnBrk="1" fontAlgn="auto" latinLnBrk="0" hangingPunct="1">
                        <a:lnSpc>
                          <a:spcPct val="100000"/>
                        </a:lnSpc>
                        <a:spcBef>
                          <a:spcPts val="0"/>
                        </a:spcBef>
                        <a:spcAft>
                          <a:spcPts val="0"/>
                        </a:spcAft>
                        <a:buClrTx/>
                        <a:buSzTx/>
                        <a:buFontTx/>
                        <a:buNone/>
                        <a:tabLst/>
                        <a:defRPr/>
                      </a:pPr>
                      <a:r>
                        <a:rPr lang="en-US" sz="900" b="1" dirty="0">
                          <a:solidFill>
                            <a:schemeClr val="tx1"/>
                          </a:solidFill>
                          <a:latin typeface="Arial" panose="020B0604020202020204" pitchFamily="34" charset="0"/>
                          <a:cs typeface="Arial" panose="020B0604020202020204" pitchFamily="34" charset="0"/>
                        </a:rPr>
                        <a:t>Campaign / Event / Programme Name </a:t>
                      </a:r>
                      <a:r>
                        <a:rPr lang="en-US" sz="800" b="1" i="1" dirty="0">
                          <a:solidFill>
                            <a:schemeClr val="tx1"/>
                          </a:solidFill>
                          <a:effectLst/>
                          <a:latin typeface="Arial" panose="020B0604020202020204" pitchFamily="34" charset="0"/>
                          <a:cs typeface="Arial" panose="020B0604020202020204" pitchFamily="34" charset="0"/>
                        </a:rPr>
                        <a:t>(Max word Count: 12)*</a:t>
                      </a:r>
                      <a:br>
                        <a:rPr lang="en-US" sz="700" dirty="0">
                          <a:solidFill>
                            <a:schemeClr val="tx1"/>
                          </a:solidFill>
                          <a:effectLst/>
                          <a:latin typeface="Arial" panose="020B0604020202020204" pitchFamily="34" charset="0"/>
                          <a:cs typeface="Arial" panose="020B0604020202020204" pitchFamily="34" charset="0"/>
                        </a:rPr>
                      </a:br>
                      <a:r>
                        <a:rPr lang="en-SG" sz="7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700" b="0" kern="1200" dirty="0">
                          <a:solidFill>
                            <a:schemeClr val="tx1"/>
                          </a:solidFill>
                          <a:effectLst/>
                          <a:latin typeface="Arial" panose="020B0604020202020204" pitchFamily="34" charset="0"/>
                          <a:ea typeface="+mn-ea"/>
                          <a:cs typeface="Arial" panose="020B0604020202020204" pitchFamily="34" charset="0"/>
                        </a:rPr>
                        <a:t> </a:t>
                      </a:r>
                      <a:endParaRPr lang="en-SG" sz="7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0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7041467"/>
                  </a:ext>
                </a:extLst>
              </a:tr>
              <a:tr h="585440">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b="1" dirty="0">
                          <a:solidFill>
                            <a:schemeClr val="tx1"/>
                          </a:solidFill>
                          <a:effectLst/>
                          <a:latin typeface="Arial" panose="020B0604020202020204" pitchFamily="34" charset="0"/>
                          <a:cs typeface="Arial" panose="020B0604020202020204" pitchFamily="34" charset="0"/>
                        </a:rPr>
                        <a:t>Name of Agency</a:t>
                      </a:r>
                      <a:r>
                        <a:rPr lang="en-US" sz="900" b="1" baseline="0" dirty="0">
                          <a:solidFill>
                            <a:schemeClr val="tx1"/>
                          </a:solidFill>
                          <a:effectLst/>
                          <a:latin typeface="Arial" panose="020B0604020202020204" pitchFamily="34" charset="0"/>
                          <a:cs typeface="Arial" panose="020B0604020202020204" pitchFamily="34" charset="0"/>
                        </a:rPr>
                        <a:t> </a:t>
                      </a:r>
                      <a:br>
                        <a:rPr lang="en-US" sz="700" baseline="0" dirty="0">
                          <a:solidFill>
                            <a:schemeClr val="tx1"/>
                          </a:solidFill>
                          <a:effectLst/>
                          <a:latin typeface="Arial" panose="020B0604020202020204" pitchFamily="34" charset="0"/>
                          <a:cs typeface="Arial" panose="020B0604020202020204" pitchFamily="34" charset="0"/>
                        </a:rPr>
                      </a:br>
                      <a:r>
                        <a:rPr lang="en-US" sz="700" b="0" i="1" dirty="0">
                          <a:solidFill>
                            <a:schemeClr val="tx1"/>
                          </a:solidFill>
                          <a:effectLst/>
                          <a:latin typeface="Arial" panose="020B0604020202020204" pitchFamily="34" charset="0"/>
                          <a:cs typeface="Arial" panose="020B0604020202020204" pitchFamily="34" charset="0"/>
                        </a:rPr>
                        <a:t>(if applicable) </a:t>
                      </a:r>
                      <a:r>
                        <a:rPr lang="en-US" sz="700" b="0" i="1" dirty="0">
                          <a:solidFill>
                            <a:schemeClr val="tx1"/>
                          </a:solidFill>
                          <a:latin typeface="Arial" panose="020B0604020202020204" pitchFamily="34" charset="0"/>
                          <a:cs typeface="Arial" panose="020B0604020202020204" pitchFamily="34" charset="0"/>
                        </a:rPr>
                        <a:t>((in collaboration/partnership with other agencies, please indicate the lead agency, ex. Agency A (lead agency) + Agency 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SG" sz="10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47440047"/>
                  </a:ext>
                </a:extLst>
              </a:tr>
            </a:tbl>
          </a:graphicData>
        </a:graphic>
      </p:graphicFrame>
      <p:sp>
        <p:nvSpPr>
          <p:cNvPr id="6" name="TextBox 5">
            <a:extLst>
              <a:ext uri="{FF2B5EF4-FFF2-40B4-BE49-F238E27FC236}">
                <a16:creationId xmlns:a16="http://schemas.microsoft.com/office/drawing/2014/main" id="{777478A2-660F-22D5-A4A1-AC4717AFC943}"/>
              </a:ext>
            </a:extLst>
          </p:cNvPr>
          <p:cNvSpPr txBox="1"/>
          <p:nvPr/>
        </p:nvSpPr>
        <p:spPr>
          <a:xfrm>
            <a:off x="-108520" y="1172036"/>
            <a:ext cx="9144000" cy="500137"/>
          </a:xfrm>
          <a:prstGeom prst="rect">
            <a:avLst/>
          </a:prstGeom>
          <a:noFill/>
        </p:spPr>
        <p:txBody>
          <a:bodyPr wrap="square">
            <a:spAutoFit/>
          </a:bodyPr>
          <a:lstStyle/>
          <a:p>
            <a:pPr algn="ctr"/>
            <a:r>
              <a:rPr lang="en-US" sz="1600" b="1" dirty="0">
                <a:solidFill>
                  <a:srgbClr val="A87A38"/>
                </a:solidFill>
                <a:effectLst/>
                <a:latin typeface="Arial" panose="020B0604020202020204" pitchFamily="34" charset="0"/>
                <a:ea typeface="Calibri" panose="020F0502020204030204" pitchFamily="34" charset="0"/>
                <a:cs typeface="Arial" panose="020B0604020202020204" pitchFamily="34" charset="0"/>
              </a:rPr>
              <a:t>The Marketing Events Awards 2026: Core Submission Document</a:t>
            </a:r>
            <a:br>
              <a:rPr lang="en-US" sz="1600" b="1" dirty="0">
                <a:solidFill>
                  <a:srgbClr val="A87A38"/>
                </a:solidFill>
                <a:effectLst/>
                <a:latin typeface="Arial" panose="020B0604020202020204" pitchFamily="34" charset="0"/>
                <a:ea typeface="Calibri" panose="020F0502020204030204" pitchFamily="34" charset="0"/>
                <a:cs typeface="Arial" panose="020B0604020202020204" pitchFamily="34" charset="0"/>
              </a:rPr>
            </a:br>
            <a:r>
              <a:rPr lang="en-US" sz="1000" b="1" dirty="0">
                <a:solidFill>
                  <a:srgbClr val="A87A38"/>
                </a:solidFill>
                <a:effectLst/>
                <a:latin typeface="Arial" panose="020B0604020202020204" pitchFamily="34" charset="0"/>
                <a:ea typeface="Calibri" panose="020F0502020204030204" pitchFamily="34" charset="0"/>
                <a:cs typeface="Arial" panose="020B0604020202020204" pitchFamily="34" charset="0"/>
              </a:rPr>
              <a:t>Only Applicable for Category 1-41</a:t>
            </a:r>
            <a:endParaRPr lang="en-SG" sz="1600" dirty="0">
              <a:solidFill>
                <a:srgbClr val="A87A38"/>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F2F76294-C30E-AF2C-50C1-528FA268A9A5}"/>
              </a:ext>
            </a:extLst>
          </p:cNvPr>
          <p:cNvSpPr txBox="1"/>
          <p:nvPr/>
        </p:nvSpPr>
        <p:spPr>
          <a:xfrm>
            <a:off x="323528" y="4448590"/>
            <a:ext cx="7836783" cy="359650"/>
          </a:xfrm>
          <a:prstGeom prst="rect">
            <a:avLst/>
          </a:prstGeom>
          <a:noFill/>
        </p:spPr>
        <p:txBody>
          <a:bodyPr wrap="square">
            <a:spAutoFit/>
          </a:bodyPr>
          <a:lstStyle/>
          <a:p>
            <a:pPr>
              <a:lnSpc>
                <a:spcPts val="1100"/>
              </a:lnSpc>
            </a:pPr>
            <a:r>
              <a:rPr lang="en-US" altLang="zh-TW" sz="700" dirty="0">
                <a:latin typeface="Arial" panose="020B0604020202020204" pitchFamily="34" charset="0"/>
                <a:cs typeface="Arial" panose="020B0604020202020204" pitchFamily="34" charset="0"/>
              </a:rPr>
              <a:t>NOTE: Marks may be deducted if  the entry submission exceeds the maximum word count. </a:t>
            </a:r>
          </a:p>
          <a:p>
            <a:pPr>
              <a:lnSpc>
                <a:spcPts val="1100"/>
              </a:lnSpc>
            </a:pPr>
            <a:r>
              <a:rPr lang="en-AU" sz="700" dirty="0">
                <a:latin typeface="Arial" panose="020B0604020202020204" pitchFamily="34" charset="0"/>
                <a:cs typeface="Arial" panose="020B0604020202020204" pitchFamily="34" charset="0"/>
              </a:rPr>
              <a:t>*Please take note that we will omit Inc, Corporation, </a:t>
            </a:r>
            <a:r>
              <a:rPr lang="en-AU" sz="700" dirty="0" err="1">
                <a:latin typeface="Arial" panose="020B0604020202020204" pitchFamily="34" charset="0"/>
                <a:cs typeface="Arial" panose="020B0604020202020204" pitchFamily="34" charset="0"/>
              </a:rPr>
              <a:t>Pte.</a:t>
            </a:r>
            <a:r>
              <a:rPr lang="en-AU" sz="700" dirty="0">
                <a:latin typeface="Arial" panose="020B0604020202020204" pitchFamily="34" charset="0"/>
                <a:cs typeface="Arial" panose="020B0604020202020204" pitchFamily="34" charset="0"/>
              </a:rPr>
              <a:t> Ltd, PT, </a:t>
            </a:r>
            <a:r>
              <a:rPr lang="en-AU" sz="700" dirty="0" err="1">
                <a:latin typeface="Arial" panose="020B0604020202020204" pitchFamily="34" charset="0"/>
                <a:cs typeface="Arial" panose="020B0604020202020204" pitchFamily="34" charset="0"/>
              </a:rPr>
              <a:t>Berhad</a:t>
            </a:r>
            <a:r>
              <a:rPr lang="en-AU" sz="700" dirty="0">
                <a:latin typeface="Arial" panose="020B0604020202020204" pitchFamily="34" charset="0"/>
                <a:cs typeface="Arial" panose="020B0604020202020204" pitchFamily="34" charset="0"/>
              </a:rPr>
              <a:t>, </a:t>
            </a:r>
            <a:r>
              <a:rPr lang="en-AU" sz="700" dirty="0" err="1">
                <a:latin typeface="Arial" panose="020B0604020202020204" pitchFamily="34" charset="0"/>
                <a:cs typeface="Arial" panose="020B0604020202020204" pitchFamily="34" charset="0"/>
              </a:rPr>
              <a:t>Sdn</a:t>
            </a:r>
            <a:r>
              <a:rPr lang="en-AU" sz="700" dirty="0">
                <a:latin typeface="Arial" panose="020B0604020202020204" pitchFamily="34" charset="0"/>
                <a:cs typeface="Arial" panose="020B0604020202020204" pitchFamily="34" charset="0"/>
              </a:rPr>
              <a:t>. </a:t>
            </a:r>
            <a:r>
              <a:rPr lang="en-AU" sz="700" dirty="0" err="1">
                <a:latin typeface="Arial" panose="020B0604020202020204" pitchFamily="34" charset="0"/>
                <a:cs typeface="Arial" panose="020B0604020202020204" pitchFamily="34" charset="0"/>
              </a:rPr>
              <a:t>Bhd</a:t>
            </a:r>
            <a:r>
              <a:rPr lang="en-AU" sz="700" dirty="0">
                <a:latin typeface="Arial" panose="020B0604020202020204" pitchFamily="34" charset="0"/>
                <a:cs typeface="Arial" panose="020B0604020202020204" pitchFamily="34" charset="0"/>
              </a:rPr>
              <a:t> and etc in order to follow our editorial design guidelines in all marketing collaterals including trophy.</a:t>
            </a:r>
            <a:endParaRPr lang="en-US" sz="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712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4999A4D-2925-946B-2390-8F6D52DA055E}"/>
              </a:ext>
            </a:extLst>
          </p:cNvPr>
          <p:cNvSpPr txBox="1"/>
          <p:nvPr/>
        </p:nvSpPr>
        <p:spPr>
          <a:xfrm>
            <a:off x="143508" y="1203598"/>
            <a:ext cx="8856984" cy="3477875"/>
          </a:xfrm>
          <a:prstGeom prst="rect">
            <a:avLst/>
          </a:prstGeom>
          <a:noFill/>
        </p:spPr>
        <p:txBody>
          <a:bodyPr wrap="square">
            <a:spAutoFit/>
          </a:bodyPr>
          <a:lstStyle/>
          <a:p>
            <a:r>
              <a:rPr lang="en-US" sz="1000" b="1" u="sng" dirty="0">
                <a:latin typeface="Arial" panose="020B0604020202020204" pitchFamily="34" charset="0"/>
                <a:cs typeface="Arial" panose="020B0604020202020204" pitchFamily="34" charset="0"/>
              </a:rPr>
              <a:t>Guidelines</a:t>
            </a:r>
          </a:p>
          <a:p>
            <a:r>
              <a:rPr lang="en-US" sz="1000" dirty="0">
                <a:latin typeface="Arial" panose="020B0604020202020204" pitchFamily="34" charset="0"/>
                <a:cs typeface="Arial" panose="020B0604020202020204" pitchFamily="34" charset="0"/>
              </a:rPr>
              <a:t>Please refer to </a:t>
            </a:r>
            <a:r>
              <a:rPr lang="en-US" sz="1000" b="1" dirty="0">
                <a:latin typeface="Arial" panose="020B0604020202020204" pitchFamily="34" charset="0"/>
                <a:cs typeface="Arial" panose="020B0604020202020204" pitchFamily="34" charset="0"/>
              </a:rPr>
              <a:t>The Marketing Events Awards 2026 Entry Guidelines </a:t>
            </a:r>
            <a:r>
              <a:rPr lang="en-US" sz="1000" dirty="0">
                <a:latin typeface="Arial" panose="020B0604020202020204" pitchFamily="34" charset="0"/>
                <a:cs typeface="Arial" panose="020B0604020202020204" pitchFamily="34" charset="0"/>
              </a:rPr>
              <a:t>for specific requirement, </a:t>
            </a:r>
            <a:r>
              <a:rPr lang="en-US" sz="1000" dirty="0">
                <a:effectLst/>
                <a:latin typeface="Arial" panose="020B0604020202020204" pitchFamily="34" charset="0"/>
                <a:ea typeface="Calibri" panose="020F0502020204030204" pitchFamily="34" charset="0"/>
                <a:cs typeface="Arial" panose="020B0604020202020204" pitchFamily="34" charset="0"/>
              </a:rPr>
              <a:t>category descriptions and entry criteria details.</a:t>
            </a:r>
            <a:endParaRPr lang="en-US" sz="1000" dirty="0">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r>
              <a:rPr lang="en-US" sz="1000" b="1" u="sng" dirty="0">
                <a:latin typeface="Arial" panose="020B0604020202020204" pitchFamily="34" charset="0"/>
                <a:cs typeface="Arial" panose="020B0604020202020204" pitchFamily="34" charset="0"/>
              </a:rPr>
              <a:t>Images &amp; Supporting Documents</a:t>
            </a:r>
          </a:p>
          <a:p>
            <a:r>
              <a:rPr lang="en-US" sz="1000" dirty="0">
                <a:latin typeface="Arial" panose="020B0604020202020204" pitchFamily="34" charset="0"/>
                <a:cs typeface="Arial" panose="020B0604020202020204" pitchFamily="34" charset="0"/>
              </a:rPr>
              <a:t>If you have images and other supporting documents, please copy and paste them on to this core submission document, and also upload them in hi-res on the online submission page. Should your entry be shortlisted, these images and supporting documents (that are non-confidential) may be used for publication. </a:t>
            </a:r>
            <a:br>
              <a:rPr lang="en-US" sz="1000" dirty="0">
                <a:latin typeface="Arial" panose="020B0604020202020204" pitchFamily="34" charset="0"/>
                <a:cs typeface="Arial" panose="020B0604020202020204" pitchFamily="34" charset="0"/>
              </a:rPr>
            </a:br>
            <a:br>
              <a:rPr lang="en-US" sz="1000" dirty="0">
                <a:latin typeface="Arial" panose="020B0604020202020204" pitchFamily="34" charset="0"/>
                <a:cs typeface="Arial" panose="020B0604020202020204" pitchFamily="34" charset="0"/>
              </a:rPr>
            </a:br>
            <a:r>
              <a:rPr lang="en-US" sz="100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high-resolution company logo and campaign / programme image that can be used on all marketing material.</a:t>
            </a:r>
            <a:endParaRPr lang="en-US" sz="1000" dirty="0">
              <a:latin typeface="Arial" panose="020B0604020202020204" pitchFamily="34" charset="0"/>
              <a:cs typeface="Arial" panose="020B0604020202020204" pitchFamily="34" charset="0"/>
            </a:endParaRPr>
          </a:p>
          <a:p>
            <a:endParaRPr lang="en-US" sz="1000" b="1" dirty="0">
              <a:latin typeface="Arial" panose="020B0604020202020204" pitchFamily="34" charset="0"/>
              <a:cs typeface="Arial" panose="020B0604020202020204" pitchFamily="34" charset="0"/>
            </a:endParaRPr>
          </a:p>
          <a:p>
            <a:r>
              <a:rPr lang="en-US" sz="1000" b="1" u="sng" dirty="0">
                <a:latin typeface="Arial" panose="020B0604020202020204" pitchFamily="34" charset="0"/>
                <a:cs typeface="Arial" panose="020B0604020202020204" pitchFamily="34" charset="0"/>
              </a:rPr>
              <a:t>Video URLs</a:t>
            </a:r>
          </a:p>
          <a:p>
            <a:r>
              <a:rPr lang="en-US" sz="10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p>
          <a:p>
            <a:r>
              <a:rPr lang="en-US" sz="1000" dirty="0">
                <a:latin typeface="Arial" panose="020B0604020202020204" pitchFamily="34" charset="0"/>
                <a:cs typeface="Arial" panose="020B0604020202020204" pitchFamily="34" charset="0"/>
              </a:rPr>
              <a:t>Please copy and paste URLs to your video (if any) here:</a:t>
            </a:r>
          </a:p>
          <a:p>
            <a:endParaRPr lang="en-US" sz="1000" dirty="0">
              <a:latin typeface="Arial" panose="020B0604020202020204" pitchFamily="34" charset="0"/>
              <a:cs typeface="Arial" panose="020B0604020202020204" pitchFamily="34" charset="0"/>
            </a:endParaRPr>
          </a:p>
          <a:p>
            <a:r>
              <a:rPr lang="en-US" sz="1000" b="1" u="sng" dirty="0">
                <a:latin typeface="Arial" panose="020B0604020202020204" pitchFamily="34" charset="0"/>
                <a:cs typeface="Arial" panose="020B0604020202020204" pitchFamily="34" charset="0"/>
              </a:rPr>
              <a:t>Attention</a:t>
            </a:r>
          </a:p>
          <a:p>
            <a:r>
              <a:rPr lang="en-US" sz="1000" dirty="0">
                <a:latin typeface="Arial" panose="020B0604020202020204" pitchFamily="34" charset="0"/>
                <a:cs typeface="Arial" panose="020B0604020202020204" pitchFamily="34" charset="0"/>
              </a:rPr>
              <a:t>Any confidential information or content intended for judging purposes only must be cleared indicated in </a:t>
            </a:r>
            <a:r>
              <a:rPr lang="en-US" sz="1000" dirty="0">
                <a:solidFill>
                  <a:srgbClr val="FF0000"/>
                </a:solidFill>
                <a:latin typeface="Arial" panose="020B0604020202020204" pitchFamily="34" charset="0"/>
                <a:cs typeface="Arial" panose="020B0604020202020204" pitchFamily="34" charset="0"/>
              </a:rPr>
              <a:t>red text </a:t>
            </a:r>
            <a:r>
              <a:rPr lang="en-US" sz="1000" dirty="0">
                <a:latin typeface="Arial" panose="020B0604020202020204" pitchFamily="34" charset="0"/>
                <a:cs typeface="Arial" panose="020B0604020202020204" pitchFamily="34" charset="0"/>
              </a:rPr>
              <a:t>or </a:t>
            </a:r>
            <a:r>
              <a:rPr lang="en-US" sz="1000" dirty="0">
                <a:solidFill>
                  <a:schemeClr val="bg1"/>
                </a:solidFill>
                <a:highlight>
                  <a:srgbClr val="FF0000"/>
                </a:highlight>
                <a:latin typeface="Arial" panose="020B0604020202020204" pitchFamily="34" charset="0"/>
                <a:cs typeface="Arial" panose="020B0604020202020204" pitchFamily="34" charset="0"/>
              </a:rPr>
              <a:t>highlighted in red</a:t>
            </a:r>
            <a:r>
              <a:rPr lang="en-US" sz="1000" dirty="0">
                <a:latin typeface="Arial" panose="020B0604020202020204" pitchFamily="34" charset="0"/>
                <a:cs typeface="Arial" panose="020B0604020202020204" pitchFamily="34" charset="0"/>
              </a:rPr>
              <a:t>. Any indicated text will not be used for publication and will not be disseminated beyond the judging panel in any way. </a:t>
            </a:r>
          </a:p>
          <a:p>
            <a:r>
              <a:rPr lang="en-US" sz="1000" dirty="0">
                <a:latin typeface="Arial" panose="020B0604020202020204" pitchFamily="34" charset="0"/>
                <a:cs typeface="Arial" panose="020B0604020202020204" pitchFamily="34" charset="0"/>
              </a:rPr>
              <a:t>Once you are ready to submit, please save this file as a .pdf version before uploading it at: </a:t>
            </a:r>
            <a:r>
              <a:rPr lang="en-US" sz="1000" dirty="0">
                <a:latin typeface="Arial" panose="020B0604020202020204" pitchFamily="34" charset="0"/>
                <a:cs typeface="Arial" panose="020B0604020202020204" pitchFamily="34" charset="0"/>
                <a:hlinkClick r:id="rId2"/>
              </a:rPr>
              <a:t>https://awards.marketing-interactive.com/marketing-events-sg/entry-submission/</a:t>
            </a:r>
            <a:endParaRPr lang="en-US" sz="1000" dirty="0">
              <a:latin typeface="Arial" panose="020B0604020202020204" pitchFamily="34" charset="0"/>
              <a:cs typeface="Arial" panose="020B0604020202020204" pitchFamily="34" charset="0"/>
            </a:endParaRPr>
          </a:p>
          <a:p>
            <a:endParaRPr lang="en-US" sz="1000" dirty="0">
              <a:latin typeface="Helvetica CE" panose="020B0604020102020204"/>
            </a:endParaRPr>
          </a:p>
        </p:txBody>
      </p:sp>
    </p:spTree>
    <p:extLst>
      <p:ext uri="{BB962C8B-B14F-4D97-AF65-F5344CB8AC3E}">
        <p14:creationId xmlns:p14="http://schemas.microsoft.com/office/powerpoint/2010/main" val="2922233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a:extLst>
              <a:ext uri="{FF2B5EF4-FFF2-40B4-BE49-F238E27FC236}">
                <a16:creationId xmlns:a16="http://schemas.microsoft.com/office/drawing/2014/main" id="{0BF2C426-EB46-0A73-543D-1C807BF616A9}"/>
              </a:ext>
            </a:extLst>
          </p:cNvPr>
          <p:cNvSpPr txBox="1">
            <a:spLocks noChangeArrowheads="1"/>
          </p:cNvSpPr>
          <p:nvPr/>
        </p:nvSpPr>
        <p:spPr bwMode="auto">
          <a:xfrm>
            <a:off x="323528" y="1635646"/>
            <a:ext cx="8568952" cy="302433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8250286B-AB9C-7172-D085-7DC34E840B24}"/>
              </a:ext>
            </a:extLst>
          </p:cNvPr>
          <p:cNvSpPr txBox="1"/>
          <p:nvPr/>
        </p:nvSpPr>
        <p:spPr>
          <a:xfrm>
            <a:off x="323528" y="1171543"/>
            <a:ext cx="8568952" cy="430887"/>
          </a:xfrm>
          <a:prstGeom prst="rect">
            <a:avLst/>
          </a:prstGeom>
          <a:noFill/>
        </p:spPr>
        <p:txBody>
          <a:bodyPr wrap="square">
            <a:spAutoFit/>
          </a:bodyPr>
          <a:lstStyle/>
          <a:p>
            <a:r>
              <a:rPr lang="en-US" sz="1100" b="1" dirty="0">
                <a:solidFill>
                  <a:srgbClr val="A87A38"/>
                </a:solidFill>
                <a:effectLst/>
                <a:latin typeface="Arial" panose="020B0604020202020204" pitchFamily="34" charset="0"/>
                <a:ea typeface="Calibri" panose="020F0502020204030204" pitchFamily="34" charset="0"/>
                <a:cs typeface="Arial" panose="020B0604020202020204" pitchFamily="34" charset="0"/>
              </a:rPr>
              <a:t>Context / Challenge: 20% </a:t>
            </a:r>
            <a:br>
              <a:rPr lang="en-US" sz="1100" b="1" dirty="0">
                <a:solidFill>
                  <a:srgbClr val="A87A38"/>
                </a:solidFill>
                <a:effectLst/>
                <a:latin typeface="Arial" panose="020B0604020202020204" pitchFamily="34" charset="0"/>
                <a:ea typeface="Calibri" panose="020F0502020204030204" pitchFamily="34" charset="0"/>
                <a:cs typeface="Arial" panose="020B0604020202020204" pitchFamily="34" charset="0"/>
              </a:rPr>
            </a:br>
            <a:r>
              <a:rPr lang="en-US" sz="1100" dirty="0">
                <a:solidFill>
                  <a:srgbClr val="A87A38"/>
                </a:solidFill>
                <a:effectLst/>
                <a:latin typeface="Arial" panose="020B0604020202020204" pitchFamily="34" charset="0"/>
                <a:ea typeface="Calibri" panose="020F0502020204030204" pitchFamily="34" charset="0"/>
                <a:cs typeface="Arial" panose="020B0604020202020204" pitchFamily="34" charset="0"/>
              </a:rPr>
              <a:t>(Max. 500 words)</a:t>
            </a:r>
            <a:endParaRPr lang="en-SG" sz="1100" dirty="0">
              <a:solidFill>
                <a:srgbClr val="A87A3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3296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a:extLst>
              <a:ext uri="{FF2B5EF4-FFF2-40B4-BE49-F238E27FC236}">
                <a16:creationId xmlns:a16="http://schemas.microsoft.com/office/drawing/2014/main" id="{0BF2C426-EB46-0A73-543D-1C807BF616A9}"/>
              </a:ext>
            </a:extLst>
          </p:cNvPr>
          <p:cNvSpPr txBox="1">
            <a:spLocks noChangeArrowheads="1"/>
          </p:cNvSpPr>
          <p:nvPr/>
        </p:nvSpPr>
        <p:spPr bwMode="auto">
          <a:xfrm>
            <a:off x="323528" y="1635646"/>
            <a:ext cx="8568952" cy="302433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8250286B-AB9C-7172-D085-7DC34E840B24}"/>
              </a:ext>
            </a:extLst>
          </p:cNvPr>
          <p:cNvSpPr txBox="1"/>
          <p:nvPr/>
        </p:nvSpPr>
        <p:spPr>
          <a:xfrm>
            <a:off x="323528" y="1171543"/>
            <a:ext cx="8568952" cy="430887"/>
          </a:xfrm>
          <a:prstGeom prst="rect">
            <a:avLst/>
          </a:prstGeom>
          <a:noFill/>
        </p:spPr>
        <p:txBody>
          <a:bodyPr wrap="square">
            <a:spAutoFit/>
          </a:bodyPr>
          <a:lstStyle/>
          <a:p>
            <a:r>
              <a:rPr lang="en-US" sz="1100" b="1" dirty="0">
                <a:solidFill>
                  <a:srgbClr val="A87A38"/>
                </a:solidFill>
                <a:latin typeface="Arial" panose="020B0604020202020204" pitchFamily="34" charset="0"/>
                <a:cs typeface="Arial" panose="020B0604020202020204" pitchFamily="34" charset="0"/>
              </a:rPr>
              <a:t>Strategy: 30%</a:t>
            </a:r>
          </a:p>
          <a:p>
            <a:r>
              <a:rPr lang="en-US" sz="1100" dirty="0">
                <a:solidFill>
                  <a:srgbClr val="A87A38"/>
                </a:solidFill>
                <a:latin typeface="Arial" panose="020B0604020202020204" pitchFamily="34" charset="0"/>
                <a:cs typeface="Arial" panose="020B0604020202020204" pitchFamily="34" charset="0"/>
              </a:rPr>
              <a:t>(Max. 500 words)</a:t>
            </a:r>
            <a:endParaRPr lang="en-SG" sz="1100" dirty="0">
              <a:solidFill>
                <a:srgbClr val="A87A3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0099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a:extLst>
              <a:ext uri="{FF2B5EF4-FFF2-40B4-BE49-F238E27FC236}">
                <a16:creationId xmlns:a16="http://schemas.microsoft.com/office/drawing/2014/main" id="{0BF2C426-EB46-0A73-543D-1C807BF616A9}"/>
              </a:ext>
            </a:extLst>
          </p:cNvPr>
          <p:cNvSpPr txBox="1">
            <a:spLocks noChangeArrowheads="1"/>
          </p:cNvSpPr>
          <p:nvPr/>
        </p:nvSpPr>
        <p:spPr bwMode="auto">
          <a:xfrm>
            <a:off x="323528" y="1635646"/>
            <a:ext cx="8568952" cy="302433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8250286B-AB9C-7172-D085-7DC34E840B24}"/>
              </a:ext>
            </a:extLst>
          </p:cNvPr>
          <p:cNvSpPr txBox="1"/>
          <p:nvPr/>
        </p:nvSpPr>
        <p:spPr>
          <a:xfrm>
            <a:off x="323528" y="1171543"/>
            <a:ext cx="4618720" cy="430887"/>
          </a:xfrm>
          <a:prstGeom prst="rect">
            <a:avLst/>
          </a:prstGeom>
          <a:noFill/>
        </p:spPr>
        <p:txBody>
          <a:bodyPr wrap="square">
            <a:spAutoFit/>
          </a:bodyPr>
          <a:lstStyle/>
          <a:p>
            <a:r>
              <a:rPr lang="en-US" sz="1100" b="1" dirty="0">
                <a:solidFill>
                  <a:srgbClr val="A87A38"/>
                </a:solidFill>
                <a:latin typeface="Arial" panose="020B0604020202020204" pitchFamily="34" charset="0"/>
                <a:cs typeface="Arial" panose="020B0604020202020204" pitchFamily="34" charset="0"/>
              </a:rPr>
              <a:t>Execution: 30%</a:t>
            </a:r>
          </a:p>
          <a:p>
            <a:r>
              <a:rPr lang="en-US" sz="1100" dirty="0">
                <a:solidFill>
                  <a:srgbClr val="A87A38"/>
                </a:solidFill>
                <a:latin typeface="Arial" panose="020B0604020202020204" pitchFamily="34" charset="0"/>
                <a:cs typeface="Arial" panose="020B0604020202020204" pitchFamily="34" charset="0"/>
              </a:rPr>
              <a:t>(Max. 500 words)</a:t>
            </a:r>
            <a:endParaRPr lang="en-SG" sz="1100" dirty="0">
              <a:solidFill>
                <a:srgbClr val="A87A3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8517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a:extLst>
              <a:ext uri="{FF2B5EF4-FFF2-40B4-BE49-F238E27FC236}">
                <a16:creationId xmlns:a16="http://schemas.microsoft.com/office/drawing/2014/main" id="{0BF2C426-EB46-0A73-543D-1C807BF616A9}"/>
              </a:ext>
            </a:extLst>
          </p:cNvPr>
          <p:cNvSpPr txBox="1">
            <a:spLocks noChangeArrowheads="1"/>
          </p:cNvSpPr>
          <p:nvPr/>
        </p:nvSpPr>
        <p:spPr bwMode="auto">
          <a:xfrm>
            <a:off x="323528" y="1635646"/>
            <a:ext cx="8568952" cy="302433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8250286B-AB9C-7172-D085-7DC34E840B24}"/>
              </a:ext>
            </a:extLst>
          </p:cNvPr>
          <p:cNvSpPr txBox="1"/>
          <p:nvPr/>
        </p:nvSpPr>
        <p:spPr>
          <a:xfrm>
            <a:off x="323528" y="1171543"/>
            <a:ext cx="8568952" cy="430887"/>
          </a:xfrm>
          <a:prstGeom prst="rect">
            <a:avLst/>
          </a:prstGeom>
          <a:noFill/>
        </p:spPr>
        <p:txBody>
          <a:bodyPr wrap="square">
            <a:spAutoFit/>
          </a:bodyPr>
          <a:lstStyle/>
          <a:p>
            <a:r>
              <a:rPr lang="en-US" sz="1100" b="1" dirty="0">
                <a:solidFill>
                  <a:srgbClr val="A87A38"/>
                </a:solidFill>
                <a:latin typeface="Arial" panose="020B0604020202020204" pitchFamily="34" charset="0"/>
                <a:cs typeface="Arial" panose="020B0604020202020204" pitchFamily="34" charset="0"/>
              </a:rPr>
              <a:t>Results: 20%</a:t>
            </a:r>
          </a:p>
          <a:p>
            <a:r>
              <a:rPr lang="en-US" sz="1100" dirty="0">
                <a:solidFill>
                  <a:srgbClr val="A87A38"/>
                </a:solidFill>
                <a:latin typeface="Arial" panose="020B0604020202020204" pitchFamily="34" charset="0"/>
                <a:cs typeface="Arial" panose="020B0604020202020204" pitchFamily="34" charset="0"/>
              </a:rPr>
              <a:t>(Max. 500 words)</a:t>
            </a:r>
            <a:endParaRPr lang="en-SG" sz="1100" dirty="0">
              <a:solidFill>
                <a:srgbClr val="A87A3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5838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a:extLst>
              <a:ext uri="{FF2B5EF4-FFF2-40B4-BE49-F238E27FC236}">
                <a16:creationId xmlns:a16="http://schemas.microsoft.com/office/drawing/2014/main" id="{0BF2C426-EB46-0A73-543D-1C807BF616A9}"/>
              </a:ext>
            </a:extLst>
          </p:cNvPr>
          <p:cNvSpPr txBox="1">
            <a:spLocks noChangeArrowheads="1"/>
          </p:cNvSpPr>
          <p:nvPr/>
        </p:nvSpPr>
        <p:spPr bwMode="auto">
          <a:xfrm>
            <a:off x="323528" y="1275606"/>
            <a:ext cx="8568952" cy="338437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z="1800" b="1" kern="1200" dirty="0">
              <a:solidFill>
                <a:schemeClr val="tx1"/>
              </a:solidFill>
              <a:latin typeface="Arial" panose="020B0604020202020204" pitchFamily="34" charset="0"/>
              <a:cs typeface="Arial" panose="020B0604020202020204" pitchFamily="34" charset="0"/>
            </a:endParaRPr>
          </a:p>
          <a:p>
            <a:r>
              <a:rPr lang="en-US" sz="1800" b="1" kern="1200" dirty="0">
                <a:solidFill>
                  <a:schemeClr val="tx1"/>
                </a:solidFill>
                <a:latin typeface="Arial" panose="020B0604020202020204" pitchFamily="34" charset="0"/>
                <a:cs typeface="Arial" panose="020B0604020202020204" pitchFamily="34" charset="0"/>
              </a:rPr>
              <a:t>DECLARATION </a:t>
            </a:r>
          </a:p>
          <a:p>
            <a:r>
              <a:rPr lang="en-US" sz="1800" b="1" kern="1200" dirty="0">
                <a:solidFill>
                  <a:schemeClr val="tx1"/>
                </a:solidFill>
                <a:latin typeface="Arial" panose="020B0604020202020204" pitchFamily="34" charset="0"/>
                <a:cs typeface="Arial" panose="020B0604020202020204" pitchFamily="34" charset="0"/>
              </a:rPr>
              <a:t> </a:t>
            </a:r>
          </a:p>
          <a:p>
            <a:r>
              <a:rPr lang="en-US" sz="1800" b="1" kern="1200" dirty="0">
                <a:solidFill>
                  <a:schemeClr val="tx1"/>
                </a:solidFill>
                <a:latin typeface="Arial" panose="020B0604020202020204" pitchFamily="34" charset="0"/>
                <a:cs typeface="Arial" panose="020B0604020202020204" pitchFamily="34" charset="0"/>
                <a:sym typeface="Wingdings 2"/>
              </a:rPr>
              <a:t></a:t>
            </a:r>
            <a:r>
              <a:rPr lang="en-US" sz="1800" b="0" kern="1200" dirty="0">
                <a:solidFill>
                  <a:schemeClr val="tx1"/>
                </a:solidFill>
                <a:latin typeface="Arial" panose="020B0604020202020204" pitchFamily="34" charset="0"/>
                <a:cs typeface="Arial" panose="020B0604020202020204" pitchFamily="34" charset="0"/>
              </a:rPr>
              <a:t> </a:t>
            </a:r>
            <a:r>
              <a:rPr lang="en-US" sz="1800"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800" b="1" kern="1200" dirty="0">
              <a:solidFill>
                <a:schemeClr val="tx1"/>
              </a:solidFill>
              <a:latin typeface="Arial" panose="020B0604020202020204" pitchFamily="34" charset="0"/>
              <a:cs typeface="Arial" panose="020B0604020202020204" pitchFamily="34" charset="0"/>
            </a:endParaRPr>
          </a:p>
          <a:p>
            <a:pPr algn="ctr"/>
            <a:r>
              <a:rPr lang="en-AU" sz="1800" b="1" kern="1200" dirty="0">
                <a:solidFill>
                  <a:schemeClr val="tx1"/>
                </a:solidFill>
                <a:latin typeface="Arial" panose="020B0604020202020204" pitchFamily="34" charset="0"/>
                <a:cs typeface="Arial" panose="020B0604020202020204" pitchFamily="34" charset="0"/>
              </a:rPr>
              <a:t>-THE END- </a:t>
            </a:r>
            <a:endParaRPr lang="en-US" sz="1800" b="1" kern="12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927166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4613</TotalTime>
  <Words>603</Words>
  <Application>Microsoft Office PowerPoint</Application>
  <PresentationFormat>On-screen Show (16:9)</PresentationFormat>
  <Paragraphs>36</Paragraphs>
  <Slides>8</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8</vt:i4>
      </vt:variant>
    </vt:vector>
  </HeadingPairs>
  <TitlesOfParts>
    <vt:vector size="13" baseType="lpstr">
      <vt:lpstr>Arial</vt:lpstr>
      <vt:lpstr>Calibri</vt:lpstr>
      <vt:lpstr>Helvetica CE</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458</cp:revision>
  <dcterms:created xsi:type="dcterms:W3CDTF">2006-08-16T00:00:00Z</dcterms:created>
  <dcterms:modified xsi:type="dcterms:W3CDTF">2025-11-17T02:46:28Z</dcterms:modified>
</cp:coreProperties>
</file>