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84" r:id="rId2"/>
    <p:sldId id="285" r:id="rId3"/>
    <p:sldId id="257" r:id="rId4"/>
    <p:sldId id="286" r:id="rId5"/>
    <p:sldId id="287" r:id="rId6"/>
    <p:sldId id="288" r:id="rId7"/>
    <p:sldId id="289" r:id="rId8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87A38"/>
    <a:srgbClr val="001838"/>
    <a:srgbClr val="924813"/>
    <a:srgbClr val="FFFFFF"/>
    <a:srgbClr val="534918"/>
    <a:srgbClr val="00276B"/>
    <a:srgbClr val="6776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73"/>
    <p:restoredTop sz="94656"/>
  </p:normalViewPr>
  <p:slideViewPr>
    <p:cSldViewPr>
      <p:cViewPr varScale="1">
        <p:scale>
          <a:sx n="136" d="100"/>
          <a:sy n="136" d="100"/>
        </p:scale>
        <p:origin x="132" y="21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3B4EE3-ECEA-C242-845D-2BC1C3F9E94E}" type="datetimeFigureOut">
              <a:rPr lang="en-US" smtClean="0"/>
              <a:pPr/>
              <a:t>11/17/2025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1B98A9-6A52-9349-91A7-D6CDA629B33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36483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081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3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5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8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90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72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54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816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8BD707-D9CF-40AE-B4C6-C98DA3205C09}" type="datetimeFigureOut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816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11/17/2025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816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816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F15528-21DE-4FAA-801E-634DDDAF4B2B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816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459498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81635" tIns="40817" rIns="81635" bIns="40817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3"/>
          </a:xfrm>
          <a:prstGeom prst="rect">
            <a:avLst/>
          </a:prstGeom>
        </p:spPr>
        <p:txBody>
          <a:bodyPr vert="horz" lIns="81635" tIns="40817" rIns="81635" bIns="40817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81635" tIns="40817" rIns="81635" bIns="40817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81635" tIns="40817" rIns="81635" bIns="40817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81635" tIns="40817" rIns="81635" bIns="40817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4854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defTabSz="816350" rtl="0" eaLnBrk="1" latinLnBrk="0" hangingPunct="1">
        <a:spcBef>
          <a:spcPct val="0"/>
        </a:spcBef>
        <a:buNone/>
        <a:defRPr sz="3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6131" indent="-306131" algn="l" defTabSz="81635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63284" indent="-255109" algn="l" defTabSz="816350" rtl="0" eaLnBrk="1" latinLnBrk="0" hangingPunct="1">
        <a:spcBef>
          <a:spcPct val="20000"/>
        </a:spcBef>
        <a:buFont typeface="Arial" pitchFamily="34" charset="0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020438" indent="-204088" algn="l" defTabSz="816350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428613" indent="-204088" algn="l" defTabSz="81635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36788" indent="-204088" algn="l" defTabSz="81635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44963" indent="-204088" algn="l" defTabSz="81635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3138" indent="-204088" algn="l" defTabSz="81635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313" indent="-204088" algn="l" defTabSz="81635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9488" indent="-204088" algn="l" defTabSz="81635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1635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75" algn="l" defTabSz="81635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350" algn="l" defTabSz="81635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525" algn="l" defTabSz="81635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700" algn="l" defTabSz="81635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875" algn="l" defTabSz="81635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9051" algn="l" defTabSz="81635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225" algn="l" defTabSz="81635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401" algn="l" defTabSz="81635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awards.marketing-interactive.com/marketing-events-sg/entry-submission/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6CE5C53-12CC-6FBE-66A6-C3EE593952B1}"/>
              </a:ext>
            </a:extLst>
          </p:cNvPr>
          <p:cNvSpPr txBox="1"/>
          <p:nvPr/>
        </p:nvSpPr>
        <p:spPr>
          <a:xfrm>
            <a:off x="2411760" y="4371950"/>
            <a:ext cx="4572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SG" sz="1000" dirty="0">
                <a:solidFill>
                  <a:srgbClr val="001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SUBMISSION DOCUMENT </a:t>
            </a:r>
            <a:r>
              <a:rPr lang="en-SG" sz="1000" b="1" dirty="0">
                <a:solidFill>
                  <a:srgbClr val="001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TALENT CATEGORIES</a:t>
            </a:r>
          </a:p>
        </p:txBody>
      </p:sp>
    </p:spTree>
    <p:extLst>
      <p:ext uri="{BB962C8B-B14F-4D97-AF65-F5344CB8AC3E}">
        <p14:creationId xmlns:p14="http://schemas.microsoft.com/office/powerpoint/2010/main" val="3697216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7">
            <a:extLst>
              <a:ext uri="{FF2B5EF4-FFF2-40B4-BE49-F238E27FC236}">
                <a16:creationId xmlns:a16="http://schemas.microsoft.com/office/drawing/2014/main" id="{645ED34E-8AB0-2623-CD22-699BAE7CC5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7915948"/>
              </p:ext>
            </p:extLst>
          </p:nvPr>
        </p:nvGraphicFramePr>
        <p:xfrm>
          <a:off x="215516" y="2174093"/>
          <a:ext cx="8712968" cy="14282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26550">
                  <a:extLst>
                    <a:ext uri="{9D8B030D-6E8A-4147-A177-3AD203B41FA5}">
                      <a16:colId xmlns:a16="http://schemas.microsoft.com/office/drawing/2014/main" val="3238109378"/>
                    </a:ext>
                  </a:extLst>
                </a:gridCol>
                <a:gridCol w="4786418">
                  <a:extLst>
                    <a:ext uri="{9D8B030D-6E8A-4147-A177-3AD203B41FA5}">
                      <a16:colId xmlns:a16="http://schemas.microsoft.com/office/drawing/2014/main" val="524584411"/>
                    </a:ext>
                  </a:extLst>
                </a:gridCol>
              </a:tblGrid>
              <a:tr h="708511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Category</a:t>
                      </a:r>
                      <a:endParaRPr lang="en-SG" sz="1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SG" sz="1000" dirty="0">
                        <a:solidFill>
                          <a:schemeClr val="tx1"/>
                        </a:solidFill>
                        <a:latin typeface="Helvetica Neue CE 55 Roman" pitchFamily="8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7346703"/>
                  </a:ext>
                </a:extLst>
              </a:tr>
              <a:tr h="719767">
                <a:tc>
                  <a:txBody>
                    <a:bodyPr/>
                    <a:lstStyle/>
                    <a:p>
                      <a:pPr marL="0" marR="0" lvl="0" indent="0" algn="l" defTabSz="8163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Company Name </a:t>
                      </a:r>
                    </a:p>
                    <a:p>
                      <a:pPr marL="0" marR="0" lvl="0" indent="0" algn="l" defTabSz="8163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1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(as it should appear on any event / marketing collateral)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SG" sz="1000" dirty="0">
                        <a:solidFill>
                          <a:schemeClr val="tx1"/>
                        </a:solidFill>
                        <a:latin typeface="Helvetica Neue CE 55 Roman" pitchFamily="8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5863270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690CDEB5-B2B4-57A5-3312-377641665ACF}"/>
              </a:ext>
            </a:extLst>
          </p:cNvPr>
          <p:cNvSpPr txBox="1"/>
          <p:nvPr/>
        </p:nvSpPr>
        <p:spPr>
          <a:xfrm>
            <a:off x="23916" y="1249757"/>
            <a:ext cx="9144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A87A38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The Marketing Events Awards 2026:</a:t>
            </a:r>
            <a:br>
              <a:rPr lang="en-US" b="1" dirty="0">
                <a:solidFill>
                  <a:srgbClr val="A87A38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en-US" b="1" dirty="0">
                <a:solidFill>
                  <a:srgbClr val="A87A38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Core Submission Document (Talent Categories) </a:t>
            </a:r>
            <a:endParaRPr lang="en-SG" sz="1000" i="1" dirty="0">
              <a:solidFill>
                <a:srgbClr val="A87A3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AC6367E-28E2-DB42-9871-41022C809F12}"/>
              </a:ext>
            </a:extLst>
          </p:cNvPr>
          <p:cNvSpPr txBox="1"/>
          <p:nvPr/>
        </p:nvSpPr>
        <p:spPr>
          <a:xfrm>
            <a:off x="1748442" y="1846533"/>
            <a:ext cx="597471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>
                <a:solidFill>
                  <a:srgbClr val="A87A38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**</a:t>
            </a:r>
            <a:r>
              <a:rPr lang="en-US" sz="800" i="1" dirty="0">
                <a:solidFill>
                  <a:srgbClr val="A87A38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This entry form is only</a:t>
            </a:r>
            <a:r>
              <a:rPr lang="en-US" sz="800" i="1" dirty="0">
                <a:solidFill>
                  <a:srgbClr val="A87A38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applicable for the following talent categories:  Team of the Year (Agenc</a:t>
            </a:r>
            <a:r>
              <a:rPr lang="en-US" sz="800" i="1" dirty="0">
                <a:solidFill>
                  <a:srgbClr val="A87A38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y),  Team of the Year (Brand)</a:t>
            </a:r>
            <a:endParaRPr lang="en-GB" sz="800" dirty="0">
              <a:solidFill>
                <a:srgbClr val="A87A3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CA87FA6-E451-6EFA-B969-7FE1CA754ACE}"/>
              </a:ext>
            </a:extLst>
          </p:cNvPr>
          <p:cNvSpPr txBox="1"/>
          <p:nvPr/>
        </p:nvSpPr>
        <p:spPr>
          <a:xfrm>
            <a:off x="143632" y="4083918"/>
            <a:ext cx="890456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800" dirty="0">
                <a:latin typeface="Arial" panose="020B0604020202020204" pitchFamily="34" charset="0"/>
                <a:cs typeface="Arial" panose="020B0604020202020204" pitchFamily="34" charset="0"/>
              </a:rPr>
              <a:t>NOTE: Marks may be deducted if  the entry submission exceeds the maximum word count. </a:t>
            </a:r>
          </a:p>
          <a:p>
            <a:r>
              <a:rPr lang="en-GB" sz="800" dirty="0">
                <a:latin typeface="Arial" panose="020B0604020202020204" pitchFamily="34" charset="0"/>
                <a:cs typeface="Arial" panose="020B0604020202020204" pitchFamily="34" charset="0"/>
              </a:rPr>
              <a:t>*Please take note that we will omit Inc, Corporation, </a:t>
            </a:r>
            <a:r>
              <a:rPr lang="en-GB" sz="800" dirty="0" err="1">
                <a:latin typeface="Arial" panose="020B0604020202020204" pitchFamily="34" charset="0"/>
                <a:cs typeface="Arial" panose="020B0604020202020204" pitchFamily="34" charset="0"/>
              </a:rPr>
              <a:t>Pte.</a:t>
            </a:r>
            <a:r>
              <a:rPr lang="en-GB" sz="800" dirty="0">
                <a:latin typeface="Arial" panose="020B0604020202020204" pitchFamily="34" charset="0"/>
                <a:cs typeface="Arial" panose="020B0604020202020204" pitchFamily="34" charset="0"/>
              </a:rPr>
              <a:t> Ltd, PT, </a:t>
            </a:r>
            <a:r>
              <a:rPr lang="en-GB" sz="800" dirty="0" err="1">
                <a:latin typeface="Arial" panose="020B0604020202020204" pitchFamily="34" charset="0"/>
                <a:cs typeface="Arial" panose="020B0604020202020204" pitchFamily="34" charset="0"/>
              </a:rPr>
              <a:t>Berhad</a:t>
            </a:r>
            <a:r>
              <a:rPr lang="en-GB" sz="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800" dirty="0" err="1">
                <a:latin typeface="Arial" panose="020B0604020202020204" pitchFamily="34" charset="0"/>
                <a:cs typeface="Arial" panose="020B0604020202020204" pitchFamily="34" charset="0"/>
              </a:rPr>
              <a:t>Sdn</a:t>
            </a:r>
            <a:r>
              <a:rPr lang="en-GB" sz="8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GB" sz="800" dirty="0" err="1">
                <a:latin typeface="Arial" panose="020B0604020202020204" pitchFamily="34" charset="0"/>
                <a:cs typeface="Arial" panose="020B0604020202020204" pitchFamily="34" charset="0"/>
              </a:rPr>
              <a:t>Bhd</a:t>
            </a:r>
            <a:r>
              <a:rPr lang="en-GB" sz="800" dirty="0">
                <a:latin typeface="Arial" panose="020B0604020202020204" pitchFamily="34" charset="0"/>
                <a:cs typeface="Arial" panose="020B0604020202020204" pitchFamily="34" charset="0"/>
              </a:rPr>
              <a:t> and etc in order to follow our editorial design guidelines in all marketing collaterals including trophy.</a:t>
            </a:r>
            <a:endParaRPr lang="en-GB" sz="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17424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6346BF2-D203-59E5-42B7-6FBEC10D76AC}"/>
              </a:ext>
            </a:extLst>
          </p:cNvPr>
          <p:cNvSpPr txBox="1"/>
          <p:nvPr/>
        </p:nvSpPr>
        <p:spPr>
          <a:xfrm>
            <a:off x="197514" y="1275606"/>
            <a:ext cx="8748972" cy="36471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b="1" u="sng" dirty="0">
                <a:latin typeface="Arial" panose="020B0604020202020204" pitchFamily="34" charset="0"/>
                <a:cs typeface="Arial" panose="020B0604020202020204" pitchFamily="34" charset="0"/>
              </a:rPr>
              <a:t>Guidelines</a:t>
            </a:r>
          </a:p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Please refer to </a:t>
            </a:r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The Marketing Events Awards 2026 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Entry Guidelines for specific requirements, </a:t>
            </a:r>
            <a:r>
              <a:rPr lang="en-US" sz="1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category descriptions and entry criteria details.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000" b="1" u="sng" dirty="0">
                <a:latin typeface="Arial" panose="020B0604020202020204" pitchFamily="34" charset="0"/>
                <a:cs typeface="Arial" panose="020B0604020202020204" pitchFamily="34" charset="0"/>
              </a:rPr>
              <a:t>Images &amp; Supporting Documents</a:t>
            </a:r>
          </a:p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If you have images and other supporting documents, please copy and paste them on to this core submission document, and also upload them in hi-res on the online submission page. Should your entry be shortlisted, these images and supporting documents (that are non-confidential) may be used for publication. </a:t>
            </a:r>
            <a:b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0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In your online submission, you must include a high-resolution company logo and </a:t>
            </a:r>
            <a:r>
              <a:rPr lang="en-US" sz="10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team photo </a:t>
            </a:r>
            <a:r>
              <a:rPr lang="en-US" sz="10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that can be used on all marketing material.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000" b="1" u="sng" dirty="0">
                <a:latin typeface="Arial" panose="020B0604020202020204" pitchFamily="34" charset="0"/>
                <a:cs typeface="Arial" panose="020B0604020202020204" pitchFamily="34" charset="0"/>
              </a:rPr>
              <a:t>Video URLs</a:t>
            </a:r>
          </a:p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Video files may be uploaded directly along with your Core Submission Document, or you may host the videos and provide the link in your Core Submission Document. If you password-protect it, do include the access password in your document.</a:t>
            </a:r>
          </a:p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Please copy and paste URLs to your video (if any) here:</a:t>
            </a: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000" b="1" u="sng" dirty="0">
                <a:latin typeface="Arial" panose="020B0604020202020204" pitchFamily="34" charset="0"/>
                <a:cs typeface="Arial" panose="020B0604020202020204" pitchFamily="34" charset="0"/>
              </a:rPr>
              <a:t>Attention</a:t>
            </a:r>
          </a:p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Any confidential information or content intended for judging purposes only must be cleared indicated in </a:t>
            </a:r>
            <a:r>
              <a:rPr lang="en-US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red text 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or </a:t>
            </a:r>
            <a:r>
              <a:rPr lang="en-US" sz="1000" dirty="0">
                <a:solidFill>
                  <a:schemeClr val="bg1"/>
                </a:solidFill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highlighted in red.</a:t>
            </a:r>
            <a:r>
              <a:rPr lang="en-US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Any indicated text will not be used for publication and will not be disseminated beyond the judging panel in any way. </a:t>
            </a:r>
            <a:b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Once you are ready to submit, please save this file as a .pdf version before uploading it at: </a:t>
            </a:r>
            <a:r>
              <a:rPr lang="en-US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https://awards.marketing-interactive.com/marketing-events-sg/entry-submission/</a:t>
            </a:r>
            <a:endParaRPr lang="en-US" sz="1000" dirty="0">
              <a:highlight>
                <a:srgbClr val="FFFF0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100" dirty="0">
              <a:latin typeface="Helvetica Neue CE 55 Roman" pitchFamily="82" charset="0"/>
            </a:endParaRPr>
          </a:p>
          <a:p>
            <a:endParaRPr lang="en-US" sz="1000" dirty="0">
              <a:latin typeface="Helvetica CE" panose="020B0604020102020204"/>
            </a:endParaRPr>
          </a:p>
        </p:txBody>
      </p:sp>
    </p:spTree>
    <p:extLst>
      <p:ext uri="{BB962C8B-B14F-4D97-AF65-F5344CB8AC3E}">
        <p14:creationId xmlns:p14="http://schemas.microsoft.com/office/powerpoint/2010/main" val="11724253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">
            <a:extLst>
              <a:ext uri="{FF2B5EF4-FFF2-40B4-BE49-F238E27FC236}">
                <a16:creationId xmlns:a16="http://schemas.microsoft.com/office/drawing/2014/main" id="{75F65DD5-7728-6DDB-D696-97964C30FE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528" y="2211710"/>
            <a:ext cx="8568952" cy="244827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99F04C2-DE86-B3D6-2A1D-A1EABC090306}"/>
              </a:ext>
            </a:extLst>
          </p:cNvPr>
          <p:cNvSpPr txBox="1"/>
          <p:nvPr/>
        </p:nvSpPr>
        <p:spPr>
          <a:xfrm>
            <a:off x="323528" y="1171543"/>
            <a:ext cx="8496944" cy="9387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b="1" dirty="0">
                <a:solidFill>
                  <a:srgbClr val="A87A38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TALENT CATEGORIES:</a:t>
            </a:r>
          </a:p>
          <a:p>
            <a:endParaRPr lang="en-US" sz="1100" b="1" dirty="0">
              <a:solidFill>
                <a:srgbClr val="A87A38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/>
            <a:r>
              <a:rPr lang="en-US" sz="1100" dirty="0">
                <a:solidFill>
                  <a:srgbClr val="A87A38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Please write a maximum 2,000 words (total) including evidence to support and address each of the specific category criteria bullet points outlined in the ‘categories &amp; criteria’ section of the Entry Guidelines. Please ensure all areas mentioned are covered within your submission as the jury will be looking for these details. Each bullet point will hold a maximum potential value of 10 points.</a:t>
            </a:r>
          </a:p>
        </p:txBody>
      </p:sp>
    </p:spTree>
    <p:extLst>
      <p:ext uri="{BB962C8B-B14F-4D97-AF65-F5344CB8AC3E}">
        <p14:creationId xmlns:p14="http://schemas.microsoft.com/office/powerpoint/2010/main" val="23038434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">
            <a:extLst>
              <a:ext uri="{FF2B5EF4-FFF2-40B4-BE49-F238E27FC236}">
                <a16:creationId xmlns:a16="http://schemas.microsoft.com/office/drawing/2014/main" id="{7FCB8AB7-E0E3-2A40-6AB8-15A0F76E4E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528" y="1347614"/>
            <a:ext cx="8568952" cy="331236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56739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">
            <a:extLst>
              <a:ext uri="{FF2B5EF4-FFF2-40B4-BE49-F238E27FC236}">
                <a16:creationId xmlns:a16="http://schemas.microsoft.com/office/drawing/2014/main" id="{7FCB8AB7-E0E3-2A40-6AB8-15A0F76E4E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528" y="1347614"/>
            <a:ext cx="8568952" cy="331236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56968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">
            <a:extLst>
              <a:ext uri="{FF2B5EF4-FFF2-40B4-BE49-F238E27FC236}">
                <a16:creationId xmlns:a16="http://schemas.microsoft.com/office/drawing/2014/main" id="{7FCB8AB7-E0E3-2A40-6AB8-15A0F76E4E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528" y="1347614"/>
            <a:ext cx="8568952" cy="331236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 b="1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800" b="1" kern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DECLARATION </a:t>
            </a:r>
          </a:p>
          <a:p>
            <a:r>
              <a:rPr lang="en-US" sz="1800" b="1" kern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r>
              <a:rPr lang="en-US" sz="1800" b="1" kern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 2"/>
              </a:rPr>
              <a:t></a:t>
            </a:r>
            <a:r>
              <a:rPr lang="en-US" sz="1800" b="0" kern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b="0" i="0" kern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agree to the terms and conditions and declare that this entry form is eligible for entry. I confirm all facts and figures contained within are accurate and true. I will be available should the judging panel wish to clarify any information within this entry form.</a:t>
            </a:r>
          </a:p>
          <a:p>
            <a:endParaRPr lang="en-AU" sz="1800" b="1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AU" sz="1800" b="1" kern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-THE END- </a:t>
            </a:r>
            <a:endParaRPr lang="en-US" sz="1800" b="1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0600622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4390</TotalTime>
  <Words>491</Words>
  <Application>Microsoft Office PowerPoint</Application>
  <PresentationFormat>On-screen Show (16:9)</PresentationFormat>
  <Paragraphs>30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Helvetica CE</vt:lpstr>
      <vt:lpstr>Helvetica Neue CE 55 Roman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Booney Tay</dc:creator>
  <cp:lastModifiedBy>Joleen Quek</cp:lastModifiedBy>
  <cp:revision>459</cp:revision>
  <dcterms:created xsi:type="dcterms:W3CDTF">2006-08-16T00:00:00Z</dcterms:created>
  <dcterms:modified xsi:type="dcterms:W3CDTF">2025-11-17T02:45:45Z</dcterms:modified>
</cp:coreProperties>
</file>