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84" r:id="rId2"/>
    <p:sldId id="285" r:id="rId3"/>
    <p:sldId id="257" r:id="rId4"/>
    <p:sldId id="286" r:id="rId5"/>
    <p:sldId id="287" r:id="rId6"/>
    <p:sldId id="288" r:id="rId7"/>
    <p:sldId id="289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34918"/>
    <a:srgbClr val="00276B"/>
    <a:srgbClr val="6776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73"/>
    <p:restoredTop sz="94656"/>
  </p:normalViewPr>
  <p:slideViewPr>
    <p:cSldViewPr>
      <p:cViewPr varScale="1">
        <p:scale>
          <a:sx n="136" d="100"/>
          <a:sy n="136" d="100"/>
        </p:scale>
        <p:origin x="132" y="23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B4EE3-ECEA-C242-845D-2BC1C3F9E94E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1B98A9-6A52-9349-91A7-D6CDA629B3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648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4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816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1/23/2025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816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5949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81635" tIns="40817" rIns="81635" bIns="40817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3"/>
          </a:xfrm>
          <a:prstGeom prst="rect">
            <a:avLst/>
          </a:prstGeom>
        </p:spPr>
        <p:txBody>
          <a:bodyPr vert="horz" lIns="81635" tIns="40817" rIns="81635" bIns="4081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485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816350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6131" indent="-306131" algn="l" defTabSz="81635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84" indent="-255109" algn="l" defTabSz="81635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613" indent="-204088" algn="l" defTabSz="81635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788" indent="-204088" algn="l" defTabSz="81635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6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1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31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48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5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70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8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05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2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40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wards.marketing-interactive.com/marketing-events-sg/entry-submission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6CE5C53-12CC-6FBE-66A6-C3EE593952B1}"/>
              </a:ext>
            </a:extLst>
          </p:cNvPr>
          <p:cNvSpPr txBox="1"/>
          <p:nvPr/>
        </p:nvSpPr>
        <p:spPr>
          <a:xfrm>
            <a:off x="2195736" y="4227934"/>
            <a:ext cx="4572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SG" sz="1000" dirty="0">
                <a:solidFill>
                  <a:srgbClr val="5349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SUBMISSION DOCUMENT </a:t>
            </a:r>
            <a:r>
              <a:rPr lang="en-SG" sz="1000" b="1" dirty="0">
                <a:solidFill>
                  <a:srgbClr val="5349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TALENT CATEGORIES</a:t>
            </a:r>
          </a:p>
        </p:txBody>
      </p:sp>
    </p:spTree>
    <p:extLst>
      <p:ext uri="{BB962C8B-B14F-4D97-AF65-F5344CB8AC3E}">
        <p14:creationId xmlns:p14="http://schemas.microsoft.com/office/powerpoint/2010/main" val="369721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id="{645ED34E-8AB0-2623-CD22-699BAE7CC5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863418"/>
              </p:ext>
            </p:extLst>
          </p:nvPr>
        </p:nvGraphicFramePr>
        <p:xfrm>
          <a:off x="875676" y="2367608"/>
          <a:ext cx="7392648" cy="13212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1540">
                  <a:extLst>
                    <a:ext uri="{9D8B030D-6E8A-4147-A177-3AD203B41FA5}">
                      <a16:colId xmlns:a16="http://schemas.microsoft.com/office/drawing/2014/main" val="3238109378"/>
                    </a:ext>
                  </a:extLst>
                </a:gridCol>
                <a:gridCol w="4061108">
                  <a:extLst>
                    <a:ext uri="{9D8B030D-6E8A-4147-A177-3AD203B41FA5}">
                      <a16:colId xmlns:a16="http://schemas.microsoft.com/office/drawing/2014/main" val="524584411"/>
                    </a:ext>
                  </a:extLst>
                </a:gridCol>
              </a:tblGrid>
              <a:tr h="620245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SG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7346703"/>
                  </a:ext>
                </a:extLst>
              </a:tr>
              <a:tr h="630099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Company Name </a:t>
                      </a:r>
                    </a:p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0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(as it should appear on any event / marketing collateral)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86327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90CDEB5-B2B4-57A5-3312-377641665ACF}"/>
              </a:ext>
            </a:extLst>
          </p:cNvPr>
          <p:cNvSpPr txBox="1"/>
          <p:nvPr/>
        </p:nvSpPr>
        <p:spPr>
          <a:xfrm>
            <a:off x="23916" y="1249757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534918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Marketing Events Awards 2025:</a:t>
            </a:r>
            <a:br>
              <a:rPr lang="en-US" b="1" dirty="0">
                <a:solidFill>
                  <a:srgbClr val="534918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rgbClr val="534918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Core Submission Document (Talent Categories) </a:t>
            </a:r>
            <a:endParaRPr lang="en-SG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C6367E-28E2-DB42-9871-41022C809F12}"/>
              </a:ext>
            </a:extLst>
          </p:cNvPr>
          <p:cNvSpPr txBox="1"/>
          <p:nvPr/>
        </p:nvSpPr>
        <p:spPr>
          <a:xfrm>
            <a:off x="1979712" y="1982181"/>
            <a:ext cx="58865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534918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**</a:t>
            </a:r>
            <a:r>
              <a:rPr lang="en-US" sz="800" i="1" dirty="0">
                <a:solidFill>
                  <a:srgbClr val="53491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This entry form is only</a:t>
            </a:r>
            <a:r>
              <a:rPr lang="en-US" sz="800" i="1" dirty="0">
                <a:solidFill>
                  <a:srgbClr val="534918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applicable for the following talent categories:  Team of the Year (Agenc</a:t>
            </a:r>
            <a:r>
              <a:rPr lang="en-US" sz="800" i="1" dirty="0">
                <a:solidFill>
                  <a:srgbClr val="53491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y),  Team of  the Year (Brand)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A87FA6-E451-6EFA-B969-7FE1CA754ACE}"/>
              </a:ext>
            </a:extLst>
          </p:cNvPr>
          <p:cNvSpPr txBox="1"/>
          <p:nvPr/>
        </p:nvSpPr>
        <p:spPr>
          <a:xfrm>
            <a:off x="875676" y="3880376"/>
            <a:ext cx="73926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NOTE: Marks may be deducted if  the entry submission exceeds the maximum word count. </a:t>
            </a:r>
          </a:p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*Please take note that we will omit Inc, Corporation, </a:t>
            </a:r>
            <a:r>
              <a:rPr lang="en-GB" sz="700" dirty="0" err="1">
                <a:latin typeface="Arial" panose="020B0604020202020204" pitchFamily="34" charset="0"/>
                <a:cs typeface="Arial" panose="020B0604020202020204" pitchFamily="34" charset="0"/>
              </a:rPr>
              <a:t>Pte.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 Ltd, PT, </a:t>
            </a:r>
            <a:r>
              <a:rPr lang="en-GB" sz="700" dirty="0" err="1">
                <a:latin typeface="Arial" panose="020B0604020202020204" pitchFamily="34" charset="0"/>
                <a:cs typeface="Arial" panose="020B0604020202020204" pitchFamily="34" charset="0"/>
              </a:rPr>
              <a:t>Berhad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700" dirty="0" err="1"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700" dirty="0" err="1">
                <a:latin typeface="Arial" panose="020B0604020202020204" pitchFamily="34" charset="0"/>
                <a:cs typeface="Arial" panose="020B0604020202020204" pitchFamily="34" charset="0"/>
              </a:rPr>
              <a:t>Bhd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 and etc in order to follow our editorial design guidelines in all marketing collaterals including trophy.</a:t>
            </a:r>
          </a:p>
        </p:txBody>
      </p:sp>
    </p:spTree>
    <p:extLst>
      <p:ext uri="{BB962C8B-B14F-4D97-AF65-F5344CB8AC3E}">
        <p14:creationId xmlns:p14="http://schemas.microsoft.com/office/powerpoint/2010/main" val="1971742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6346BF2-D203-59E5-42B7-6FBEC10D76AC}"/>
              </a:ext>
            </a:extLst>
          </p:cNvPr>
          <p:cNvSpPr txBox="1"/>
          <p:nvPr/>
        </p:nvSpPr>
        <p:spPr>
          <a:xfrm>
            <a:off x="197514" y="1275606"/>
            <a:ext cx="8748972" cy="36471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Guidelines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refer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The Marketing Events Awards 2025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Entry Guidelines for specific requirements, </a:t>
            </a: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category descriptions and entry criteria details.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Images &amp; Supporting Documents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have images and other supporting documents, please copy and paste them on to this core submission document, and also upload them in hi-res on the online submission page. Should your entry be shortlisted, these images and supporting documents (that are non-confidential) may be used for publication. </a:t>
            </a: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your online submission, you must include a high resolution company logo and </a:t>
            </a: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team photo </a:t>
            </a:r>
            <a:r>
              <a:rPr lang="en-US" sz="1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that can be used on all marketing material.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Video URLs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Video files may be uploaded directly along with your Core Submission Document, or you may host the videos and provide the link in your Core Submission Document. If you password-protect it, do include the access password in your document.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copy and paste URLs to your video (if any) here: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Any confidential information or content intended for judging purposes only must be cleared indicated in </a:t>
            </a:r>
            <a:r>
              <a:rPr lang="en-US" sz="1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 text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10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highlighted in red.</a:t>
            </a: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Any indicated text will not be used for publication and will not be disseminated beyond the judging panel in any way. </a:t>
            </a: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Once you are ready to submit, please save this file as a .pdf version before uploading it at: </a:t>
            </a:r>
            <a:r>
              <a:rPr lang="en-US" sz="10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https://awards.marketing-interactive.com/marketing-events-sg/entry-submission/</a:t>
            </a:r>
            <a:endParaRPr lang="en-US" sz="1000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dirty="0">
              <a:latin typeface="Helvetica Neue CE 55 Roman" pitchFamily="82" charset="0"/>
            </a:endParaRPr>
          </a:p>
          <a:p>
            <a:endParaRPr lang="en-US" sz="1000" dirty="0">
              <a:latin typeface="Helvetica CE" panose="020B06040201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172425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>
            <a:extLst>
              <a:ext uri="{FF2B5EF4-FFF2-40B4-BE49-F238E27FC236}">
                <a16:creationId xmlns:a16="http://schemas.microsoft.com/office/drawing/2014/main" id="{75F65DD5-7728-6DDB-D696-97964C30FE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2211710"/>
            <a:ext cx="8568952" cy="24482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9F04C2-DE86-B3D6-2A1D-A1EABC090306}"/>
              </a:ext>
            </a:extLst>
          </p:cNvPr>
          <p:cNvSpPr txBox="1"/>
          <p:nvPr/>
        </p:nvSpPr>
        <p:spPr>
          <a:xfrm>
            <a:off x="323528" y="1171543"/>
            <a:ext cx="8496944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rgbClr val="534918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TALENT CATEGORIES:</a:t>
            </a:r>
          </a:p>
          <a:p>
            <a:endParaRPr lang="en-US" sz="1100" b="1" dirty="0">
              <a:solidFill>
                <a:srgbClr val="534918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100" dirty="0">
                <a:solidFill>
                  <a:srgbClr val="534918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Please write a maximum 2,000 words (total) including evidence to support and address each of the specific category criteria bullet points outlined in the ‘categories &amp; criteria’ section of the Entry Guidelines. Please ensure all areas mentioned are covered within your submission as the jury will be looking for these details. Each bullet point will hold a maximum potential value of 10 points.</a:t>
            </a:r>
          </a:p>
        </p:txBody>
      </p:sp>
    </p:spTree>
    <p:extLst>
      <p:ext uri="{BB962C8B-B14F-4D97-AF65-F5344CB8AC3E}">
        <p14:creationId xmlns:p14="http://schemas.microsoft.com/office/powerpoint/2010/main" val="2303843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>
            <a:extLst>
              <a:ext uri="{FF2B5EF4-FFF2-40B4-BE49-F238E27FC236}">
                <a16:creationId xmlns:a16="http://schemas.microsoft.com/office/drawing/2014/main" id="{7FCB8AB7-E0E3-2A40-6AB8-15A0F76E4E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1347614"/>
            <a:ext cx="8568952" cy="331236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673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>
            <a:extLst>
              <a:ext uri="{FF2B5EF4-FFF2-40B4-BE49-F238E27FC236}">
                <a16:creationId xmlns:a16="http://schemas.microsoft.com/office/drawing/2014/main" id="{7FCB8AB7-E0E3-2A40-6AB8-15A0F76E4E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1347614"/>
            <a:ext cx="8568952" cy="331236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696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>
            <a:extLst>
              <a:ext uri="{FF2B5EF4-FFF2-40B4-BE49-F238E27FC236}">
                <a16:creationId xmlns:a16="http://schemas.microsoft.com/office/drawing/2014/main" id="{7FCB8AB7-E0E3-2A40-6AB8-15A0F76E4E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1347614"/>
            <a:ext cx="8568952" cy="331236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DECLARATION 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</a:t>
            </a:r>
            <a:r>
              <a:rPr lang="en-US" sz="1800" b="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i="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8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sz="18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-THE END- </a:t>
            </a:r>
            <a:endParaRPr lang="en-US" sz="18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60062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4386</TotalTime>
  <Words>493</Words>
  <Application>Microsoft Office PowerPoint</Application>
  <PresentationFormat>On-screen Show (16:9)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Helvetica CE</vt:lpstr>
      <vt:lpstr>Helvetica Neue CE 55 Roman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Booney Tay</dc:creator>
  <cp:lastModifiedBy>Joleen Quek</cp:lastModifiedBy>
  <cp:revision>454</cp:revision>
  <dcterms:created xsi:type="dcterms:W3CDTF">2006-08-16T00:00:00Z</dcterms:created>
  <dcterms:modified xsi:type="dcterms:W3CDTF">2025-01-23T02:53:07Z</dcterms:modified>
</cp:coreProperties>
</file>