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1" r:id="rId2"/>
    <p:sldId id="280" r:id="rId3"/>
    <p:sldId id="272" r:id="rId4"/>
    <p:sldId id="273" r:id="rId5"/>
    <p:sldId id="276" r:id="rId6"/>
    <p:sldId id="277" r:id="rId7"/>
    <p:sldId id="278" r:id="rId8"/>
    <p:sldId id="279"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8" d="100"/>
          <a:sy n="138" d="100"/>
        </p:scale>
        <p:origin x="114" y="19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pPr/>
              <a:t>1/14/2025</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pPr/>
              <a:t>‹#›</a:t>
            </a:fld>
            <a:endParaRPr lang="en-SG"/>
          </a:p>
        </p:txBody>
      </p:sp>
    </p:spTree>
    <p:extLst>
      <p:ext uri="{BB962C8B-B14F-4D97-AF65-F5344CB8AC3E}">
        <p14:creationId xmlns:p14="http://schemas.microsoft.com/office/powerpoint/2010/main" val="879188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96F8D83-4238-46B5-B074-C0F0CCA0FDE8}"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6F8D83-4238-46B5-B074-C0F0CCA0FDE8}"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6F8D83-4238-46B5-B074-C0F0CCA0FDE8}" type="datetimeFigureOut">
              <a:rPr lang="en-US" smtClean="0"/>
              <a:pPr/>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6F8D83-4238-46B5-B074-C0F0CCA0FDE8}" type="datetimeFigureOut">
              <a:rPr lang="en-US" smtClean="0"/>
              <a:pPr/>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6F8D83-4238-46B5-B074-C0F0CCA0FDE8}" type="datetimeFigureOut">
              <a:rPr lang="en-US" smtClean="0"/>
              <a:pPr/>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F8D83-4238-46B5-B074-C0F0CCA0FDE8}" type="datetimeFigureOut">
              <a:rPr lang="en-US" smtClean="0"/>
              <a:pPr/>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96F8D83-4238-46B5-B074-C0F0CCA0FDE8}" type="datetimeFigureOut">
              <a:rPr lang="en-US" smtClean="0"/>
              <a:pPr/>
              <a:t>1/14/2025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FC26CA5-7432-446F-AC92-C403C2DCB5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loyalty-and-engagement-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E0DE6D-3E4D-C5B1-29F1-CD833D79958F}"/>
              </a:ext>
            </a:extLst>
          </p:cNvPr>
          <p:cNvSpPr txBox="1"/>
          <p:nvPr/>
        </p:nvSpPr>
        <p:spPr>
          <a:xfrm>
            <a:off x="0" y="4299942"/>
            <a:ext cx="9144000" cy="276999"/>
          </a:xfrm>
          <a:prstGeom prst="rect">
            <a:avLst/>
          </a:prstGeom>
          <a:noFill/>
        </p:spPr>
        <p:txBody>
          <a:bodyPr wrap="square" rtlCol="0">
            <a:spAutoFit/>
          </a:bodyPr>
          <a:lstStyle/>
          <a:p>
            <a:pPr algn="ctr"/>
            <a:r>
              <a:rPr lang="en-SG" sz="1200" dirty="0">
                <a:solidFill>
                  <a:schemeClr val="bg1"/>
                </a:solidFill>
                <a:latin typeface="Arial" panose="020B0604020202020204" pitchFamily="34" charset="0"/>
                <a:cs typeface="Arial" panose="020B0604020202020204" pitchFamily="34" charset="0"/>
              </a:rPr>
              <a:t>CORE SUBMISSION DOCUMENT / </a:t>
            </a:r>
            <a:r>
              <a:rPr lang="en-SG" sz="1200" b="1" dirty="0">
                <a:solidFill>
                  <a:schemeClr val="bg1"/>
                </a:solidFill>
                <a:latin typeface="Arial" panose="020B0604020202020204" pitchFamily="34" charset="0"/>
                <a:cs typeface="Arial" panose="020B0604020202020204" pitchFamily="34" charset="0"/>
              </a:rPr>
              <a:t>TALENT CATEGORIES </a:t>
            </a:r>
            <a:endParaRPr lang="en-GB" sz="1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56CBEB7-07C5-16E3-DA32-AE64770EA352}"/>
              </a:ext>
            </a:extLst>
          </p:cNvPr>
          <p:cNvSpPr txBox="1"/>
          <p:nvPr/>
        </p:nvSpPr>
        <p:spPr>
          <a:xfrm>
            <a:off x="0" y="1347614"/>
            <a:ext cx="9144000" cy="492443"/>
          </a:xfrm>
          <a:prstGeom prst="rect">
            <a:avLst/>
          </a:prstGeom>
          <a:noFill/>
        </p:spPr>
        <p:txBody>
          <a:bodyPr wrap="square" rtlCol="0">
            <a:spAutoFit/>
          </a:bodyPr>
          <a:lstStyle/>
          <a:p>
            <a:pPr algn="ctr"/>
            <a:r>
              <a:rPr lang="en-SG" sz="1600" b="1" dirty="0">
                <a:latin typeface="Arial" panose="020B0604020202020204" pitchFamily="34" charset="0"/>
                <a:cs typeface="Arial" panose="020B0604020202020204" pitchFamily="34" charset="0"/>
              </a:rPr>
              <a:t>The Loyalty &amp; Engagement Awards: Core Submission Document</a:t>
            </a:r>
          </a:p>
          <a:p>
            <a:pPr algn="ctr"/>
            <a:r>
              <a:rPr lang="en-SG" sz="1000" i="1" dirty="0">
                <a:latin typeface="Arial" panose="020B0604020202020204" pitchFamily="34" charset="0"/>
                <a:cs typeface="Arial" panose="020B0604020202020204" pitchFamily="34" charset="0"/>
              </a:rPr>
              <a:t>*Please use this form for </a:t>
            </a:r>
            <a:r>
              <a:rPr lang="en-US" sz="1000" i="1" dirty="0">
                <a:latin typeface="Arial" panose="020B0604020202020204" pitchFamily="34" charset="0"/>
                <a:cs typeface="Arial" panose="020B0604020202020204" pitchFamily="34" charset="0"/>
              </a:rPr>
              <a:t>talent categories (50-51)</a:t>
            </a:r>
            <a:r>
              <a:rPr lang="en-US" sz="1000" i="1" dirty="0">
                <a:highlight>
                  <a:srgbClr val="FFFF00"/>
                </a:highlight>
                <a:latin typeface="Arial" panose="020B0604020202020204" pitchFamily="34" charset="0"/>
                <a:cs typeface="Arial" panose="020B0604020202020204" pitchFamily="34" charset="0"/>
              </a:rPr>
              <a:t> </a:t>
            </a:r>
            <a:endParaRPr lang="en-SG" sz="1000" b="1" dirty="0">
              <a:latin typeface="Arial" panose="020B060402020202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595DF799-75B3-1256-96F9-027B35574276}"/>
              </a:ext>
            </a:extLst>
          </p:cNvPr>
          <p:cNvGraphicFramePr>
            <a:graphicFrameLocks noGrp="1"/>
          </p:cNvGraphicFramePr>
          <p:nvPr>
            <p:extLst>
              <p:ext uri="{D42A27DB-BD31-4B8C-83A1-F6EECF244321}">
                <p14:modId xmlns:p14="http://schemas.microsoft.com/office/powerpoint/2010/main" val="420426058"/>
              </p:ext>
            </p:extLst>
          </p:nvPr>
        </p:nvGraphicFramePr>
        <p:xfrm>
          <a:off x="827584" y="2211710"/>
          <a:ext cx="7320641" cy="1502882"/>
        </p:xfrm>
        <a:graphic>
          <a:graphicData uri="http://schemas.openxmlformats.org/drawingml/2006/table">
            <a:tbl>
              <a:tblPr firstRow="1" bandRow="1">
                <a:tableStyleId>{5C22544A-7EE6-4342-B048-85BDC9FD1C3A}</a:tableStyleId>
              </a:tblPr>
              <a:tblGrid>
                <a:gridCol w="3299090">
                  <a:extLst>
                    <a:ext uri="{9D8B030D-6E8A-4147-A177-3AD203B41FA5}">
                      <a16:colId xmlns:a16="http://schemas.microsoft.com/office/drawing/2014/main" val="3491716427"/>
                    </a:ext>
                  </a:extLst>
                </a:gridCol>
                <a:gridCol w="4021551">
                  <a:extLst>
                    <a:ext uri="{9D8B030D-6E8A-4147-A177-3AD203B41FA5}">
                      <a16:colId xmlns:a16="http://schemas.microsoft.com/office/drawing/2014/main" val="282452814"/>
                    </a:ext>
                  </a:extLst>
                </a:gridCol>
              </a:tblGrid>
              <a:tr h="574027">
                <a:tc>
                  <a:txBody>
                    <a:bodyPr/>
                    <a:lstStyle/>
                    <a:p>
                      <a:r>
                        <a:rPr lang="en-US" sz="1000" b="1" dirty="0">
                          <a:solidFill>
                            <a:schemeClr val="tx1"/>
                          </a:solidFill>
                          <a:latin typeface="Arial" panose="020B0604020202020204" pitchFamily="34" charset="0"/>
                          <a:cs typeface="Arial" panose="020B0604020202020204" pitchFamily="34" charset="0"/>
                        </a:rPr>
                        <a:t>Category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0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8776049"/>
                  </a:ext>
                </a:extLst>
              </a:tr>
              <a:tr h="928855">
                <a:tc>
                  <a:txBody>
                    <a:bodyPr/>
                    <a:lstStyle/>
                    <a:p>
                      <a:pPr>
                        <a:lnSpc>
                          <a:spcPct val="115000"/>
                        </a:lnSpc>
                        <a:spcAft>
                          <a:spcPts val="0"/>
                        </a:spcAft>
                        <a:tabLst>
                          <a:tab pos="2096770" algn="l"/>
                        </a:tabLst>
                      </a:pPr>
                      <a:r>
                        <a:rPr lang="en-SG" sz="1000" b="1" dirty="0">
                          <a:latin typeface="Arial" panose="020B0604020202020204" pitchFamily="34" charset="0"/>
                          <a:ea typeface="SimSun"/>
                          <a:cs typeface="Arial" panose="020B0604020202020204" pitchFamily="34" charset="0"/>
                        </a:rPr>
                        <a:t>Company Name: </a:t>
                      </a:r>
                      <a:endParaRPr lang="en-SG" sz="1000" dirty="0">
                        <a:latin typeface="Arial" panose="020B0604020202020204" pitchFamily="34" charset="0"/>
                        <a:ea typeface="SimSun"/>
                        <a:cs typeface="Arial" panose="020B0604020202020204" pitchFamily="34" charset="0"/>
                      </a:endParaRPr>
                    </a:p>
                    <a:p>
                      <a:pPr>
                        <a:lnSpc>
                          <a:spcPct val="115000"/>
                        </a:lnSpc>
                        <a:spcAft>
                          <a:spcPts val="0"/>
                        </a:spcAft>
                        <a:tabLst>
                          <a:tab pos="2096770" algn="l"/>
                        </a:tabLst>
                      </a:pPr>
                      <a:r>
                        <a:rPr lang="en-SG" sz="1000" b="1" i="1" dirty="0">
                          <a:latin typeface="Arial" panose="020B0604020202020204" pitchFamily="34" charset="0"/>
                          <a:ea typeface="SimSun"/>
                          <a:cs typeface="Arial" panose="020B0604020202020204" pitchFamily="34" charset="0"/>
                        </a:rPr>
                        <a:t>(as it should appear on any event / marketing collateral)</a:t>
                      </a:r>
                      <a:endParaRPr lang="en-SG" sz="1000" dirty="0">
                        <a:latin typeface="Arial" panose="020B0604020202020204" pitchFamily="34" charset="0"/>
                        <a:ea typeface="SimSun"/>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0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1627098"/>
                  </a:ext>
                </a:extLst>
              </a:tr>
            </a:tbl>
          </a:graphicData>
        </a:graphic>
      </p:graphicFrame>
      <p:sp>
        <p:nvSpPr>
          <p:cNvPr id="4" name="TextBox 3">
            <a:extLst>
              <a:ext uri="{FF2B5EF4-FFF2-40B4-BE49-F238E27FC236}">
                <a16:creationId xmlns:a16="http://schemas.microsoft.com/office/drawing/2014/main" id="{265BDE99-0A56-E0D4-0C37-CC0D7B5974A8}"/>
              </a:ext>
            </a:extLst>
          </p:cNvPr>
          <p:cNvSpPr txBox="1"/>
          <p:nvPr/>
        </p:nvSpPr>
        <p:spPr>
          <a:xfrm>
            <a:off x="251520" y="4155926"/>
            <a:ext cx="8784976" cy="362535"/>
          </a:xfrm>
          <a:prstGeom prst="rect">
            <a:avLst/>
          </a:prstGeom>
          <a:noFill/>
        </p:spPr>
        <p:txBody>
          <a:bodyPr wrap="square">
            <a:spAutoFit/>
          </a:bodyPr>
          <a:lstStyle/>
          <a:p>
            <a:pPr>
              <a:lnSpc>
                <a:spcPts val="1100"/>
              </a:lnSpc>
            </a:pPr>
            <a:r>
              <a:rPr lang="en-US" altLang="zh-TW" sz="80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800" dirty="0">
                <a:latin typeface="Arial" panose="020B0604020202020204" pitchFamily="34" charset="0"/>
                <a:cs typeface="Arial" panose="020B0604020202020204" pitchFamily="34" charset="0"/>
              </a:rPr>
              <a:t>*Please take note that we will omit Inc, Corporation, </a:t>
            </a:r>
            <a:r>
              <a:rPr lang="en-AU" sz="800" dirty="0" err="1">
                <a:latin typeface="Arial" panose="020B0604020202020204" pitchFamily="34" charset="0"/>
                <a:cs typeface="Arial" panose="020B0604020202020204" pitchFamily="34" charset="0"/>
              </a:rPr>
              <a:t>Pte.</a:t>
            </a:r>
            <a:r>
              <a:rPr lang="en-AU" sz="800" dirty="0">
                <a:latin typeface="Arial" panose="020B0604020202020204" pitchFamily="34" charset="0"/>
                <a:cs typeface="Arial" panose="020B0604020202020204" pitchFamily="34" charset="0"/>
              </a:rPr>
              <a:t> Ltd, PT, </a:t>
            </a:r>
            <a:r>
              <a:rPr lang="en-AU" sz="800" dirty="0" err="1">
                <a:latin typeface="Arial" panose="020B0604020202020204" pitchFamily="34" charset="0"/>
                <a:cs typeface="Arial" panose="020B0604020202020204" pitchFamily="34" charset="0"/>
              </a:rPr>
              <a:t>Berhad</a:t>
            </a:r>
            <a:r>
              <a:rPr lang="en-AU" sz="800" dirty="0">
                <a:latin typeface="Arial" panose="020B0604020202020204" pitchFamily="34" charset="0"/>
                <a:cs typeface="Arial" panose="020B0604020202020204" pitchFamily="34" charset="0"/>
              </a:rPr>
              <a:t>, </a:t>
            </a:r>
            <a:r>
              <a:rPr lang="en-AU" sz="800" dirty="0" err="1">
                <a:latin typeface="Arial" panose="020B0604020202020204" pitchFamily="34" charset="0"/>
                <a:cs typeface="Arial" panose="020B0604020202020204" pitchFamily="34" charset="0"/>
              </a:rPr>
              <a:t>Sdn</a:t>
            </a:r>
            <a:r>
              <a:rPr lang="en-AU" sz="800" dirty="0">
                <a:latin typeface="Arial" panose="020B0604020202020204" pitchFamily="34" charset="0"/>
                <a:cs typeface="Arial" panose="020B0604020202020204" pitchFamily="34" charset="0"/>
              </a:rPr>
              <a:t>. </a:t>
            </a:r>
            <a:r>
              <a:rPr lang="en-AU" sz="800" dirty="0" err="1">
                <a:latin typeface="Arial" panose="020B0604020202020204" pitchFamily="34" charset="0"/>
                <a:cs typeface="Arial" panose="020B0604020202020204" pitchFamily="34" charset="0"/>
              </a:rPr>
              <a:t>Bhd</a:t>
            </a:r>
            <a:r>
              <a:rPr lang="en-AU" sz="800" dirty="0">
                <a:latin typeface="Arial" panose="020B0604020202020204" pitchFamily="34" charset="0"/>
                <a:cs typeface="Arial" panose="020B0604020202020204" pitchFamily="34" charset="0"/>
              </a:rPr>
              <a:t> and etc in order to follow our editorial design guidelines in all marketing collaterals </a:t>
            </a:r>
            <a:r>
              <a:rPr lang="en-AU" sz="700" dirty="0">
                <a:latin typeface="Arial" panose="020B0604020202020204" pitchFamily="34" charset="0"/>
                <a:cs typeface="Arial" panose="020B0604020202020204" pitchFamily="34" charset="0"/>
              </a:rPr>
              <a:t>including</a:t>
            </a:r>
            <a:r>
              <a:rPr lang="en-AU" sz="800" dirty="0">
                <a:latin typeface="Arial" panose="020B0604020202020204" pitchFamily="34" charset="0"/>
                <a:cs typeface="Arial" panose="020B0604020202020204" pitchFamily="34" charset="0"/>
              </a:rPr>
              <a:t> trophy.</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190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C55553-A70E-5A79-2718-3546F892F0FA}"/>
              </a:ext>
            </a:extLst>
          </p:cNvPr>
          <p:cNvSpPr txBox="1"/>
          <p:nvPr/>
        </p:nvSpPr>
        <p:spPr>
          <a:xfrm>
            <a:off x="179512" y="1203598"/>
            <a:ext cx="8640960" cy="3754874"/>
          </a:xfrm>
          <a:prstGeom prst="rect">
            <a:avLst/>
          </a:prstGeom>
          <a:noFill/>
        </p:spPr>
        <p:txBody>
          <a:bodyPr wrap="square" rtlCol="0">
            <a:spAutoFit/>
          </a:bodyPr>
          <a:lstStyle/>
          <a:p>
            <a:r>
              <a:rPr lang="en-SG" sz="1000" b="1" dirty="0">
                <a:latin typeface="Arial" panose="020B0604020202020204" pitchFamily="34" charset="0"/>
                <a:cs typeface="Arial" panose="020B0604020202020204" pitchFamily="34" charset="0"/>
              </a:rPr>
              <a:t>Guidelines</a:t>
            </a:r>
            <a:br>
              <a:rPr lang="en-SG" sz="1000" b="1" dirty="0">
                <a:latin typeface="Arial" panose="020B0604020202020204" pitchFamily="34" charset="0"/>
                <a:cs typeface="Arial" panose="020B0604020202020204" pitchFamily="34" charset="0"/>
              </a:rPr>
            </a:br>
            <a:r>
              <a:rPr lang="en-SG" sz="1000" dirty="0">
                <a:latin typeface="Arial" panose="020B0604020202020204" pitchFamily="34" charset="0"/>
                <a:cs typeface="Arial" panose="020B0604020202020204" pitchFamily="34" charset="0"/>
              </a:rPr>
              <a:t>Please refer to The Loyalty &amp; Engagement Awards 2024 Entry Guidelines for specific information, category descriptions and entry criteria details.</a:t>
            </a:r>
          </a:p>
          <a:p>
            <a:br>
              <a:rPr lang="en-SG" sz="1000" b="1" dirty="0">
                <a:latin typeface="Arial" panose="020B0604020202020204" pitchFamily="34" charset="0"/>
                <a:cs typeface="Arial" panose="020B0604020202020204" pitchFamily="34" charset="0"/>
              </a:rPr>
            </a:br>
            <a:r>
              <a:rPr lang="en-SG" sz="1000" b="1" dirty="0">
                <a:latin typeface="Arial" panose="020B0604020202020204" pitchFamily="34" charset="0"/>
                <a:cs typeface="Arial" panose="020B0604020202020204" pitchFamily="34" charset="0"/>
              </a:rPr>
              <a:t>Images &amp; Supporting Documents</a:t>
            </a:r>
            <a:br>
              <a:rPr lang="en-SG" sz="1000" b="1" u="sng" dirty="0">
                <a:latin typeface="Arial" panose="020B0604020202020204" pitchFamily="34" charset="0"/>
                <a:cs typeface="Arial" panose="020B0604020202020204" pitchFamily="34" charset="0"/>
              </a:rPr>
            </a:br>
            <a:r>
              <a:rPr lang="en-SG" sz="1000" dirty="0">
                <a:latin typeface="Arial" panose="020B0604020202020204" pitchFamily="34" charset="0"/>
                <a:cs typeface="Arial" panose="020B0604020202020204" pitchFamily="34" charset="0"/>
              </a:rPr>
              <a:t>If you have images and other supporting documents you should insert them within this entry submission and also upload them in high-resolution separate on the online submission page. Should your entry be shortlisted, these images and any non-confidential documents may be used for publication. </a:t>
            </a:r>
          </a:p>
          <a:p>
            <a:r>
              <a:rPr lang="en-SG" sz="1000" dirty="0">
                <a:latin typeface="Arial" panose="020B0604020202020204" pitchFamily="34" charset="0"/>
                <a:cs typeface="Arial" panose="020B0604020202020204" pitchFamily="34" charset="0"/>
              </a:rPr>
              <a:t> </a:t>
            </a:r>
          </a:p>
          <a:p>
            <a:r>
              <a:rPr lang="en-SG" sz="1000" b="1" dirty="0">
                <a:latin typeface="Arial" panose="020B0604020202020204" pitchFamily="34" charset="0"/>
                <a:cs typeface="Arial" panose="020B0604020202020204" pitchFamily="34" charset="0"/>
              </a:rPr>
              <a:t>You must include a high-res, colour photo of your team initiative that can represent your entry. This image will be used on awards collateral, including website, magazine and on the awards night. </a:t>
            </a:r>
            <a:endParaRPr lang="en-SG" sz="1000" dirty="0">
              <a:latin typeface="Arial" panose="020B0604020202020204" pitchFamily="34" charset="0"/>
              <a:cs typeface="Arial" panose="020B0604020202020204" pitchFamily="34" charset="0"/>
            </a:endParaRPr>
          </a:p>
          <a:p>
            <a:r>
              <a:rPr lang="en-SG" sz="1000" b="1" dirty="0">
                <a:latin typeface="Arial" panose="020B0604020202020204" pitchFamily="34" charset="0"/>
                <a:cs typeface="Arial" panose="020B0604020202020204" pitchFamily="34" charset="0"/>
              </a:rPr>
              <a:t> </a:t>
            </a:r>
            <a:endParaRPr lang="en-SG" sz="1000" dirty="0">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Video URLs</a:t>
            </a:r>
          </a:p>
          <a:p>
            <a:r>
              <a:rPr lang="en-US"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US" sz="1000" dirty="0">
                <a:latin typeface="Arial" panose="020B0604020202020204" pitchFamily="34" charset="0"/>
                <a:cs typeface="Arial" panose="020B0604020202020204" pitchFamily="34" charset="0"/>
              </a:rPr>
              <a:t>Please copy and paste URLs to your video (if any) here:</a:t>
            </a:r>
          </a:p>
          <a:p>
            <a:endParaRPr lang="en-US" sz="1000" dirty="0">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Attention</a:t>
            </a:r>
          </a:p>
          <a:p>
            <a:r>
              <a:rPr lang="en-US"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p>
          <a:p>
            <a:r>
              <a:rPr lang="en-US" sz="1000" dirty="0">
                <a:latin typeface="Arial" panose="020B0604020202020204" pitchFamily="34" charset="0"/>
                <a:cs typeface="Arial" panose="020B0604020202020204" pitchFamily="34" charset="0"/>
              </a:rPr>
              <a:t>Once you are ready to submit, please save this file as a .pdf version before uploading it at: </a:t>
            </a:r>
            <a:r>
              <a:rPr lang="en-SG" sz="1000" u="sng" dirty="0">
                <a:highlight>
                  <a:srgbClr val="FFFF00"/>
                </a:highlight>
                <a:latin typeface="Arial" panose="020B0604020202020204" pitchFamily="34" charset="0"/>
                <a:cs typeface="Arial" panose="020B0604020202020204" pitchFamily="34" charset="0"/>
                <a:hlinkClick r:id="rId2"/>
              </a:rPr>
              <a:t>https://awards.marketing-interactive.com/loyalty-and-engagement-sg/entry-submission</a:t>
            </a:r>
            <a:endParaRPr lang="en-SG" sz="1000" dirty="0">
              <a:latin typeface="Arial" panose="020B0604020202020204" pitchFamily="34" charset="0"/>
              <a:cs typeface="Arial" panose="020B0604020202020204" pitchFamily="34" charset="0"/>
            </a:endParaRPr>
          </a:p>
          <a:p>
            <a:br>
              <a:rPr lang="en-SG" sz="1000" b="1" u="sng" dirty="0">
                <a:latin typeface="Helvetica Neue CE 55 Roman" pitchFamily="82" charset="0"/>
              </a:rPr>
            </a:br>
            <a:endParaRPr lang="en-SG" dirty="0">
              <a:latin typeface="Helvetica Neue CE 55 Roman" pitchFamily="82" charset="0"/>
            </a:endParaRPr>
          </a:p>
        </p:txBody>
      </p:sp>
    </p:spTree>
    <p:extLst>
      <p:ext uri="{BB962C8B-B14F-4D97-AF65-F5344CB8AC3E}">
        <p14:creationId xmlns:p14="http://schemas.microsoft.com/office/powerpoint/2010/main" val="1333233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387C77-1D09-91EA-217C-4029FBDC1BAC}"/>
              </a:ext>
            </a:extLst>
          </p:cNvPr>
          <p:cNvSpPr txBox="1"/>
          <p:nvPr/>
        </p:nvSpPr>
        <p:spPr>
          <a:xfrm>
            <a:off x="0" y="1131590"/>
            <a:ext cx="9144000" cy="3447098"/>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Please write a maximum 2,000 words (total) including evidence to support and address each of the specific category criteria bullet points outlined in the category's description. Please ensure all areas mentioned are covered within your submission as the jury will be looking for these details. Each bullet point will hold a maximum potential value of 10 points.</a:t>
            </a:r>
            <a:r>
              <a:rPr lang="en-SG" sz="900" b="1" dirty="0">
                <a:latin typeface="Arial" panose="020B0604020202020204" pitchFamily="34" charset="0"/>
                <a:cs typeface="Arial" panose="020B0604020202020204" pitchFamily="34" charset="0"/>
              </a:rPr>
              <a:t> </a:t>
            </a:r>
            <a:endParaRPr lang="en-SG" sz="900" dirty="0">
              <a:latin typeface="Arial" panose="020B0604020202020204" pitchFamily="34" charset="0"/>
              <a:cs typeface="Arial" panose="020B0604020202020204" pitchFamily="34" charset="0"/>
            </a:endParaRPr>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4" name="Rectangle 3">
            <a:extLst>
              <a:ext uri="{FF2B5EF4-FFF2-40B4-BE49-F238E27FC236}">
                <a16:creationId xmlns:a16="http://schemas.microsoft.com/office/drawing/2014/main" id="{7129F903-07F4-59FE-3967-EA8A7D086633}"/>
              </a:ext>
            </a:extLst>
          </p:cNvPr>
          <p:cNvSpPr/>
          <p:nvPr/>
        </p:nvSpPr>
        <p:spPr>
          <a:xfrm>
            <a:off x="107504" y="1707654"/>
            <a:ext cx="8856984" cy="295232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2701045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447098"/>
          </a:xfrm>
          <a:prstGeom prst="rect">
            <a:avLst/>
          </a:prstGeom>
          <a:noFill/>
        </p:spPr>
        <p:txBody>
          <a:bodyPr wrap="square" rtlCol="0">
            <a:spAutoFit/>
          </a:bodyPr>
          <a:lstStyle/>
          <a:p>
            <a:r>
              <a:rPr lang="en-SG" sz="1000" b="1" dirty="0">
                <a:latin typeface="Helvetica Neue CE 55 Roman" pitchFamily="82" charset="0"/>
              </a:rPr>
              <a:t>  </a:t>
            </a:r>
            <a:r>
              <a:rPr lang="en-SG" sz="1000" b="1" dirty="0">
                <a:latin typeface="Arial" panose="020B0604020202020204" pitchFamily="34" charset="0"/>
                <a:cs typeface="Arial" panose="020B0604020202020204" pitchFamily="34" charset="0"/>
              </a:rPr>
              <a:t>Continue here…</a:t>
            </a:r>
          </a:p>
          <a:p>
            <a:endParaRPr lang="en-SG" sz="1000" dirty="0"/>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347614"/>
            <a:ext cx="8856984" cy="331236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1749333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447098"/>
          </a:xfrm>
          <a:prstGeom prst="rect">
            <a:avLst/>
          </a:prstGeom>
          <a:noFill/>
        </p:spPr>
        <p:txBody>
          <a:bodyPr wrap="square" rtlCol="0">
            <a:spAutoFit/>
          </a:bodyPr>
          <a:lstStyle/>
          <a:p>
            <a:r>
              <a:rPr lang="en-SG" sz="1000" b="1" dirty="0">
                <a:latin typeface="Arial" panose="020B0604020202020204" pitchFamily="34" charset="0"/>
                <a:cs typeface="Arial" panose="020B0604020202020204" pitchFamily="34" charset="0"/>
              </a:rPr>
              <a:t>  Continue here…</a:t>
            </a:r>
          </a:p>
          <a:p>
            <a:endParaRPr lang="en-SG" sz="1000" dirty="0">
              <a:latin typeface="Arial" panose="020B0604020202020204" pitchFamily="34" charset="0"/>
              <a:cs typeface="Arial" panose="020B0604020202020204" pitchFamily="34" charset="0"/>
            </a:endParaRPr>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347614"/>
            <a:ext cx="8856984" cy="331236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2631348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447098"/>
          </a:xfrm>
          <a:prstGeom prst="rect">
            <a:avLst/>
          </a:prstGeom>
          <a:noFill/>
        </p:spPr>
        <p:txBody>
          <a:bodyPr wrap="square" rtlCol="0">
            <a:spAutoFit/>
          </a:bodyPr>
          <a:lstStyle/>
          <a:p>
            <a:r>
              <a:rPr lang="en-SG" sz="1000" b="1" dirty="0">
                <a:latin typeface="Helvetica Neue CE 55 Roman" pitchFamily="82" charset="0"/>
              </a:rPr>
              <a:t>  </a:t>
            </a:r>
            <a:r>
              <a:rPr lang="en-SG" sz="1000" b="1" dirty="0">
                <a:latin typeface="Arial" panose="020B0604020202020204" pitchFamily="34" charset="0"/>
                <a:cs typeface="Arial" panose="020B0604020202020204" pitchFamily="34" charset="0"/>
              </a:rPr>
              <a:t>Continue here…</a:t>
            </a:r>
          </a:p>
          <a:p>
            <a:endParaRPr lang="en-SG" sz="1000" dirty="0"/>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347614"/>
            <a:ext cx="8856984" cy="331236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3531776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293209"/>
          </a:xfrm>
          <a:prstGeom prst="rect">
            <a:avLst/>
          </a:prstGeom>
          <a:noFill/>
        </p:spPr>
        <p:txBody>
          <a:bodyPr wrap="square" rtlCol="0">
            <a:spAutoFit/>
          </a:bodyPr>
          <a:lstStyle/>
          <a:p>
            <a:r>
              <a:rPr lang="en-SG" sz="1000" b="1" dirty="0">
                <a:latin typeface="Helvetica Neue CE 55 Roman" pitchFamily="82" charset="0"/>
              </a:rPr>
              <a:t>  </a:t>
            </a:r>
            <a:endParaRPr lang="en-SG" sz="1000" dirty="0"/>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203598"/>
            <a:ext cx="8856984" cy="3456384"/>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US" sz="2400" b="1" kern="1200" dirty="0">
              <a:solidFill>
                <a:schemeClr val="tx1"/>
              </a:solidFill>
              <a:latin typeface="Helvetica CE 55 Roman" panose="02000503040000020004" pitchFamily="2" charset="0"/>
              <a:ea typeface="+mn-ea"/>
              <a:cs typeface="+mn-cs"/>
            </a:endParaRPr>
          </a:p>
          <a:p>
            <a:endParaRPr lang="en-US" sz="2400" b="1" kern="1200" dirty="0">
              <a:solidFill>
                <a:schemeClr val="tx1"/>
              </a:solidFill>
              <a:latin typeface="Arial" panose="020B0604020202020204" pitchFamily="34" charset="0"/>
              <a:cs typeface="Arial" panose="020B0604020202020204" pitchFamily="34" charset="0"/>
            </a:endParaRPr>
          </a:p>
          <a:p>
            <a:r>
              <a:rPr lang="en-US" sz="1400" b="1" kern="1200" dirty="0">
                <a:solidFill>
                  <a:schemeClr val="tx1"/>
                </a:solidFill>
                <a:latin typeface="Arial" panose="020B0604020202020204" pitchFamily="34" charset="0"/>
                <a:cs typeface="Arial" panose="020B0604020202020204" pitchFamily="34" charset="0"/>
              </a:rPr>
              <a:t>DECLARATION </a:t>
            </a:r>
          </a:p>
          <a:p>
            <a:r>
              <a:rPr lang="en-US" sz="1400" b="1" kern="1200" dirty="0">
                <a:solidFill>
                  <a:schemeClr val="tx1"/>
                </a:solidFill>
                <a:latin typeface="Arial" panose="020B0604020202020204" pitchFamily="34" charset="0"/>
                <a:cs typeface="Arial" panose="020B0604020202020204" pitchFamily="34" charset="0"/>
              </a:rPr>
              <a:t> </a:t>
            </a:r>
          </a:p>
          <a:p>
            <a:r>
              <a:rPr lang="en-US" sz="1400" b="1" kern="1200" dirty="0">
                <a:solidFill>
                  <a:schemeClr val="tx1"/>
                </a:solidFill>
                <a:latin typeface="Arial" panose="020B0604020202020204" pitchFamily="34" charset="0"/>
                <a:cs typeface="Arial" panose="020B0604020202020204" pitchFamily="34" charset="0"/>
                <a:sym typeface="Wingdings 2"/>
              </a:rPr>
              <a:t></a:t>
            </a:r>
            <a:r>
              <a:rPr lang="en-US" sz="1400" b="0" kern="1200" dirty="0">
                <a:solidFill>
                  <a:schemeClr val="tx1"/>
                </a:solidFill>
                <a:latin typeface="Arial" panose="020B0604020202020204" pitchFamily="34" charset="0"/>
                <a:cs typeface="Arial" panose="020B0604020202020204" pitchFamily="34" charset="0"/>
              </a:rPr>
              <a:t> </a:t>
            </a:r>
            <a:r>
              <a:rPr lang="en-US" sz="14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400" b="1" kern="1200" dirty="0">
              <a:solidFill>
                <a:schemeClr val="tx1"/>
              </a:solidFill>
              <a:latin typeface="Arial" panose="020B0604020202020204" pitchFamily="34" charset="0"/>
              <a:cs typeface="Arial" panose="020B0604020202020204" pitchFamily="34" charset="0"/>
            </a:endParaRPr>
          </a:p>
          <a:p>
            <a:pPr algn="ctr"/>
            <a:r>
              <a:rPr lang="en-AU" sz="1400" b="1" kern="1200" dirty="0">
                <a:solidFill>
                  <a:schemeClr val="tx1"/>
                </a:solidFill>
                <a:latin typeface="Arial" panose="020B0604020202020204" pitchFamily="34" charset="0"/>
                <a:cs typeface="Arial" panose="020B0604020202020204" pitchFamily="34" charset="0"/>
              </a:rPr>
              <a:t>-THE END- </a:t>
            </a:r>
            <a:endParaRPr lang="en-US" sz="1400" b="1" kern="1200" dirty="0">
              <a:solidFill>
                <a:schemeClr val="tx1"/>
              </a:solidFill>
              <a:latin typeface="Arial" panose="020B0604020202020204" pitchFamily="34" charset="0"/>
              <a:cs typeface="Arial" panose="020B0604020202020204" pitchFamily="34" charset="0"/>
            </a:endParaRPr>
          </a:p>
          <a:p>
            <a:endParaRPr lang="en-SG" dirty="0">
              <a:ln>
                <a:solidFill>
                  <a:schemeClr val="tx1"/>
                </a:solidFill>
              </a:ln>
              <a:solidFill>
                <a:schemeClr val="tx1"/>
              </a:solidFill>
            </a:endParaRPr>
          </a:p>
        </p:txBody>
      </p:sp>
    </p:spTree>
    <p:extLst>
      <p:ext uri="{BB962C8B-B14F-4D97-AF65-F5344CB8AC3E}">
        <p14:creationId xmlns:p14="http://schemas.microsoft.com/office/powerpoint/2010/main" val="1792200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TotalTime>
  <Words>490</Words>
  <Application>Microsoft Office PowerPoint</Application>
  <PresentationFormat>On-screen Show (16:9)</PresentationFormat>
  <Paragraphs>115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Helvetica CE 55 Roman</vt:lpstr>
      <vt:lpstr>Arial</vt:lpstr>
      <vt:lpstr>Calibri</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Joleen Quek</cp:lastModifiedBy>
  <cp:revision>30</cp:revision>
  <dcterms:created xsi:type="dcterms:W3CDTF">2021-03-23T03:16:58Z</dcterms:created>
  <dcterms:modified xsi:type="dcterms:W3CDTF">2025-01-14T08:46:35Z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2697950</vt:lpwstr>
  </property>
  <property fmtid="{D5CDD505-2E9C-101B-9397-08002B2CF9AE}" pid="3" name="NXPowerLiteSettings">
    <vt:lpwstr>F7000400038000</vt:lpwstr>
  </property>
  <property fmtid="{D5CDD505-2E9C-101B-9397-08002B2CF9AE}" pid="4" name="NXPowerLiteVersion">
    <vt:lpwstr>S9.2.0</vt:lpwstr>
  </property>
</Properties>
</file>