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0"/>
  </p:notesMasterIdLst>
  <p:sldIdLst>
    <p:sldId id="276" r:id="rId2"/>
    <p:sldId id="257" r:id="rId3"/>
    <p:sldId id="277" r:id="rId4"/>
    <p:sldId id="278" r:id="rId5"/>
    <p:sldId id="280" r:id="rId6"/>
    <p:sldId id="281" r:id="rId7"/>
    <p:sldId id="282" r:id="rId8"/>
    <p:sldId id="283" r:id="rId9"/>
  </p:sldIdLst>
  <p:sldSz cx="9144000" cy="5143500" type="screen16x9"/>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3950" autoAdjust="0"/>
    <p:restoredTop sz="96374" autoAdjust="0"/>
  </p:normalViewPr>
  <p:slideViewPr>
    <p:cSldViewPr>
      <p:cViewPr varScale="1">
        <p:scale>
          <a:sx n="154" d="100"/>
          <a:sy n="154" d="100"/>
        </p:scale>
        <p:origin x="516" y="126"/>
      </p:cViewPr>
      <p:guideLst>
        <p:guide orient="horz" pos="162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SG"/>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00B9358-1773-4ACF-8B81-10936E33A59B}" type="datetimeFigureOut">
              <a:rPr lang="en-US" smtClean="0"/>
              <a:t>1/21/2025</a:t>
            </a:fld>
            <a:endParaRPr lang="en-SG"/>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SG"/>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SG"/>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F5E9111-286E-4A15-B33B-6FFEFA0D0AA8}" type="slidenum">
              <a:rPr lang="en-SG" smtClean="0"/>
              <a:t>‹#›</a:t>
            </a:fld>
            <a:endParaRPr lang="en-SG"/>
          </a:p>
        </p:txBody>
      </p:sp>
    </p:spTree>
    <p:extLst>
      <p:ext uri="{BB962C8B-B14F-4D97-AF65-F5344CB8AC3E}">
        <p14:creationId xmlns:p14="http://schemas.microsoft.com/office/powerpoint/2010/main" val="418767490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6F5E9111-286E-4A15-B33B-6FFEFA0D0AA8}" type="slidenum">
              <a:rPr lang="en-SG" smtClean="0"/>
              <a:t>1</a:t>
            </a:fld>
            <a:endParaRPr lang="en-SG"/>
          </a:p>
        </p:txBody>
      </p:sp>
    </p:spTree>
    <p:extLst>
      <p:ext uri="{BB962C8B-B14F-4D97-AF65-F5344CB8AC3E}">
        <p14:creationId xmlns:p14="http://schemas.microsoft.com/office/powerpoint/2010/main" val="237613999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97819"/>
            <a:ext cx="7772400" cy="1102519"/>
          </a:xfrm>
        </p:spPr>
        <p:txBody>
          <a:bodyPr/>
          <a:lstStyle/>
          <a:p>
            <a:r>
              <a:rPr lang="en-US"/>
              <a:t>Click to edit Master title style</a:t>
            </a:r>
          </a:p>
        </p:txBody>
      </p:sp>
      <p:sp>
        <p:nvSpPr>
          <p:cNvPr id="3" name="Subtitle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196F8D83-4238-46B5-B074-C0F0CCA0FDE8}" type="datetimeFigureOut">
              <a:rPr lang="en-US" smtClean="0"/>
              <a:pPr/>
              <a:t>1/21/2025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FC26CA5-7432-446F-AC92-C403C2DCB530}"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96F8D83-4238-46B5-B074-C0F0CCA0FDE8}" type="datetimeFigureOut">
              <a:rPr lang="en-US" smtClean="0"/>
              <a:pPr/>
              <a:t>1/21/2025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FC26CA5-7432-446F-AC92-C403C2DCB530}"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54781"/>
            <a:ext cx="2057400" cy="329088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154781"/>
            <a:ext cx="6019800" cy="329088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96F8D83-4238-46B5-B074-C0F0CCA0FDE8}" type="datetimeFigureOut">
              <a:rPr lang="en-US" smtClean="0"/>
              <a:pPr/>
              <a:t>1/21/2025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FC26CA5-7432-446F-AC92-C403C2DCB530}"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96F8D83-4238-46B5-B074-C0F0CCA0FDE8}" type="datetimeFigureOut">
              <a:rPr lang="en-US" smtClean="0"/>
              <a:pPr/>
              <a:t>1/21/2025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FC26CA5-7432-446F-AC92-C403C2DCB530}"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6"/>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96F8D83-4238-46B5-B074-C0F0CCA0FDE8}" type="datetimeFigureOut">
              <a:rPr lang="en-US" smtClean="0"/>
              <a:pPr/>
              <a:t>1/21/2025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FC26CA5-7432-446F-AC92-C403C2DCB530}"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900113"/>
            <a:ext cx="4038600" cy="254555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900113"/>
            <a:ext cx="4038600" cy="254555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196F8D83-4238-46B5-B074-C0F0CCA0FDE8}" type="datetimeFigureOut">
              <a:rPr lang="en-US" smtClean="0"/>
              <a:pPr/>
              <a:t>1/21/2025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FC26CA5-7432-446F-AC92-C403C2DCB530}"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05979"/>
            <a:ext cx="8229600" cy="85725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196F8D83-4238-46B5-B074-C0F0CCA0FDE8}" type="datetimeFigureOut">
              <a:rPr lang="en-US" smtClean="0"/>
              <a:pPr/>
              <a:t>1/21/2025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FC26CA5-7432-446F-AC92-C403C2DCB530}"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196F8D83-4238-46B5-B074-C0F0CCA0FDE8}" type="datetimeFigureOut">
              <a:rPr lang="en-US" smtClean="0"/>
              <a:pPr/>
              <a:t>1/21/2025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FC26CA5-7432-446F-AC92-C403C2DCB530}"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96F8D83-4238-46B5-B074-C0F0CCA0FDE8}" type="datetimeFigureOut">
              <a:rPr lang="en-US" smtClean="0"/>
              <a:pPr/>
              <a:t>1/21/2025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FC26CA5-7432-446F-AC92-C403C2DCB530}"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04787"/>
            <a:ext cx="3008313" cy="871538"/>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96F8D83-4238-46B5-B074-C0F0CCA0FDE8}" type="datetimeFigureOut">
              <a:rPr lang="en-US" smtClean="0"/>
              <a:pPr/>
              <a:t>1/21/2025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FC26CA5-7432-446F-AC92-C403C2DCB530}"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00450"/>
            <a:ext cx="5486400" cy="425054"/>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96F8D83-4238-46B5-B074-C0F0CCA0FDE8}" type="datetimeFigureOut">
              <a:rPr lang="en-US" smtClean="0"/>
              <a:pPr/>
              <a:t>1/21/2025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FC26CA5-7432-446F-AC92-C403C2DCB530}"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196F8D83-4238-46B5-B074-C0F0CCA0FDE8}" type="datetimeFigureOut">
              <a:rPr lang="en-US" smtClean="0"/>
              <a:pPr/>
              <a:t>1/21/2025</a:t>
            </a:fld>
            <a:endParaRPr lang="en-US"/>
          </a:p>
        </p:txBody>
      </p:sp>
      <p:sp>
        <p:nvSpPr>
          <p:cNvPr id="5" name="Footer Placeholder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FC26CA5-7432-446F-AC92-C403C2DCB530}"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hyperlink" Target="https://awards.marketing-interactive.com/loyalty-and-engagement-sg/entry-submission" TargetMode="Externa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02F8873B-419A-7409-89FD-9A87C3E9F1CD}"/>
              </a:ext>
            </a:extLst>
          </p:cNvPr>
          <p:cNvSpPr txBox="1"/>
          <p:nvPr/>
        </p:nvSpPr>
        <p:spPr>
          <a:xfrm>
            <a:off x="0" y="4443958"/>
            <a:ext cx="9144000" cy="261610"/>
          </a:xfrm>
          <a:prstGeom prst="rect">
            <a:avLst/>
          </a:prstGeom>
          <a:noFill/>
        </p:spPr>
        <p:txBody>
          <a:bodyPr wrap="square" rtlCol="0">
            <a:spAutoFit/>
          </a:bodyPr>
          <a:lstStyle/>
          <a:p>
            <a:pPr algn="ctr"/>
            <a:r>
              <a:rPr lang="en-SG" sz="1100" dirty="0">
                <a:solidFill>
                  <a:schemeClr val="bg1"/>
                </a:solidFill>
                <a:latin typeface="Arial" panose="020B0604020202020204" pitchFamily="34" charset="0"/>
                <a:cs typeface="Arial" panose="020B0604020202020204" pitchFamily="34" charset="0"/>
              </a:rPr>
              <a:t>CORE SUBMISSION DOCUMENT / </a:t>
            </a:r>
            <a:r>
              <a:rPr lang="en-SG" sz="1100" b="1" dirty="0">
                <a:solidFill>
                  <a:schemeClr val="bg1"/>
                </a:solidFill>
                <a:latin typeface="Arial" panose="020B0604020202020204" pitchFamily="34" charset="0"/>
                <a:cs typeface="Arial" panose="020B0604020202020204" pitchFamily="34" charset="0"/>
              </a:rPr>
              <a:t>COMPANY CATEGORIES </a:t>
            </a:r>
            <a:endParaRPr lang="en-GB" sz="1100" b="1" dirty="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47913476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4BF78700-A0D3-42A4-6A02-36F610D44C93}"/>
              </a:ext>
            </a:extLst>
          </p:cNvPr>
          <p:cNvSpPr txBox="1"/>
          <p:nvPr/>
        </p:nvSpPr>
        <p:spPr>
          <a:xfrm>
            <a:off x="18452" y="1210652"/>
            <a:ext cx="9144000" cy="492443"/>
          </a:xfrm>
          <a:prstGeom prst="rect">
            <a:avLst/>
          </a:prstGeom>
          <a:noFill/>
        </p:spPr>
        <p:txBody>
          <a:bodyPr wrap="square" rtlCol="0">
            <a:spAutoFit/>
          </a:bodyPr>
          <a:lstStyle/>
          <a:p>
            <a:pPr algn="ctr"/>
            <a:r>
              <a:rPr lang="en-SG" sz="1600" b="1" dirty="0">
                <a:latin typeface="Arial" panose="020B0604020202020204" pitchFamily="34" charset="0"/>
                <a:cs typeface="Arial" panose="020B0604020202020204" pitchFamily="34" charset="0"/>
              </a:rPr>
              <a:t>The Loyalty &amp; Engagement Awards: Core Submission Document</a:t>
            </a:r>
          </a:p>
          <a:p>
            <a:pPr algn="ctr"/>
            <a:r>
              <a:rPr lang="en-SG" sz="1000" i="1" dirty="0">
                <a:latin typeface="Arial" panose="020B0604020202020204" pitchFamily="34" charset="0"/>
                <a:cs typeface="Arial" panose="020B0604020202020204" pitchFamily="34" charset="0"/>
              </a:rPr>
              <a:t>*Please use this form for </a:t>
            </a:r>
            <a:r>
              <a:rPr lang="en-US" sz="1000" i="1" dirty="0">
                <a:latin typeface="Arial" panose="020B0604020202020204" pitchFamily="34" charset="0"/>
                <a:cs typeface="Arial" panose="020B0604020202020204" pitchFamily="34" charset="0"/>
              </a:rPr>
              <a:t>company categories (1-49)</a:t>
            </a:r>
            <a:r>
              <a:rPr lang="en-US" sz="1000" i="1" dirty="0">
                <a:highlight>
                  <a:srgbClr val="FFFF00"/>
                </a:highlight>
                <a:latin typeface="Arial" panose="020B0604020202020204" pitchFamily="34" charset="0"/>
                <a:cs typeface="Arial" panose="020B0604020202020204" pitchFamily="34" charset="0"/>
              </a:rPr>
              <a:t> </a:t>
            </a:r>
          </a:p>
        </p:txBody>
      </p:sp>
      <p:graphicFrame>
        <p:nvGraphicFramePr>
          <p:cNvPr id="2" name="Table 7">
            <a:extLst>
              <a:ext uri="{FF2B5EF4-FFF2-40B4-BE49-F238E27FC236}">
                <a16:creationId xmlns:a16="http://schemas.microsoft.com/office/drawing/2014/main" id="{5D54C7AC-822E-6E4E-798E-4F12E8B54D56}"/>
              </a:ext>
            </a:extLst>
          </p:cNvPr>
          <p:cNvGraphicFramePr>
            <a:graphicFrameLocks noGrp="1"/>
          </p:cNvGraphicFramePr>
          <p:nvPr>
            <p:extLst>
              <p:ext uri="{D42A27DB-BD31-4B8C-83A1-F6EECF244321}">
                <p14:modId xmlns:p14="http://schemas.microsoft.com/office/powerpoint/2010/main" val="2524413372"/>
              </p:ext>
            </p:extLst>
          </p:nvPr>
        </p:nvGraphicFramePr>
        <p:xfrm>
          <a:off x="930132" y="1768049"/>
          <a:ext cx="7320641" cy="2376266"/>
        </p:xfrm>
        <a:graphic>
          <a:graphicData uri="http://schemas.openxmlformats.org/drawingml/2006/table">
            <a:tbl>
              <a:tblPr firstRow="1" bandRow="1">
                <a:tableStyleId>{5C22544A-7EE6-4342-B048-85BDC9FD1C3A}</a:tableStyleId>
              </a:tblPr>
              <a:tblGrid>
                <a:gridCol w="3299090">
                  <a:extLst>
                    <a:ext uri="{9D8B030D-6E8A-4147-A177-3AD203B41FA5}">
                      <a16:colId xmlns:a16="http://schemas.microsoft.com/office/drawing/2014/main" val="3238109378"/>
                    </a:ext>
                  </a:extLst>
                </a:gridCol>
                <a:gridCol w="4021551">
                  <a:extLst>
                    <a:ext uri="{9D8B030D-6E8A-4147-A177-3AD203B41FA5}">
                      <a16:colId xmlns:a16="http://schemas.microsoft.com/office/drawing/2014/main" val="524584411"/>
                    </a:ext>
                  </a:extLst>
                </a:gridCol>
              </a:tblGrid>
              <a:tr h="475621">
                <a:tc>
                  <a:txBody>
                    <a:bodyPr/>
                    <a:lstStyle/>
                    <a:p>
                      <a:r>
                        <a:rPr lang="en-US" sz="1050" b="1" dirty="0">
                          <a:solidFill>
                            <a:schemeClr val="tx1"/>
                          </a:solidFill>
                          <a:latin typeface="Arial" panose="020B0604020202020204" pitchFamily="34" charset="0"/>
                          <a:cs typeface="Arial" panose="020B0604020202020204" pitchFamily="34" charset="0"/>
                        </a:rPr>
                        <a:t>Category</a:t>
                      </a:r>
                    </a:p>
                    <a:p>
                      <a:endParaRPr lang="en-SG" sz="1050" b="1" dirty="0">
                        <a:solidFill>
                          <a:schemeClr val="tx1"/>
                        </a:solidFill>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SG" sz="900" dirty="0">
                        <a:solidFill>
                          <a:schemeClr val="tx1"/>
                        </a:solidFill>
                        <a:latin typeface="Helvetica Neue CE 55 Roman" pitchFamily="82"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537346703"/>
                  </a:ext>
                </a:extLst>
              </a:tr>
              <a:tr h="475621">
                <a:tc>
                  <a:txBody>
                    <a:bodyPr/>
                    <a:lstStyle/>
                    <a:p>
                      <a:r>
                        <a:rPr lang="en-US" sz="1050" b="1" dirty="0">
                          <a:solidFill>
                            <a:schemeClr val="tx1"/>
                          </a:solidFill>
                          <a:latin typeface="Arial" panose="020B0604020202020204" pitchFamily="34" charset="0"/>
                          <a:cs typeface="Arial" panose="020B0604020202020204" pitchFamily="34" charset="0"/>
                        </a:rPr>
                        <a:t>Client Organisation</a:t>
                      </a:r>
                    </a:p>
                    <a:p>
                      <a:endParaRPr lang="en-SG" sz="1050" b="1" dirty="0">
                        <a:solidFill>
                          <a:schemeClr val="tx1"/>
                        </a:solidFill>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SG" sz="900" dirty="0">
                        <a:solidFill>
                          <a:schemeClr val="tx1"/>
                        </a:solidFill>
                        <a:latin typeface="Helvetica Neue CE 55 Roman" pitchFamily="82"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555863270"/>
                  </a:ext>
                </a:extLst>
              </a:tr>
              <a:tr h="475621">
                <a:tc>
                  <a:txBody>
                    <a:bodyPr/>
                    <a:lstStyle/>
                    <a:p>
                      <a:r>
                        <a:rPr lang="en-US" sz="1050" b="1" dirty="0">
                          <a:solidFill>
                            <a:schemeClr val="tx1"/>
                          </a:solidFill>
                          <a:latin typeface="Arial" panose="020B0604020202020204" pitchFamily="34" charset="0"/>
                          <a:cs typeface="Arial" panose="020B0604020202020204" pitchFamily="34" charset="0"/>
                        </a:rPr>
                        <a:t>Campaign / Programme Name</a:t>
                      </a:r>
                    </a:p>
                    <a:p>
                      <a:endParaRPr lang="en-SG" sz="1050" b="1" dirty="0">
                        <a:solidFill>
                          <a:schemeClr val="tx1"/>
                        </a:solidFill>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SG" sz="900" dirty="0">
                        <a:solidFill>
                          <a:schemeClr val="tx1"/>
                        </a:solidFill>
                        <a:latin typeface="Helvetica Neue CE 55 Roman" pitchFamily="82"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85276051"/>
                  </a:ext>
                </a:extLst>
              </a:tr>
              <a:tr h="475621">
                <a:tc>
                  <a:txBody>
                    <a:bodyPr/>
                    <a:lstStyle/>
                    <a:p>
                      <a:r>
                        <a:rPr lang="en-US" sz="1050" b="1" dirty="0">
                          <a:solidFill>
                            <a:schemeClr val="tx1"/>
                          </a:solidFill>
                          <a:latin typeface="Arial" panose="020B0604020202020204" pitchFamily="34" charset="0"/>
                          <a:cs typeface="Arial" panose="020B0604020202020204" pitchFamily="34" charset="0"/>
                        </a:rPr>
                        <a:t>Brand (Only if different from client organisation)</a:t>
                      </a:r>
                    </a:p>
                    <a:p>
                      <a:endParaRPr lang="en-SG" sz="1050" b="1" dirty="0">
                        <a:solidFill>
                          <a:schemeClr val="tx1"/>
                        </a:solidFill>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SG" sz="900" dirty="0">
                        <a:solidFill>
                          <a:schemeClr val="tx1"/>
                        </a:solidFill>
                        <a:latin typeface="Helvetica Neue CE 55 Roman" pitchFamily="82"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4117041467"/>
                  </a:ext>
                </a:extLst>
              </a:tr>
              <a:tr h="473782">
                <a:tc>
                  <a:txBody>
                    <a:bodyPr/>
                    <a:lstStyle/>
                    <a:p>
                      <a:pPr>
                        <a:lnSpc>
                          <a:spcPct val="115000"/>
                        </a:lnSpc>
                        <a:spcAft>
                          <a:spcPts val="0"/>
                        </a:spcAft>
                      </a:pPr>
                      <a:r>
                        <a:rPr lang="en-SG" sz="1050" b="1" dirty="0">
                          <a:solidFill>
                            <a:srgbClr val="000000"/>
                          </a:solidFill>
                          <a:latin typeface="Arial" panose="020B0604020202020204" pitchFamily="34" charset="0"/>
                          <a:ea typeface="SimSun"/>
                          <a:cs typeface="Arial" panose="020B0604020202020204" pitchFamily="34" charset="0"/>
                        </a:rPr>
                        <a:t>Name of Agency / Solution Provider (if applicable)</a:t>
                      </a:r>
                      <a:endParaRPr lang="en-SG" sz="1050" dirty="0">
                        <a:latin typeface="Arial" panose="020B0604020202020204" pitchFamily="34" charset="0"/>
                        <a:ea typeface="SimSun"/>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SG" sz="900" dirty="0">
                        <a:solidFill>
                          <a:schemeClr val="tx1"/>
                        </a:solidFill>
                        <a:latin typeface="Helvetica Neue CE 55 Roman" pitchFamily="82"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176702901"/>
                  </a:ext>
                </a:extLst>
              </a:tr>
            </a:tbl>
          </a:graphicData>
        </a:graphic>
      </p:graphicFrame>
      <p:sp>
        <p:nvSpPr>
          <p:cNvPr id="4" name="TextBox 3">
            <a:extLst>
              <a:ext uri="{FF2B5EF4-FFF2-40B4-BE49-F238E27FC236}">
                <a16:creationId xmlns:a16="http://schemas.microsoft.com/office/drawing/2014/main" id="{EE6F60FB-036F-81C1-FC33-2D48CDD119B7}"/>
              </a:ext>
            </a:extLst>
          </p:cNvPr>
          <p:cNvSpPr txBox="1"/>
          <p:nvPr/>
        </p:nvSpPr>
        <p:spPr>
          <a:xfrm>
            <a:off x="539552" y="4299942"/>
            <a:ext cx="8352928" cy="362535"/>
          </a:xfrm>
          <a:prstGeom prst="rect">
            <a:avLst/>
          </a:prstGeom>
          <a:noFill/>
        </p:spPr>
        <p:txBody>
          <a:bodyPr wrap="square">
            <a:spAutoFit/>
          </a:bodyPr>
          <a:lstStyle/>
          <a:p>
            <a:pPr>
              <a:lnSpc>
                <a:spcPts val="1100"/>
              </a:lnSpc>
            </a:pPr>
            <a:r>
              <a:rPr lang="en-US" altLang="zh-TW" sz="700" dirty="0">
                <a:latin typeface="Arial" panose="020B0604020202020204" pitchFamily="34" charset="0"/>
                <a:cs typeface="Arial" panose="020B0604020202020204" pitchFamily="34" charset="0"/>
              </a:rPr>
              <a:t>NOTE: Marks may be deducted if  the entry submission exceeds the maximum word count. </a:t>
            </a:r>
          </a:p>
          <a:p>
            <a:pPr>
              <a:lnSpc>
                <a:spcPts val="1100"/>
              </a:lnSpc>
            </a:pPr>
            <a:r>
              <a:rPr lang="en-AU" sz="700" dirty="0">
                <a:latin typeface="Arial" panose="020B0604020202020204" pitchFamily="34" charset="0"/>
                <a:cs typeface="Arial" panose="020B0604020202020204" pitchFamily="34" charset="0"/>
              </a:rPr>
              <a:t>*Please take note that we will omit Inc, Corporation, </a:t>
            </a:r>
            <a:r>
              <a:rPr lang="en-AU" sz="700" dirty="0" err="1">
                <a:latin typeface="Arial" panose="020B0604020202020204" pitchFamily="34" charset="0"/>
                <a:cs typeface="Arial" panose="020B0604020202020204" pitchFamily="34" charset="0"/>
              </a:rPr>
              <a:t>Pte.</a:t>
            </a:r>
            <a:r>
              <a:rPr lang="en-AU" sz="700" dirty="0">
                <a:latin typeface="Arial" panose="020B0604020202020204" pitchFamily="34" charset="0"/>
                <a:cs typeface="Arial" panose="020B0604020202020204" pitchFamily="34" charset="0"/>
              </a:rPr>
              <a:t> Ltd, PT, </a:t>
            </a:r>
            <a:r>
              <a:rPr lang="en-AU" sz="700" dirty="0" err="1">
                <a:latin typeface="Arial" panose="020B0604020202020204" pitchFamily="34" charset="0"/>
                <a:cs typeface="Arial" panose="020B0604020202020204" pitchFamily="34" charset="0"/>
              </a:rPr>
              <a:t>Berhad</a:t>
            </a:r>
            <a:r>
              <a:rPr lang="en-AU" sz="700" dirty="0">
                <a:latin typeface="Arial" panose="020B0604020202020204" pitchFamily="34" charset="0"/>
                <a:cs typeface="Arial" panose="020B0604020202020204" pitchFamily="34" charset="0"/>
              </a:rPr>
              <a:t>, </a:t>
            </a:r>
            <a:r>
              <a:rPr lang="en-AU" sz="700" dirty="0" err="1">
                <a:latin typeface="Arial" panose="020B0604020202020204" pitchFamily="34" charset="0"/>
                <a:cs typeface="Arial" panose="020B0604020202020204" pitchFamily="34" charset="0"/>
              </a:rPr>
              <a:t>Sdn</a:t>
            </a:r>
            <a:r>
              <a:rPr lang="en-AU" sz="700" dirty="0">
                <a:latin typeface="Arial" panose="020B0604020202020204" pitchFamily="34" charset="0"/>
                <a:cs typeface="Arial" panose="020B0604020202020204" pitchFamily="34" charset="0"/>
              </a:rPr>
              <a:t>. </a:t>
            </a:r>
            <a:r>
              <a:rPr lang="en-AU" sz="700" dirty="0" err="1">
                <a:latin typeface="Arial" panose="020B0604020202020204" pitchFamily="34" charset="0"/>
                <a:cs typeface="Arial" panose="020B0604020202020204" pitchFamily="34" charset="0"/>
              </a:rPr>
              <a:t>Bhd</a:t>
            </a:r>
            <a:r>
              <a:rPr lang="en-AU" sz="700" dirty="0">
                <a:latin typeface="Arial" panose="020B0604020202020204" pitchFamily="34" charset="0"/>
                <a:cs typeface="Arial" panose="020B0604020202020204" pitchFamily="34" charset="0"/>
              </a:rPr>
              <a:t> and etc in order to follow our editorial design guidelines in all marketing collaterals including trophy.</a:t>
            </a:r>
            <a:endParaRPr lang="en-US" sz="7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86100958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F54B52BF-B180-5C2B-181A-107677F10C21}"/>
              </a:ext>
            </a:extLst>
          </p:cNvPr>
          <p:cNvSpPr txBox="1"/>
          <p:nvPr/>
        </p:nvSpPr>
        <p:spPr>
          <a:xfrm>
            <a:off x="125760" y="1203598"/>
            <a:ext cx="8892480" cy="3754874"/>
          </a:xfrm>
          <a:prstGeom prst="rect">
            <a:avLst/>
          </a:prstGeom>
          <a:noFill/>
        </p:spPr>
        <p:txBody>
          <a:bodyPr wrap="square" rtlCol="0">
            <a:spAutoFit/>
          </a:bodyPr>
          <a:lstStyle/>
          <a:p>
            <a:r>
              <a:rPr lang="en-US" sz="1000" b="1" dirty="0">
                <a:latin typeface="Arial" panose="020B0604020202020204" pitchFamily="34" charset="0"/>
                <a:cs typeface="Arial" panose="020B0604020202020204" pitchFamily="34" charset="0"/>
              </a:rPr>
              <a:t>Guidelines</a:t>
            </a:r>
          </a:p>
          <a:p>
            <a:r>
              <a:rPr lang="en-US" sz="1000" dirty="0">
                <a:latin typeface="Arial" panose="020B0604020202020204" pitchFamily="34" charset="0"/>
                <a:cs typeface="Arial" panose="020B0604020202020204" pitchFamily="34" charset="0"/>
              </a:rPr>
              <a:t>Please refer to The Loyalty &amp; Engagement Awards 2025 Entry Guidelines for specific requirement, </a:t>
            </a:r>
            <a:r>
              <a:rPr lang="en-US" sz="1000" dirty="0">
                <a:effectLst/>
                <a:latin typeface="Arial" panose="020B0604020202020204" pitchFamily="34" charset="0"/>
                <a:ea typeface="Calibri" panose="020F0502020204030204" pitchFamily="34" charset="0"/>
                <a:cs typeface="Arial" panose="020B0604020202020204" pitchFamily="34" charset="0"/>
              </a:rPr>
              <a:t>category descriptions and entry criteria details.</a:t>
            </a:r>
            <a:endParaRPr lang="en-US" sz="1000" dirty="0">
              <a:latin typeface="Arial" panose="020B0604020202020204" pitchFamily="34" charset="0"/>
              <a:cs typeface="Arial" panose="020B0604020202020204" pitchFamily="34" charset="0"/>
            </a:endParaRPr>
          </a:p>
          <a:p>
            <a:endParaRPr lang="en-US" sz="1000" dirty="0">
              <a:latin typeface="Arial" panose="020B0604020202020204" pitchFamily="34" charset="0"/>
              <a:cs typeface="Arial" panose="020B0604020202020204" pitchFamily="34" charset="0"/>
            </a:endParaRPr>
          </a:p>
          <a:p>
            <a:r>
              <a:rPr lang="en-US" sz="1000" b="1" dirty="0">
                <a:latin typeface="Arial" panose="020B0604020202020204" pitchFamily="34" charset="0"/>
                <a:cs typeface="Arial" panose="020B0604020202020204" pitchFamily="34" charset="0"/>
              </a:rPr>
              <a:t>Images &amp; Supporting Documents</a:t>
            </a:r>
          </a:p>
          <a:p>
            <a:r>
              <a:rPr lang="en-US" sz="1000" dirty="0">
                <a:latin typeface="Arial" panose="020B0604020202020204" pitchFamily="34" charset="0"/>
                <a:cs typeface="Arial" panose="020B0604020202020204" pitchFamily="34" charset="0"/>
              </a:rPr>
              <a:t>If you have images and other supporting documents, please copy and paste them on to this core submission document, and also upload them in hi-res on the online submission page. Should your entry be shortlisted, these images and supporting documents (that are non-confidential) may be used for publication. </a:t>
            </a:r>
            <a:br>
              <a:rPr lang="en-US" sz="1000" dirty="0">
                <a:latin typeface="Arial" panose="020B0604020202020204" pitchFamily="34" charset="0"/>
                <a:cs typeface="Arial" panose="020B0604020202020204" pitchFamily="34" charset="0"/>
              </a:rPr>
            </a:br>
            <a:br>
              <a:rPr lang="en-US" sz="1000" dirty="0">
                <a:latin typeface="Arial" panose="020B0604020202020204" pitchFamily="34" charset="0"/>
                <a:cs typeface="Arial" panose="020B0604020202020204" pitchFamily="34" charset="0"/>
              </a:rPr>
            </a:br>
            <a:r>
              <a:rPr lang="en-US" sz="1000" b="1" dirty="0">
                <a:effectLst/>
                <a:latin typeface="Arial" panose="020B0604020202020204" pitchFamily="34" charset="0"/>
                <a:ea typeface="Calibri" panose="020F0502020204030204" pitchFamily="34" charset="0"/>
                <a:cs typeface="Arial" panose="020B0604020202020204" pitchFamily="34" charset="0"/>
              </a:rPr>
              <a:t>In your online submission, you must include a high resolution company logo and campaign / programme image that can be used on all marketing material.</a:t>
            </a:r>
            <a:endParaRPr lang="en-US" sz="1000" dirty="0">
              <a:latin typeface="Arial" panose="020B0604020202020204" pitchFamily="34" charset="0"/>
              <a:cs typeface="Arial" panose="020B0604020202020204" pitchFamily="34" charset="0"/>
            </a:endParaRPr>
          </a:p>
          <a:p>
            <a:endParaRPr lang="en-US" sz="1000" b="1" dirty="0">
              <a:latin typeface="Arial" panose="020B0604020202020204" pitchFamily="34" charset="0"/>
              <a:cs typeface="Arial" panose="020B0604020202020204" pitchFamily="34" charset="0"/>
            </a:endParaRPr>
          </a:p>
          <a:p>
            <a:r>
              <a:rPr lang="en-US" sz="1000" b="1" dirty="0">
                <a:latin typeface="Arial" panose="020B0604020202020204" pitchFamily="34" charset="0"/>
                <a:cs typeface="Arial" panose="020B0604020202020204" pitchFamily="34" charset="0"/>
              </a:rPr>
              <a:t>Video URLs</a:t>
            </a:r>
          </a:p>
          <a:p>
            <a:r>
              <a:rPr lang="en-US" sz="1000" dirty="0">
                <a:latin typeface="Arial" panose="020B0604020202020204" pitchFamily="34" charset="0"/>
                <a:cs typeface="Arial" panose="020B0604020202020204" pitchFamily="34" charset="0"/>
              </a:rPr>
              <a:t>Video files may be uploaded directly along with your Core Submission Document, or you may host the videos and provide the link in your Core Submission Document. If you password-protect it, do include the access password in your document.</a:t>
            </a:r>
          </a:p>
          <a:p>
            <a:r>
              <a:rPr lang="en-US" sz="1000" dirty="0">
                <a:latin typeface="Arial" panose="020B0604020202020204" pitchFamily="34" charset="0"/>
                <a:cs typeface="Arial" panose="020B0604020202020204" pitchFamily="34" charset="0"/>
              </a:rPr>
              <a:t>Please copy and paste URLs to your video (if any) here:</a:t>
            </a:r>
          </a:p>
          <a:p>
            <a:endParaRPr lang="en-US" sz="1000" dirty="0">
              <a:latin typeface="Arial" panose="020B0604020202020204" pitchFamily="34" charset="0"/>
              <a:cs typeface="Arial" panose="020B0604020202020204" pitchFamily="34" charset="0"/>
            </a:endParaRPr>
          </a:p>
          <a:p>
            <a:r>
              <a:rPr lang="en-US" sz="1000" b="1" dirty="0">
                <a:latin typeface="Arial" panose="020B0604020202020204" pitchFamily="34" charset="0"/>
                <a:cs typeface="Arial" panose="020B0604020202020204" pitchFamily="34" charset="0"/>
              </a:rPr>
              <a:t>Attention</a:t>
            </a:r>
          </a:p>
          <a:p>
            <a:r>
              <a:rPr lang="en-US" sz="1000" dirty="0">
                <a:latin typeface="Arial" panose="020B0604020202020204" pitchFamily="34" charset="0"/>
                <a:cs typeface="Arial" panose="020B0604020202020204" pitchFamily="34" charset="0"/>
              </a:rPr>
              <a:t>Any confidential information or content intended for judging purposes only must be cleared indicated in </a:t>
            </a:r>
            <a:r>
              <a:rPr lang="en-US" sz="1000" dirty="0">
                <a:solidFill>
                  <a:srgbClr val="FF0000"/>
                </a:solidFill>
                <a:latin typeface="Arial" panose="020B0604020202020204" pitchFamily="34" charset="0"/>
                <a:cs typeface="Arial" panose="020B0604020202020204" pitchFamily="34" charset="0"/>
              </a:rPr>
              <a:t>red text </a:t>
            </a:r>
            <a:r>
              <a:rPr lang="en-US" sz="1000" dirty="0">
                <a:latin typeface="Arial" panose="020B0604020202020204" pitchFamily="34" charset="0"/>
                <a:cs typeface="Arial" panose="020B0604020202020204" pitchFamily="34" charset="0"/>
              </a:rPr>
              <a:t>or </a:t>
            </a:r>
            <a:r>
              <a:rPr lang="en-US" sz="1000" dirty="0">
                <a:solidFill>
                  <a:schemeClr val="bg1"/>
                </a:solidFill>
                <a:highlight>
                  <a:srgbClr val="FF0000"/>
                </a:highlight>
                <a:latin typeface="Arial" panose="020B0604020202020204" pitchFamily="34" charset="0"/>
                <a:cs typeface="Arial" panose="020B0604020202020204" pitchFamily="34" charset="0"/>
              </a:rPr>
              <a:t>highlighted in red</a:t>
            </a:r>
            <a:r>
              <a:rPr lang="en-US" sz="1000" dirty="0">
                <a:latin typeface="Arial" panose="020B0604020202020204" pitchFamily="34" charset="0"/>
                <a:cs typeface="Arial" panose="020B0604020202020204" pitchFamily="34" charset="0"/>
              </a:rPr>
              <a:t>. Any indicated text will not be used for publication and will not be disseminated beyond the judging panel in any way. </a:t>
            </a:r>
          </a:p>
          <a:p>
            <a:r>
              <a:rPr lang="en-US" sz="1000" dirty="0">
                <a:latin typeface="Arial" panose="020B0604020202020204" pitchFamily="34" charset="0"/>
                <a:cs typeface="Arial" panose="020B0604020202020204" pitchFamily="34" charset="0"/>
              </a:rPr>
              <a:t>Once you are ready to submit, please save this file as a .pdf version before uploading it at: </a:t>
            </a:r>
            <a:r>
              <a:rPr lang="en-SG" sz="1000" u="sng" dirty="0">
                <a:highlight>
                  <a:srgbClr val="FFFF00"/>
                </a:highlight>
                <a:latin typeface="Arial" panose="020B0604020202020204" pitchFamily="34" charset="0"/>
                <a:cs typeface="Arial" panose="020B0604020202020204" pitchFamily="34" charset="0"/>
                <a:hlinkClick r:id="rId2"/>
              </a:rPr>
              <a:t>https://awards.marketing-interactive.com/loyalty-and-engagement-sg/entry-submission</a:t>
            </a:r>
            <a:endParaRPr lang="en-SG" sz="1000" u="sng" dirty="0">
              <a:highlight>
                <a:srgbClr val="FFFF00"/>
              </a:highlight>
              <a:latin typeface="Arial" panose="020B0604020202020204" pitchFamily="34" charset="0"/>
              <a:cs typeface="Arial" panose="020B0604020202020204" pitchFamily="34" charset="0"/>
            </a:endParaRPr>
          </a:p>
          <a:p>
            <a:endParaRPr lang="en-SG" sz="1000" u="sng" dirty="0">
              <a:highlight>
                <a:srgbClr val="FFFF00"/>
              </a:highlight>
              <a:latin typeface="Arial" panose="020B0604020202020204" pitchFamily="34" charset="0"/>
              <a:cs typeface="Arial" panose="020B0604020202020204" pitchFamily="34" charset="0"/>
            </a:endParaRPr>
          </a:p>
          <a:p>
            <a:endParaRPr lang="en-SG"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80115809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F86D102F-18DE-36A6-F5A7-F7D3371C2ED0}"/>
              </a:ext>
            </a:extLst>
          </p:cNvPr>
          <p:cNvSpPr txBox="1"/>
          <p:nvPr/>
        </p:nvSpPr>
        <p:spPr>
          <a:xfrm>
            <a:off x="35496" y="1131590"/>
            <a:ext cx="8999984" cy="661720"/>
          </a:xfrm>
          <a:prstGeom prst="rect">
            <a:avLst/>
          </a:prstGeom>
          <a:noFill/>
        </p:spPr>
        <p:txBody>
          <a:bodyPr wrap="square" rtlCol="0">
            <a:spAutoFit/>
          </a:bodyPr>
          <a:lstStyle/>
          <a:p>
            <a:r>
              <a:rPr lang="en-US" sz="900" b="1" dirty="0">
                <a:latin typeface="Arial" panose="020B0604020202020204" pitchFamily="34" charset="0"/>
                <a:cs typeface="Arial" panose="020B0604020202020204" pitchFamily="34" charset="0"/>
              </a:rPr>
              <a:t>Describe the problem or challenge the brand faced, competitor landscape, goals, target audience, and context of the challenge. Elaborate on the strategy you were using before and what drove you to do things differently.</a:t>
            </a:r>
          </a:p>
          <a:p>
            <a:br>
              <a:rPr lang="en-US" sz="1000" b="1" dirty="0">
                <a:latin typeface="Arial" panose="020B0604020202020204" pitchFamily="34" charset="0"/>
                <a:cs typeface="Arial" panose="020B0604020202020204" pitchFamily="34" charset="0"/>
              </a:rPr>
            </a:br>
            <a:r>
              <a:rPr lang="en-US" sz="900" b="1" dirty="0">
                <a:solidFill>
                  <a:srgbClr val="7030A0"/>
                </a:solidFill>
                <a:latin typeface="Arial" panose="020B0604020202020204" pitchFamily="34" charset="0"/>
                <a:cs typeface="Arial" panose="020B0604020202020204" pitchFamily="34" charset="0"/>
              </a:rPr>
              <a:t>Context 10% (Max. 500 Words)</a:t>
            </a:r>
            <a:endParaRPr lang="en-SG" dirty="0">
              <a:latin typeface="Arial" panose="020B0604020202020204" pitchFamily="34" charset="0"/>
              <a:cs typeface="Arial" panose="020B0604020202020204" pitchFamily="34" charset="0"/>
            </a:endParaRPr>
          </a:p>
        </p:txBody>
      </p:sp>
      <p:sp>
        <p:nvSpPr>
          <p:cNvPr id="2" name="Rectangle 1">
            <a:extLst>
              <a:ext uri="{FF2B5EF4-FFF2-40B4-BE49-F238E27FC236}">
                <a16:creationId xmlns:a16="http://schemas.microsoft.com/office/drawing/2014/main" id="{583517D2-D973-5543-AB73-CA4ED7A1C40A}"/>
              </a:ext>
            </a:extLst>
          </p:cNvPr>
          <p:cNvSpPr/>
          <p:nvPr/>
        </p:nvSpPr>
        <p:spPr>
          <a:xfrm>
            <a:off x="143508" y="1779662"/>
            <a:ext cx="8856984" cy="2952327"/>
          </a:xfrm>
          <a:prstGeom prst="rect">
            <a:avLst/>
          </a:prstGeom>
          <a:ln w="6350">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SG"/>
          </a:p>
        </p:txBody>
      </p:sp>
    </p:spTree>
    <p:extLst>
      <p:ext uri="{BB962C8B-B14F-4D97-AF65-F5344CB8AC3E}">
        <p14:creationId xmlns:p14="http://schemas.microsoft.com/office/powerpoint/2010/main" val="133948467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04C5E907-4CD0-21F7-EEA0-4AE78B34F559}"/>
              </a:ext>
            </a:extLst>
          </p:cNvPr>
          <p:cNvSpPr txBox="1"/>
          <p:nvPr/>
        </p:nvSpPr>
        <p:spPr>
          <a:xfrm>
            <a:off x="251520" y="1174562"/>
            <a:ext cx="8640960" cy="646331"/>
          </a:xfrm>
          <a:prstGeom prst="rect">
            <a:avLst/>
          </a:prstGeom>
          <a:noFill/>
        </p:spPr>
        <p:txBody>
          <a:bodyPr wrap="square" rtlCol="0">
            <a:spAutoFit/>
          </a:bodyPr>
          <a:lstStyle/>
          <a:p>
            <a:r>
              <a:rPr lang="en-US" sz="900" b="1" dirty="0">
                <a:latin typeface="Arial" panose="020B0604020202020204" pitchFamily="34" charset="0"/>
                <a:cs typeface="Arial" panose="020B0604020202020204" pitchFamily="34" charset="0"/>
              </a:rPr>
              <a:t>Detail the plan devised to address your challenge, elaborate on the key considerations for choosing this over other platforms – timeline, budget, creative and media considerations etc.  </a:t>
            </a:r>
          </a:p>
          <a:p>
            <a:br>
              <a:rPr lang="en-US" sz="900" b="1" dirty="0">
                <a:latin typeface="Arial" panose="020B0604020202020204" pitchFamily="34" charset="0"/>
                <a:cs typeface="Arial" panose="020B0604020202020204" pitchFamily="34" charset="0"/>
              </a:rPr>
            </a:br>
            <a:r>
              <a:rPr lang="en-US" sz="900" b="1" dirty="0">
                <a:solidFill>
                  <a:srgbClr val="7030A0"/>
                </a:solidFill>
                <a:latin typeface="Arial" panose="020B0604020202020204" pitchFamily="34" charset="0"/>
                <a:cs typeface="Arial" panose="020B0604020202020204" pitchFamily="34" charset="0"/>
              </a:rPr>
              <a:t>Strategy 35% (Max. 1,000 Words)</a:t>
            </a:r>
            <a:endParaRPr lang="en-SG" dirty="0">
              <a:latin typeface="Arial" panose="020B0604020202020204" pitchFamily="34" charset="0"/>
              <a:cs typeface="Arial" panose="020B0604020202020204" pitchFamily="34" charset="0"/>
            </a:endParaRPr>
          </a:p>
        </p:txBody>
      </p:sp>
      <p:sp>
        <p:nvSpPr>
          <p:cNvPr id="4" name="Rectangle 3">
            <a:extLst>
              <a:ext uri="{FF2B5EF4-FFF2-40B4-BE49-F238E27FC236}">
                <a16:creationId xmlns:a16="http://schemas.microsoft.com/office/drawing/2014/main" id="{9BBD641E-3B69-9D7B-31CD-9F07B818C717}"/>
              </a:ext>
            </a:extLst>
          </p:cNvPr>
          <p:cNvSpPr/>
          <p:nvPr/>
        </p:nvSpPr>
        <p:spPr>
          <a:xfrm>
            <a:off x="251520" y="1820892"/>
            <a:ext cx="8640960" cy="2911098"/>
          </a:xfrm>
          <a:prstGeom prst="rect">
            <a:avLst/>
          </a:prstGeom>
          <a:ln w="6350">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SG"/>
          </a:p>
        </p:txBody>
      </p:sp>
    </p:spTree>
    <p:extLst>
      <p:ext uri="{BB962C8B-B14F-4D97-AF65-F5344CB8AC3E}">
        <p14:creationId xmlns:p14="http://schemas.microsoft.com/office/powerpoint/2010/main" val="161948116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04C5E907-4CD0-21F7-EEA0-4AE78B34F559}"/>
              </a:ext>
            </a:extLst>
          </p:cNvPr>
          <p:cNvSpPr txBox="1"/>
          <p:nvPr/>
        </p:nvSpPr>
        <p:spPr>
          <a:xfrm>
            <a:off x="35496" y="1131590"/>
            <a:ext cx="9144000" cy="784830"/>
          </a:xfrm>
          <a:prstGeom prst="rect">
            <a:avLst/>
          </a:prstGeom>
          <a:noFill/>
        </p:spPr>
        <p:txBody>
          <a:bodyPr wrap="square" rtlCol="0">
            <a:spAutoFit/>
          </a:bodyPr>
          <a:lstStyle/>
          <a:p>
            <a:r>
              <a:rPr lang="en-US" sz="900" b="1" dirty="0">
                <a:latin typeface="Helvetica Neue CE 55 Roman" pitchFamily="82" charset="0"/>
              </a:rPr>
              <a:t>Describe how the strategy was executed and communicated to its audience and the rationale behind the chosen dissemination platforms. </a:t>
            </a:r>
          </a:p>
          <a:p>
            <a:br>
              <a:rPr lang="en-US" sz="900" b="1" dirty="0">
                <a:latin typeface="Helvetica Neue CE 55 Roman" pitchFamily="82" charset="0"/>
              </a:rPr>
            </a:br>
            <a:r>
              <a:rPr lang="en-US" sz="900" b="1" dirty="0">
                <a:solidFill>
                  <a:srgbClr val="7030A0"/>
                </a:solidFill>
                <a:latin typeface="Helvetica Neue CE 55 Roman" pitchFamily="82" charset="0"/>
              </a:rPr>
              <a:t>Activity 35% (Max. 1,000 Words) </a:t>
            </a:r>
            <a:br>
              <a:rPr lang="en-SG" sz="1000" b="1" u="sng" dirty="0">
                <a:latin typeface="Helvetica Neue CE 55 Roman" pitchFamily="82" charset="0"/>
              </a:rPr>
            </a:br>
            <a:endParaRPr lang="en-SG" dirty="0">
              <a:latin typeface="Helvetica Neue CE 55 Roman" pitchFamily="82" charset="0"/>
            </a:endParaRPr>
          </a:p>
        </p:txBody>
      </p:sp>
      <p:sp>
        <p:nvSpPr>
          <p:cNvPr id="4" name="Rectangle 3">
            <a:extLst>
              <a:ext uri="{FF2B5EF4-FFF2-40B4-BE49-F238E27FC236}">
                <a16:creationId xmlns:a16="http://schemas.microsoft.com/office/drawing/2014/main" id="{4EEDB0A2-E6CC-A7D3-6D40-B6388EC696BC}"/>
              </a:ext>
            </a:extLst>
          </p:cNvPr>
          <p:cNvSpPr/>
          <p:nvPr/>
        </p:nvSpPr>
        <p:spPr>
          <a:xfrm>
            <a:off x="107504" y="1635646"/>
            <a:ext cx="8856984" cy="3024336"/>
          </a:xfrm>
          <a:prstGeom prst="rect">
            <a:avLst/>
          </a:prstGeom>
          <a:ln w="6350">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SG"/>
          </a:p>
        </p:txBody>
      </p:sp>
    </p:spTree>
    <p:extLst>
      <p:ext uri="{BB962C8B-B14F-4D97-AF65-F5344CB8AC3E}">
        <p14:creationId xmlns:p14="http://schemas.microsoft.com/office/powerpoint/2010/main" val="219449022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04C5E907-4CD0-21F7-EEA0-4AE78B34F559}"/>
              </a:ext>
            </a:extLst>
          </p:cNvPr>
          <p:cNvSpPr txBox="1"/>
          <p:nvPr/>
        </p:nvSpPr>
        <p:spPr>
          <a:xfrm>
            <a:off x="107504" y="1131590"/>
            <a:ext cx="8856984" cy="646331"/>
          </a:xfrm>
          <a:prstGeom prst="rect">
            <a:avLst/>
          </a:prstGeom>
          <a:noFill/>
        </p:spPr>
        <p:txBody>
          <a:bodyPr wrap="square" rtlCol="0">
            <a:spAutoFit/>
          </a:bodyPr>
          <a:lstStyle/>
          <a:p>
            <a:r>
              <a:rPr lang="en-US" sz="900" b="1" dirty="0">
                <a:latin typeface="Arial" panose="020B0604020202020204" pitchFamily="34" charset="0"/>
                <a:cs typeface="Arial" panose="020B0604020202020204" pitchFamily="34" charset="0"/>
              </a:rPr>
              <a:t>Provide measurable metrics on the success of your programme in relation to the goals you wanted to achieve – for example: financial improvements, customer satisfaction improvements, engagement levels, membership levels, and interaction and response levels. </a:t>
            </a:r>
          </a:p>
          <a:p>
            <a:endParaRPr lang="en-US" sz="900" b="1" dirty="0">
              <a:latin typeface="Arial" panose="020B0604020202020204" pitchFamily="34" charset="0"/>
              <a:cs typeface="Arial" panose="020B0604020202020204" pitchFamily="34" charset="0"/>
            </a:endParaRPr>
          </a:p>
          <a:p>
            <a:r>
              <a:rPr lang="en-US" sz="900" b="1" dirty="0">
                <a:solidFill>
                  <a:srgbClr val="7030A0"/>
                </a:solidFill>
                <a:latin typeface="Arial" panose="020B0604020202020204" pitchFamily="34" charset="0"/>
                <a:cs typeface="Arial" panose="020B0604020202020204" pitchFamily="34" charset="0"/>
              </a:rPr>
              <a:t>Response 20% (Max. 500 Words) </a:t>
            </a:r>
            <a:endParaRPr lang="en-SG" sz="900" dirty="0">
              <a:solidFill>
                <a:srgbClr val="7030A0"/>
              </a:solidFill>
              <a:latin typeface="Arial" panose="020B0604020202020204" pitchFamily="34" charset="0"/>
              <a:cs typeface="Arial" panose="020B0604020202020204" pitchFamily="34" charset="0"/>
            </a:endParaRPr>
          </a:p>
        </p:txBody>
      </p:sp>
      <p:sp>
        <p:nvSpPr>
          <p:cNvPr id="4" name="Rectangle 3">
            <a:extLst>
              <a:ext uri="{FF2B5EF4-FFF2-40B4-BE49-F238E27FC236}">
                <a16:creationId xmlns:a16="http://schemas.microsoft.com/office/drawing/2014/main" id="{CEF591BF-27EE-E59C-09E1-1831060E8B95}"/>
              </a:ext>
            </a:extLst>
          </p:cNvPr>
          <p:cNvSpPr/>
          <p:nvPr/>
        </p:nvSpPr>
        <p:spPr>
          <a:xfrm>
            <a:off x="107504" y="1777920"/>
            <a:ext cx="8856984" cy="2882061"/>
          </a:xfrm>
          <a:prstGeom prst="rect">
            <a:avLst/>
          </a:prstGeom>
          <a:ln w="6350">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SG"/>
          </a:p>
        </p:txBody>
      </p:sp>
    </p:spTree>
    <p:extLst>
      <p:ext uri="{BB962C8B-B14F-4D97-AF65-F5344CB8AC3E}">
        <p14:creationId xmlns:p14="http://schemas.microsoft.com/office/powerpoint/2010/main" val="357698840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CEF591BF-27EE-E59C-09E1-1831060E8B95}"/>
              </a:ext>
            </a:extLst>
          </p:cNvPr>
          <p:cNvSpPr/>
          <p:nvPr/>
        </p:nvSpPr>
        <p:spPr>
          <a:xfrm>
            <a:off x="107504" y="1275606"/>
            <a:ext cx="8856984" cy="3384376"/>
          </a:xfrm>
          <a:prstGeom prst="rect">
            <a:avLst/>
          </a:prstGeom>
          <a:ln w="6350">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endParaRPr lang="en-US" sz="2400" b="1" kern="1200" dirty="0">
              <a:solidFill>
                <a:schemeClr val="tx1"/>
              </a:solidFill>
              <a:latin typeface="Helvetica Neue CE 55 Roman" pitchFamily="82" charset="0"/>
            </a:endParaRPr>
          </a:p>
          <a:p>
            <a:r>
              <a:rPr lang="en-US" sz="1600" b="1" kern="1200" dirty="0">
                <a:solidFill>
                  <a:schemeClr val="tx1"/>
                </a:solidFill>
                <a:latin typeface="Arial" panose="020B0604020202020204" pitchFamily="34" charset="0"/>
                <a:cs typeface="Arial" panose="020B0604020202020204" pitchFamily="34" charset="0"/>
              </a:rPr>
              <a:t>DECLARATION </a:t>
            </a:r>
          </a:p>
          <a:p>
            <a:r>
              <a:rPr lang="en-US" sz="1600" b="1" kern="1200" dirty="0">
                <a:solidFill>
                  <a:schemeClr val="tx1"/>
                </a:solidFill>
                <a:latin typeface="Arial" panose="020B0604020202020204" pitchFamily="34" charset="0"/>
                <a:cs typeface="Arial" panose="020B0604020202020204" pitchFamily="34" charset="0"/>
              </a:rPr>
              <a:t> </a:t>
            </a:r>
          </a:p>
          <a:p>
            <a:r>
              <a:rPr lang="en-US" sz="1600" b="1" kern="1200" dirty="0">
                <a:solidFill>
                  <a:schemeClr val="tx1"/>
                </a:solidFill>
                <a:latin typeface="Arial" panose="020B0604020202020204" pitchFamily="34" charset="0"/>
                <a:cs typeface="Arial" panose="020B0604020202020204" pitchFamily="34" charset="0"/>
                <a:sym typeface="Wingdings 2"/>
              </a:rPr>
              <a:t></a:t>
            </a:r>
            <a:r>
              <a:rPr lang="en-US" sz="1600" b="0" kern="1200" dirty="0">
                <a:solidFill>
                  <a:schemeClr val="tx1"/>
                </a:solidFill>
                <a:latin typeface="Arial" panose="020B0604020202020204" pitchFamily="34" charset="0"/>
                <a:cs typeface="Arial" panose="020B0604020202020204" pitchFamily="34" charset="0"/>
              </a:rPr>
              <a:t> </a:t>
            </a:r>
            <a:r>
              <a:rPr lang="en-US" sz="1600" b="0" i="0" kern="1200" dirty="0">
                <a:solidFill>
                  <a:schemeClr val="tx1"/>
                </a:solidFill>
                <a:latin typeface="Arial" panose="020B0604020202020204" pitchFamily="34" charset="0"/>
                <a:cs typeface="Arial" panose="020B0604020202020204" pitchFamily="34" charset="0"/>
              </a:rPr>
              <a:t>I agree to the terms and conditions and declare that this entry form is eligible for entry. I confirm all facts and figures contained within are accurate and true. I will be available should the judging panel wish to clarify any information within this entry form.</a:t>
            </a:r>
          </a:p>
          <a:p>
            <a:endParaRPr lang="en-AU" sz="1600" b="1" kern="1200" dirty="0">
              <a:solidFill>
                <a:schemeClr val="tx1"/>
              </a:solidFill>
              <a:latin typeface="Arial" panose="020B0604020202020204" pitchFamily="34" charset="0"/>
              <a:cs typeface="Arial" panose="020B0604020202020204" pitchFamily="34" charset="0"/>
            </a:endParaRPr>
          </a:p>
          <a:p>
            <a:pPr algn="ctr"/>
            <a:r>
              <a:rPr lang="en-AU" sz="1600" b="1" kern="1200" dirty="0">
                <a:solidFill>
                  <a:schemeClr val="tx1"/>
                </a:solidFill>
                <a:latin typeface="Arial" panose="020B0604020202020204" pitchFamily="34" charset="0"/>
                <a:cs typeface="Arial" panose="020B0604020202020204" pitchFamily="34" charset="0"/>
              </a:rPr>
              <a:t>-THE END- </a:t>
            </a:r>
            <a:endParaRPr lang="en-US" sz="1600" b="1" kern="1200" dirty="0">
              <a:solidFill>
                <a:schemeClr val="tx1"/>
              </a:solidFill>
              <a:latin typeface="Arial" panose="020B0604020202020204" pitchFamily="34" charset="0"/>
              <a:cs typeface="Arial" panose="020B0604020202020204" pitchFamily="34" charset="0"/>
            </a:endParaRPr>
          </a:p>
          <a:p>
            <a:pPr algn="ctr"/>
            <a:endParaRPr lang="en-SG" dirty="0"/>
          </a:p>
        </p:txBody>
      </p:sp>
    </p:spTree>
    <p:extLst>
      <p:ext uri="{BB962C8B-B14F-4D97-AF65-F5344CB8AC3E}">
        <p14:creationId xmlns:p14="http://schemas.microsoft.com/office/powerpoint/2010/main" val="334706865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212</TotalTime>
  <Words>583</Words>
  <Application>Microsoft Office PowerPoint</Application>
  <PresentationFormat>On-screen Show (16:9)</PresentationFormat>
  <Paragraphs>39</Paragraphs>
  <Slides>8</Slides>
  <Notes>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8</vt:i4>
      </vt:variant>
    </vt:vector>
  </HeadingPairs>
  <TitlesOfParts>
    <vt:vector size="12" baseType="lpstr">
      <vt:lpstr>Arial</vt:lpstr>
      <vt:lpstr>Calibri</vt:lpstr>
      <vt:lpstr>Helvetica Neue CE 55 Roman</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University at Buffalo</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Nidhi Gandhi</dc:creator>
  <cp:lastModifiedBy>Joleen Quek</cp:lastModifiedBy>
  <cp:revision>25</cp:revision>
  <dcterms:created xsi:type="dcterms:W3CDTF">2021-03-23T03:16:58Z</dcterms:created>
  <dcterms:modified xsi:type="dcterms:W3CDTF">2025-01-21T07:31:29Z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NXPowerLiteLastOptimized">
    <vt:lpwstr>2698528</vt:lpwstr>
  </property>
  <property fmtid="{D5CDD505-2E9C-101B-9397-08002B2CF9AE}" pid="3" name="NXPowerLiteSettings">
    <vt:lpwstr>F7000400038000</vt:lpwstr>
  </property>
  <property fmtid="{D5CDD505-2E9C-101B-9397-08002B2CF9AE}" pid="4" name="NXPowerLiteVersion">
    <vt:lpwstr>S9.2.0</vt:lpwstr>
  </property>
</Properties>
</file>