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281" r:id="rId3"/>
    <p:sldId id="279" r:id="rId4"/>
    <p:sldId id="301" r:id="rId5"/>
    <p:sldId id="299" r:id="rId6"/>
    <p:sldId id="302" r:id="rId7"/>
    <p:sldId id="305" r:id="rId8"/>
    <p:sldId id="297" r:id="rId9"/>
    <p:sldId id="303" r:id="rId10"/>
    <p:sldId id="276" r:id="rId11"/>
    <p:sldId id="306" r:id="rId12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  <a:srgbClr val="5A5A5A"/>
    <a:srgbClr val="428E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80" d="100"/>
          <a:sy n="80" d="100"/>
        </p:scale>
        <p:origin x="-486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30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9/28/2022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2022/9/28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  <a:endParaRPr lang="zh-TW" alt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 smtClean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2022/9/28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t="23760" b="34250"/>
          <a:stretch>
            <a:fillRect/>
          </a:stretch>
        </p:blipFill>
        <p:spPr bwMode="auto">
          <a:xfrm>
            <a:off x="2411760" y="1131590"/>
            <a:ext cx="4286688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2022/9/28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C6A0-F2DD-45FC-9C50-B77A9F4DFE72}" type="datetimeFigureOut">
              <a:rPr lang="zh-TW" altLang="en-US"/>
              <a:pPr>
                <a:defRPr/>
              </a:pPr>
              <a:t>2022/9/28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A3CB-7489-4D8D-B2EC-86F3DECBD89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  <a:endParaRPr lang="zh-TW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2022/9/28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 t="31954" b="30645"/>
          <a:stretch>
            <a:fillRect/>
          </a:stretch>
        </p:blipFill>
        <p:spPr bwMode="auto">
          <a:xfrm>
            <a:off x="7122658" y="0"/>
            <a:ext cx="2021342" cy="7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2932113"/>
            <a:ext cx="9144000" cy="701675"/>
          </a:xfrm>
        </p:spPr>
        <p:txBody>
          <a:bodyPr/>
          <a:lstStyle/>
          <a:p>
            <a:pPr algn="ctr" eaLnBrk="1" hangingPunct="1"/>
            <a:r>
              <a:rPr lang="en-US" altLang="zh-TW" sz="2800" b="1" dirty="0" smtClean="0">
                <a:cs typeface="Arial" pitchFamily="34" charset="0"/>
              </a:rPr>
              <a:t>Core Submission Document Template</a:t>
            </a:r>
            <a:endParaRPr lang="zh-TW" altLang="en-US" sz="2400" dirty="0" smtClean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0" y="4408488"/>
            <a:ext cx="91090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200" dirty="0">
                <a:latin typeface="+mn-lt"/>
              </a:rPr>
              <a:t>The </a:t>
            </a:r>
            <a:r>
              <a:rPr lang="en-US" altLang="zh-TW" sz="1200" dirty="0" smtClean="0">
                <a:latin typeface="+mn-lt"/>
              </a:rPr>
              <a:t>Loyalty &amp; Engagement Awards 2023 </a:t>
            </a:r>
            <a:r>
              <a:rPr lang="en-US" altLang="zh-TW" sz="1200" dirty="0">
                <a:latin typeface="+mn-lt"/>
              </a:rPr>
              <a:t>Hong Kong is produced by </a:t>
            </a:r>
            <a:r>
              <a:rPr lang="en-US" altLang="zh-TW" sz="1200" dirty="0" smtClean="0">
                <a:latin typeface="+mn-lt"/>
              </a:rPr>
              <a:t>MARKETING-INTERACTIVE, </a:t>
            </a:r>
            <a:r>
              <a:rPr lang="en-US" altLang="zh-TW" sz="1200" dirty="0">
                <a:latin typeface="+mn-lt"/>
              </a:rPr>
              <a:t>a publication of Lighthouse Independent Media</a:t>
            </a:r>
            <a:br>
              <a:rPr lang="en-US" altLang="zh-TW" sz="1200" dirty="0">
                <a:latin typeface="+mn-lt"/>
              </a:rPr>
            </a:br>
            <a:r>
              <a:rPr lang="en-US" altLang="zh-TW" sz="1200" dirty="0" smtClean="0">
                <a:latin typeface="+mn-lt"/>
              </a:rPr>
              <a:t>Unit 1804-1805, </a:t>
            </a:r>
            <a:r>
              <a:rPr lang="en-US" altLang="zh-TW" sz="1200" dirty="0" err="1" smtClean="0">
                <a:latin typeface="+mn-lt"/>
              </a:rPr>
              <a:t>Seaview</a:t>
            </a:r>
            <a:r>
              <a:rPr lang="en-US" altLang="zh-TW" sz="1200" dirty="0" smtClean="0">
                <a:latin typeface="+mn-lt"/>
              </a:rPr>
              <a:t> Commercial Building, 21-24 </a:t>
            </a:r>
            <a:r>
              <a:rPr lang="en-US" altLang="zh-TW" sz="1200" dirty="0">
                <a:latin typeface="+mn-lt"/>
              </a:rPr>
              <a:t>Connaught Road West, </a:t>
            </a:r>
            <a:r>
              <a:rPr lang="en-US" altLang="zh-TW" sz="1200" dirty="0" err="1">
                <a:latin typeface="+mn-lt"/>
              </a:rPr>
              <a:t>Sheung</a:t>
            </a:r>
            <a:r>
              <a:rPr lang="en-US" altLang="zh-TW" sz="1200" dirty="0">
                <a:latin typeface="+mn-lt"/>
              </a:rPr>
              <a:t> Wan, </a:t>
            </a:r>
            <a:r>
              <a:rPr lang="en-SG" altLang="zh-TW" sz="1200" dirty="0">
                <a:latin typeface="+mn-lt"/>
              </a:rPr>
              <a:t>Hong Kong</a:t>
            </a:r>
            <a:r>
              <a:rPr lang="en-US" altLang="zh-TW" sz="1200" dirty="0">
                <a:latin typeface="+mn-lt"/>
              </a:rPr>
              <a:t/>
            </a:r>
            <a:br>
              <a:rPr lang="en-US" altLang="zh-TW" sz="1200" dirty="0">
                <a:latin typeface="+mn-lt"/>
              </a:rPr>
            </a:br>
            <a:r>
              <a:rPr lang="en-US" altLang="zh-TW" sz="1200" dirty="0">
                <a:latin typeface="+mn-lt"/>
              </a:rPr>
              <a:t>Tel: + 852 2861-1882   Fax: + 852 2861-1336   </a:t>
            </a:r>
            <a:r>
              <a:rPr lang="en-US" altLang="zh-TW" sz="1200" dirty="0">
                <a:latin typeface="+mn-lt"/>
                <a:hlinkClick r:id="rId2"/>
              </a:rPr>
              <a:t>www.marketing-interactive.com</a:t>
            </a:r>
            <a:r>
              <a:rPr lang="en-US" altLang="zh-TW" sz="1200" dirty="0">
                <a:latin typeface="+mn-lt"/>
              </a:rPr>
              <a:t> </a:t>
            </a:r>
            <a:endParaRPr lang="zh-TW" altLang="en-US" sz="1200" dirty="0">
              <a:latin typeface="+mn-lt"/>
            </a:endParaRPr>
          </a:p>
          <a:p>
            <a:pPr algn="ctr">
              <a:defRPr/>
            </a:pPr>
            <a:endParaRPr lang="zh-TW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 smtClean="0">
                <a:latin typeface="+mj-lt"/>
              </a:rPr>
              <a:t>Response</a:t>
            </a:r>
            <a:endParaRPr kumimoji="0" lang="zh-TW" altLang="en-US" sz="32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7744" y="7938"/>
            <a:ext cx="4968552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(20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%) Max. 2 slides, visuals included – slide 1/2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50" dirty="0">
                <a:solidFill>
                  <a:srgbClr val="4B4B4B"/>
                </a:solidFill>
                <a:latin typeface="+mn-lt"/>
              </a:rPr>
              <a:t> </a:t>
            </a: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Please provide measurable metrics on the success of your </a:t>
            </a:r>
            <a:r>
              <a:rPr lang="en-US" altLang="zh-TW" sz="1000" dirty="0" err="1" smtClean="0">
                <a:solidFill>
                  <a:srgbClr val="4B4B4B"/>
                </a:solidFill>
                <a:latin typeface="+mn-lt"/>
              </a:rPr>
              <a:t>programme</a:t>
            </a: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in relation to the goals you wanted to achieve (e.g. financial improvements/ customer satisfaction improvements/ engagement levels/ membership levels/ interaction and response levels)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Provide clear statistics where possible</a:t>
            </a:r>
            <a:endParaRPr lang="en-US" altLang="zh-TW" sz="1000" dirty="0">
              <a:solidFill>
                <a:srgbClr val="4B4B4B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 smtClean="0">
                <a:latin typeface="+mj-lt"/>
              </a:rPr>
              <a:t>Response</a:t>
            </a:r>
            <a:endParaRPr kumimoji="0" lang="zh-TW" altLang="en-US" sz="3200" b="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7744" y="7938"/>
            <a:ext cx="4968552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(20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%) Max. 2 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2/2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50" dirty="0">
                <a:solidFill>
                  <a:srgbClr val="4B4B4B"/>
                </a:solidFill>
                <a:latin typeface="+mn-lt"/>
              </a:rPr>
              <a:t> </a:t>
            </a: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Please provide measurable metrics on the success of your </a:t>
            </a:r>
            <a:r>
              <a:rPr lang="en-US" altLang="zh-TW" sz="1000" dirty="0" err="1" smtClean="0">
                <a:solidFill>
                  <a:srgbClr val="4B4B4B"/>
                </a:solidFill>
                <a:latin typeface="+mn-lt"/>
              </a:rPr>
              <a:t>programme</a:t>
            </a: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in relation to the goals you wanted to achieve (e.g. financial improvements/ customer satisfaction improvements/ engagement levels/ membership levels/ interaction and response levels)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Provide clear statistics where possible</a:t>
            </a:r>
            <a:endParaRPr lang="en-US" altLang="zh-TW" sz="1000" dirty="0">
              <a:solidFill>
                <a:srgbClr val="4B4B4B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812360" y="4803998"/>
            <a:ext cx="288032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250825" y="4659982"/>
            <a:ext cx="8785225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.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</a:t>
            </a:r>
            <a:r>
              <a:rPr lang="en-US" altLang="zh-TW" sz="1200" dirty="0" smtClean="0">
                <a:latin typeface="Calibri" pitchFamily="34" charset="0"/>
              </a:rPr>
              <a:t>will </a:t>
            </a:r>
            <a:r>
              <a:rPr lang="en-US" altLang="zh-TW" sz="1200" dirty="0">
                <a:latin typeface="Calibri" pitchFamily="34" charset="0"/>
              </a:rPr>
              <a:t>be deducted if 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+mj-lt"/>
              </a:rPr>
              <a:t>Entry Details</a:t>
            </a:r>
            <a:endParaRPr kumimoji="0" lang="zh-TW" altLang="en-US" sz="3200" b="1" dirty="0">
              <a:latin typeface="+mj-lt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1115617" y="2932113"/>
            <a:ext cx="6768752" cy="20313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TW" dirty="0">
                <a:latin typeface="+mn-lt"/>
                <a:cs typeface="Arial" pitchFamily="34" charset="0"/>
              </a:rPr>
              <a:t>Please provide the following information:</a:t>
            </a:r>
          </a:p>
          <a:p>
            <a:pPr marL="342900" indent="-342900">
              <a:buAutoNum type="arabicPeriod"/>
            </a:pPr>
            <a:r>
              <a:rPr lang="en-US" altLang="zh-TW" dirty="0" smtClean="0">
                <a:latin typeface="+mn-lt"/>
                <a:cs typeface="Arial" pitchFamily="34" charset="0"/>
              </a:rPr>
              <a:t>Name </a:t>
            </a:r>
            <a:r>
              <a:rPr lang="en-US" altLang="zh-TW" dirty="0">
                <a:latin typeface="+mn-lt"/>
                <a:cs typeface="Arial" pitchFamily="34" charset="0"/>
              </a:rPr>
              <a:t>of </a:t>
            </a:r>
            <a:r>
              <a:rPr lang="en-US" altLang="zh-TW" dirty="0" smtClean="0">
                <a:latin typeface="+mn-lt"/>
                <a:cs typeface="Arial" pitchFamily="34" charset="0"/>
              </a:rPr>
              <a:t>Category:</a:t>
            </a:r>
            <a:endParaRPr lang="en-US" altLang="zh-TW" dirty="0">
              <a:latin typeface="+mn-lt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US" altLang="zh-TW" dirty="0" smtClean="0">
                <a:latin typeface="+mn-lt"/>
                <a:cs typeface="Arial" pitchFamily="34" charset="0"/>
              </a:rPr>
              <a:t>Name of Client </a:t>
            </a:r>
            <a:r>
              <a:rPr lang="en-US" altLang="zh-TW" dirty="0" err="1" smtClean="0">
                <a:latin typeface="+mn-lt"/>
                <a:cs typeface="Arial" pitchFamily="34" charset="0"/>
              </a:rPr>
              <a:t>Organisation</a:t>
            </a:r>
            <a:r>
              <a:rPr lang="en-US" altLang="zh-TW" dirty="0" smtClean="0">
                <a:latin typeface="+mn-lt"/>
                <a:cs typeface="Arial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en-US" altLang="zh-TW" dirty="0" smtClean="0">
                <a:latin typeface="+mn-lt"/>
                <a:cs typeface="Arial" pitchFamily="34" charset="0"/>
              </a:rPr>
              <a:t>Name of Brand: </a:t>
            </a: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  <a:endParaRPr lang="en-US" altLang="zh-TW" dirty="0" smtClean="0">
              <a:latin typeface="+mn-lt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en-GB" altLang="zh-TW" dirty="0" smtClean="0">
                <a:latin typeface="+mn-lt"/>
                <a:cs typeface="Arial" pitchFamily="34" charset="0"/>
              </a:rPr>
              <a:t>Name of </a:t>
            </a:r>
            <a:r>
              <a:rPr lang="en-US" altLang="zh-TW" dirty="0" smtClean="0">
                <a:latin typeface="+mn-lt"/>
                <a:cs typeface="Arial" pitchFamily="34" charset="0"/>
              </a:rPr>
              <a:t>Agency: </a:t>
            </a: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</a:p>
          <a:p>
            <a:pPr marL="342900" indent="-342900">
              <a:buAutoNum type="arabicPeriod"/>
            </a:pPr>
            <a:r>
              <a:rPr lang="en-GB" altLang="zh-TW" dirty="0" smtClean="0">
                <a:latin typeface="+mn-lt"/>
                <a:cs typeface="Arial" pitchFamily="34" charset="0"/>
              </a:rPr>
              <a:t>Name of Campaign/Programme: </a:t>
            </a:r>
          </a:p>
          <a:p>
            <a:pPr>
              <a:defRPr/>
            </a:pPr>
            <a:endParaRPr lang="en-GB" altLang="zh-TW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915566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 smtClean="0">
                <a:latin typeface="+mj-lt"/>
              </a:rPr>
              <a:t>Please paste your client </a:t>
            </a:r>
            <a:r>
              <a:rPr lang="en-US" altLang="zh-TW" sz="2000" dirty="0" err="1" smtClean="0">
                <a:latin typeface="+mj-lt"/>
              </a:rPr>
              <a:t>organisation</a:t>
            </a:r>
            <a:r>
              <a:rPr lang="en-US" altLang="zh-TW" sz="2000" dirty="0" smtClean="0">
                <a:latin typeface="+mj-lt"/>
              </a:rPr>
              <a:t>/brand logo here</a:t>
            </a:r>
            <a:endParaRPr kumimoji="0" lang="zh-TW" alt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+mj-lt"/>
                <a:cs typeface="Arial" pitchFamily="34" charset="0"/>
              </a:rPr>
              <a:t>Entry Video</a:t>
            </a:r>
            <a:endParaRPr kumimoji="0" lang="zh-TW" altLang="en-US" sz="3200" b="1" dirty="0">
              <a:latin typeface="+mj-l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endParaRPr lang="en-US" altLang="zh-TW" sz="1400" dirty="0" smtClean="0">
              <a:solidFill>
                <a:srgbClr val="FF0000"/>
              </a:solidFill>
              <a:latin typeface="+mj-lt"/>
            </a:endParaRPr>
          </a:p>
          <a:p>
            <a:pPr algn="ctr">
              <a:defRPr/>
            </a:pPr>
            <a:r>
              <a:rPr lang="en-US" altLang="zh-TW" sz="1400" b="1" dirty="0" smtClean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/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 smtClean="0">
                <a:solidFill>
                  <a:srgbClr val="FF0000"/>
                </a:solidFill>
                <a:latin typeface="+mj-lt"/>
              </a:rPr>
              <a:t>Please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r>
              <a:rPr lang="en-US" altLang="zh-TW" sz="2000" dirty="0">
                <a:latin typeface="+mj-lt"/>
              </a:rPr>
              <a:t>Maximum length of video is </a:t>
            </a:r>
            <a:r>
              <a:rPr lang="en-US" altLang="zh-TW" sz="2000" b="1" dirty="0">
                <a:latin typeface="+mj-lt"/>
              </a:rPr>
              <a:t>3 minutes</a:t>
            </a:r>
            <a:r>
              <a:rPr lang="en-US" altLang="zh-TW" sz="2000" dirty="0">
                <a:latin typeface="+mj-lt"/>
              </a:rPr>
              <a:t>. </a:t>
            </a:r>
            <a:br>
              <a:rPr lang="en-US" altLang="zh-TW" sz="2000" dirty="0">
                <a:latin typeface="+mj-lt"/>
              </a:rPr>
            </a:br>
            <a:r>
              <a:rPr lang="en-US" altLang="zh-TW" sz="2000" dirty="0">
                <a:latin typeface="+mj-lt"/>
              </a:rPr>
              <a:t/>
            </a:r>
            <a:br>
              <a:rPr lang="en-US" altLang="zh-TW" sz="2000" dirty="0">
                <a:latin typeface="+mj-lt"/>
              </a:rPr>
            </a:br>
            <a:r>
              <a:rPr lang="en-US" altLang="zh-TW" sz="2000" dirty="0">
                <a:latin typeface="+mj-lt"/>
              </a:rPr>
              <a:t/>
            </a:r>
            <a:br>
              <a:rPr lang="en-US" altLang="zh-TW" sz="2000" dirty="0">
                <a:latin typeface="+mj-lt"/>
              </a:rPr>
            </a:br>
            <a:r>
              <a:rPr lang="en-US" altLang="zh-TW" sz="2000" dirty="0">
                <a:latin typeface="+mj-lt"/>
              </a:rPr>
              <a:t>Password (if any):</a:t>
            </a: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 smtClean="0">
                <a:latin typeface="+mj-lt"/>
              </a:rPr>
              <a:t>Context</a:t>
            </a:r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771525"/>
          <a:ext cx="86868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5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53152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 smtClean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 smtClean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 smtClean="0"/>
                        <a:t>Market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27239" y="0"/>
            <a:ext cx="52090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(10%) Max. 1 slide</a:t>
            </a:r>
            <a:endParaRPr kumimoji="0" lang="en-US" altLang="zh-TW" sz="1000" u="sng" dirty="0" smtClean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Describe the problem or challenge the brand faced. What was the competitor landscape? What    </a:t>
            </a: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 was holding the brand back?</a:t>
            </a: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What were the goals your brand wanted to achieve by tackling the challenge?</a:t>
            </a: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What strategy were you using before this (if any) and why was it not working?</a:t>
            </a:r>
            <a:r>
              <a:rPr lang="en-US" altLang="zh-TW" sz="1000" dirty="0" smtClean="0">
                <a:solidFill>
                  <a:srgbClr val="428E56"/>
                </a:solidFill>
                <a:latin typeface="+mn-lt"/>
              </a:rPr>
              <a:t> </a:t>
            </a:r>
          </a:p>
          <a:p>
            <a:pPr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TW" sz="1000" b="1" dirty="0" smtClean="0">
                <a:solidFill>
                  <a:srgbClr val="428E56"/>
                </a:solidFill>
                <a:latin typeface="+mn-lt"/>
              </a:rPr>
              <a:t> </a:t>
            </a: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Basic information (as below). </a:t>
            </a:r>
            <a:r>
              <a:rPr lang="en-US" altLang="zh-TW" sz="1000" b="1" dirty="0" smtClean="0">
                <a:solidFill>
                  <a:srgbClr val="7030A0"/>
                </a:solidFill>
                <a:latin typeface="+mn-lt"/>
              </a:rPr>
              <a:t>Eligibility period: </a:t>
            </a:r>
            <a:r>
              <a:rPr lang="en-US" sz="1000" b="1" dirty="0" smtClean="0">
                <a:solidFill>
                  <a:srgbClr val="7030A0"/>
                </a:solidFill>
                <a:latin typeface="+mn-lt"/>
              </a:rPr>
              <a:t>1 January </a:t>
            </a:r>
            <a:r>
              <a:rPr lang="en-US" sz="1000" b="1" dirty="0" smtClean="0">
                <a:solidFill>
                  <a:srgbClr val="7030A0"/>
                </a:solidFill>
                <a:latin typeface="+mn-lt"/>
              </a:rPr>
              <a:t>2022 - 31 </a:t>
            </a:r>
            <a:r>
              <a:rPr lang="en-US" sz="1000" b="1" dirty="0" smtClean="0">
                <a:solidFill>
                  <a:srgbClr val="7030A0"/>
                </a:solidFill>
                <a:latin typeface="+mn-lt"/>
              </a:rPr>
              <a:t>December </a:t>
            </a:r>
            <a:r>
              <a:rPr lang="en-US" sz="1000" b="1" dirty="0" smtClean="0">
                <a:solidFill>
                  <a:srgbClr val="7030A0"/>
                </a:solidFill>
                <a:latin typeface="+mn-lt"/>
              </a:rPr>
              <a:t>2022</a:t>
            </a:r>
            <a:endParaRPr lang="en-US" sz="1000" b="1" dirty="0" smtClean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+mj-lt"/>
                <a:cs typeface="Arial" pitchFamily="34" charset="0"/>
              </a:rPr>
              <a:t>Strategy</a:t>
            </a:r>
            <a:endParaRPr kumimoji="0" lang="zh-TW" altLang="en-US" sz="32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27238" y="0"/>
            <a:ext cx="55451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(35%)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Max.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3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1/3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Detail the plan devised to address your challenge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key considerations for choosing this over other platforms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strategy – timeline, budget, creative and media considerations, etc.</a:t>
            </a:r>
            <a:endParaRPr lang="en-US" altLang="zh-TW" sz="1000" b="1" dirty="0">
              <a:solidFill>
                <a:srgbClr val="4B4B4B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+mj-lt"/>
                <a:cs typeface="Arial" pitchFamily="34" charset="0"/>
              </a:rPr>
              <a:t>Strategy</a:t>
            </a:r>
            <a:endParaRPr kumimoji="0" lang="zh-TW" altLang="en-US" sz="32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27238" y="0"/>
            <a:ext cx="55451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(35%)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Max.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3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2/3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Detail the plan devised to address your challenge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key considerations for choosing this over other platforms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strategy – timeline, budget, creative and media considerations, etc.</a:t>
            </a:r>
            <a:endParaRPr lang="en-US" altLang="zh-TW" sz="1000" b="1" dirty="0">
              <a:solidFill>
                <a:srgbClr val="4B4B4B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+mj-lt"/>
                <a:cs typeface="Arial" pitchFamily="34" charset="0"/>
              </a:rPr>
              <a:t>Strategy</a:t>
            </a:r>
            <a:endParaRPr kumimoji="0" lang="zh-TW" altLang="en-US" sz="32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27238" y="0"/>
            <a:ext cx="55451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(35%)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Max.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3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3/3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Detail the plan devised to address your challenge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key considerations for choosing this over other platforms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Elaborate on the strategy – timeline, budget, creative and media considerations, etc.</a:t>
            </a:r>
            <a:endParaRPr lang="en-US" altLang="zh-TW" sz="1000" b="1" dirty="0">
              <a:solidFill>
                <a:srgbClr val="4B4B4B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 smtClean="0">
                <a:latin typeface="+mj-lt"/>
              </a:rPr>
              <a:t>Activity</a:t>
            </a:r>
            <a:endParaRPr kumimoji="0" lang="zh-TW" altLang="en-US" sz="32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8825" y="0"/>
            <a:ext cx="55435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(35%)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Max.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2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1/2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How was the strategy executed and communicated to its audience?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How did the delivery demonstrate best practice in planning and execution?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What was the rationale behind the chosen dissemination platform/s?</a:t>
            </a:r>
            <a:endParaRPr lang="en-US" altLang="zh-TW" sz="1000" b="1" dirty="0">
              <a:solidFill>
                <a:srgbClr val="4B4B4B"/>
              </a:solidFill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 smtClean="0">
                <a:latin typeface="+mj-lt"/>
              </a:rPr>
              <a:t>Activity</a:t>
            </a:r>
            <a:endParaRPr kumimoji="0" lang="zh-TW" altLang="en-US" sz="32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8825" y="0"/>
            <a:ext cx="554355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(35%)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Max.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2 </a:t>
            </a: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slides, visuals included – slide </a:t>
            </a:r>
            <a:r>
              <a:rPr kumimoji="0" lang="en-US" altLang="zh-TW" sz="1100" u="sng" dirty="0" smtClean="0">
                <a:solidFill>
                  <a:srgbClr val="4B4B4B"/>
                </a:solidFill>
                <a:latin typeface="+mn-lt"/>
                <a:ea typeface="+mn-ea"/>
              </a:rPr>
              <a:t>2/2</a:t>
            </a:r>
            <a:endParaRPr kumimoji="0" lang="en-US" altLang="zh-TW" sz="1100" u="sng" dirty="0">
              <a:solidFill>
                <a:srgbClr val="4B4B4B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How was the strategy executed and communicated to its audience?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How did the delivery demonstrate best practice in planning and execution?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 smtClean="0">
                <a:solidFill>
                  <a:srgbClr val="4B4B4B"/>
                </a:solidFill>
                <a:latin typeface="+mn-lt"/>
              </a:rPr>
              <a:t> What was the rationale behind the chosen dissemination platform/s?</a:t>
            </a:r>
            <a:endParaRPr lang="en-US" altLang="zh-TW" sz="1000" b="1" dirty="0">
              <a:solidFill>
                <a:srgbClr val="4B4B4B"/>
              </a:solidFill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/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</TotalTime>
  <Words>606</Words>
  <Application>Microsoft Office PowerPoint</Application>
  <PresentationFormat>On-screen Show (16:9)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Core Submission Document Template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University at Buffalo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Selina Kwok</cp:lastModifiedBy>
  <cp:revision>272</cp:revision>
  <dcterms:created xsi:type="dcterms:W3CDTF">2014-03-11T07:45:04Z</dcterms:created>
  <dcterms:modified xsi:type="dcterms:W3CDTF">2022-09-28T09:15:34Z</dcterms:modified>
</cp:coreProperties>
</file>