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0" r:id="rId2"/>
    <p:sldId id="324" r:id="rId3"/>
    <p:sldId id="281" r:id="rId4"/>
    <p:sldId id="279" r:id="rId5"/>
    <p:sldId id="301" r:id="rId6"/>
    <p:sldId id="323" r:id="rId7"/>
    <p:sldId id="297" r:id="rId8"/>
    <p:sldId id="276" r:id="rId9"/>
    <p:sldId id="311" r:id="rId10"/>
  </p:sldIdLst>
  <p:sldSz cx="9144000" cy="5143500" type="screen16x9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E2"/>
    <a:srgbClr val="4B4B4B"/>
    <a:srgbClr val="5A5A5A"/>
    <a:srgbClr val="428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8" autoAdjust="0"/>
    <p:restoredTop sz="94503" autoAdjust="0"/>
  </p:normalViewPr>
  <p:slideViewPr>
    <p:cSldViewPr>
      <p:cViewPr varScale="1">
        <p:scale>
          <a:sx n="140" d="100"/>
          <a:sy n="140" d="100"/>
        </p:scale>
        <p:origin x="102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63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199D06-FA0F-468A-8E8D-DB9CD6725D55}" type="datetimeFigureOut">
              <a:rPr lang="en-US"/>
              <a:pPr>
                <a:defRPr/>
              </a:pPr>
              <a:t>11/22/2024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3D93EB-EDD9-4822-A337-A7EC8D009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F28A9397-4F03-45DA-A857-A0C689EF964D}" type="datetimeFigureOut">
              <a:rPr lang="zh-TW" altLang="en-US"/>
              <a:pPr>
                <a:defRPr/>
              </a:pPr>
              <a:t>2024/11/22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TW" noProof="0"/>
              <a:t>Click to 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  <a:endParaRPr lang="zh-TW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280B6A6A-86BF-43A6-AA2B-529D836253D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D75490-425E-3B0F-082D-5D259B3B9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DE3FF5-2819-2897-FDCC-2A6A52FF5E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164305-120B-D1ED-779A-72B0549E6E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E8F0BC-8DC3-E55F-190D-84625A7F0C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B6A6A-86BF-43A6-AA2B-529D836253DB}" type="slidenum">
              <a:rPr lang="zh-TW" altLang="en-US" smtClean="0"/>
              <a:pPr>
                <a:defRPr/>
              </a:pPr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0016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B6A6A-86BF-43A6-AA2B-529D836253DB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7749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/>
              <a:t>Click to edit Master subtitle style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38343-4C14-47D9-B378-A13188EB7018}" type="datetimeFigureOut">
              <a:rPr lang="zh-TW" altLang="en-US"/>
              <a:pPr>
                <a:defRPr/>
              </a:pPr>
              <a:t>2024/11/22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AF86D-0BE6-4497-83DA-2E5F81FBE7A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2E346B-1EA3-368F-145F-EE6664B986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2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73528"/>
            <a:ext cx="8424936" cy="4569972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</a:lstStyle>
          <a:p>
            <a:pPr lvl="0"/>
            <a:endParaRPr lang="en-US" altLang="zh-TW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5A5D-6A28-4F4B-B528-D3DFADF2EDE9}" type="datetimeFigureOut">
              <a:rPr lang="zh-TW" altLang="en-US"/>
              <a:pPr>
                <a:defRPr/>
              </a:pPr>
              <a:t>2024/11/22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0C874-F910-4ADE-89C9-B2985124C12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B90B13-FE8C-ECDB-BA87-B009B4EAD5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0578"/>
            <a:ext cx="9144000" cy="13476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42A712-A5F0-CFAD-1549-20F653459C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52594"/>
            <a:ext cx="9144000" cy="3909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B6F21-FB4D-3D7F-86DB-A285D9E40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403F68-5D99-3BE7-7027-9AFF82D77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FF5330-0834-49F6-A39C-C5860D4E7332}" type="datetimeFigureOut">
              <a:rPr lang="zh-TW" altLang="en-US" smtClean="0"/>
              <a:pPr>
                <a:defRPr/>
              </a:pPr>
              <a:t>2024/11/22</a:t>
            </a:fld>
            <a:endParaRPr lang="zh-TW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43B504-8517-A963-ED51-AFB435A66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E7D0DC-77FC-C65E-BF5E-11D96E8C1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8DC145-47F2-4B42-A0CD-1C81B2BCE944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7553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574675"/>
            <a:ext cx="842486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zh-T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7FF5330-0834-49F6-A39C-C5860D4E7332}" type="datetimeFigureOut">
              <a:rPr lang="zh-TW" altLang="en-US"/>
              <a:pPr>
                <a:defRPr/>
              </a:pPr>
              <a:t>2024/11/22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E8DC145-47F2-4B42-A0CD-1C81B2BCE94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7" r:id="rId2"/>
    <p:sldLayoutId id="2147483660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2000" b="1" kern="1200">
          <a:solidFill>
            <a:schemeClr val="tx1"/>
          </a:solidFill>
          <a:latin typeface="Calibri (Headings)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4E13B7-E0FE-20AE-6A2E-DC7DB3704BDB}"/>
              </a:ext>
            </a:extLst>
          </p:cNvPr>
          <p:cNvSpPr txBox="1"/>
          <p:nvPr/>
        </p:nvSpPr>
        <p:spPr>
          <a:xfrm>
            <a:off x="2771800" y="4371950"/>
            <a:ext cx="5688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200" dirty="0">
                <a:solidFill>
                  <a:srgbClr val="FF8AE2"/>
                </a:solidFill>
                <a:latin typeface="Helvetica Neue CE 55 Roman" pitchFamily="82" charset="0"/>
              </a:rPr>
              <a:t>CORE SUBMISSION DOCUMENT</a:t>
            </a:r>
            <a:endParaRPr lang="en-GB" sz="1200" b="1" dirty="0">
              <a:solidFill>
                <a:srgbClr val="FF8AE2"/>
              </a:solidFill>
              <a:latin typeface="Helvetica Neue CE 55 Rom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73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5538E-257D-A859-4E17-19CF183AC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6AD9AD5-788E-6F82-7194-44DEA610728A}"/>
              </a:ext>
            </a:extLst>
          </p:cNvPr>
          <p:cNvSpPr txBox="1">
            <a:spLocks/>
          </p:cNvSpPr>
          <p:nvPr/>
        </p:nvSpPr>
        <p:spPr bwMode="auto">
          <a:xfrm>
            <a:off x="6372200" y="267494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HK" altLang="zh-TW" sz="2500" b="1" dirty="0">
                <a:solidFill>
                  <a:schemeClr val="bg1"/>
                </a:solidFill>
                <a:latin typeface="Helvetica Neue CE 55 Roman"/>
              </a:rPr>
              <a:t>Judging Criteria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84BE19-9BAF-1882-918E-D26A244CCF8D}"/>
              </a:ext>
            </a:extLst>
          </p:cNvPr>
          <p:cNvSpPr txBox="1"/>
          <p:nvPr/>
        </p:nvSpPr>
        <p:spPr>
          <a:xfrm>
            <a:off x="539552" y="4371950"/>
            <a:ext cx="84312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</a:rPr>
              <a:t>Any confidential information or content intended for judging purposes only must be cleared indicated in </a:t>
            </a:r>
            <a:r>
              <a:rPr lang="en-US" sz="1000" dirty="0">
                <a:solidFill>
                  <a:srgbClr val="FF0000"/>
                </a:solidFill>
                <a:latin typeface="+mj-lt"/>
              </a:rPr>
              <a:t>red text </a:t>
            </a:r>
            <a:r>
              <a:rPr lang="en-US" sz="1000" dirty="0">
                <a:latin typeface="+mj-lt"/>
              </a:rPr>
              <a:t>or </a:t>
            </a:r>
            <a:r>
              <a:rPr lang="en-US" sz="1000" dirty="0">
                <a:solidFill>
                  <a:schemeClr val="bg1"/>
                </a:solidFill>
                <a:highlight>
                  <a:srgbClr val="FF0000"/>
                </a:highlight>
                <a:latin typeface="+mj-lt"/>
              </a:rPr>
              <a:t>highlighted in red</a:t>
            </a:r>
            <a:r>
              <a:rPr lang="en-US" sz="1000" dirty="0">
                <a:latin typeface="+mj-lt"/>
              </a:rPr>
              <a:t>. Any indicated text</a:t>
            </a:r>
          </a:p>
          <a:p>
            <a:r>
              <a:rPr lang="en-US" sz="1000" dirty="0">
                <a:latin typeface="+mj-lt"/>
              </a:rPr>
              <a:t>will not be used for publication and will not be disseminated beyond the judging panel in any way.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F0FC4A-ABCA-8814-59EF-019D8F3A2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0457"/>
            <a:ext cx="9144000" cy="348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898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1"/>
          <p:cNvSpPr txBox="1">
            <a:spLocks/>
          </p:cNvSpPr>
          <p:nvPr/>
        </p:nvSpPr>
        <p:spPr bwMode="auto">
          <a:xfrm>
            <a:off x="6804248" y="212293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</a:rPr>
              <a:t>Entry Details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600" y="1059582"/>
            <a:ext cx="7056438" cy="1606994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Client </a:t>
            </a:r>
            <a:r>
              <a:rPr lang="en-US" altLang="zh-TW" sz="2000" dirty="0" err="1">
                <a:latin typeface="+mj-lt"/>
              </a:rPr>
              <a:t>organisation</a:t>
            </a:r>
            <a:r>
              <a:rPr lang="en-US" altLang="zh-TW" sz="2000" dirty="0">
                <a:latin typeface="+mj-lt"/>
              </a:rPr>
              <a:t>/brand logo </a:t>
            </a:r>
            <a:endParaRPr kumimoji="0" lang="zh-TW" altLang="en-US" sz="2000" dirty="0">
              <a:latin typeface="+mj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5276398-47E6-9224-4B8F-5B18A31688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4345"/>
              </p:ext>
            </p:extLst>
          </p:nvPr>
        </p:nvGraphicFramePr>
        <p:xfrm>
          <a:off x="996015" y="2750343"/>
          <a:ext cx="7056438" cy="187096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279841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4776597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266449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Category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3363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Campaign/ Programme</a:t>
                      </a:r>
                      <a:endParaRPr lang="en-SG" sz="1050" b="0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2838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Client </a:t>
                      </a:r>
                      <a:r>
                        <a:rPr lang="en-US" sz="105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Organisation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9211141"/>
                  </a:ext>
                </a:extLst>
              </a:tr>
              <a:tr h="2879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Brand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(N/A if not applicable)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089479"/>
                  </a:ext>
                </a:extLst>
              </a:tr>
              <a:tr h="635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Agency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(if applicable) ((in collaboration/partnership with other agencies, please indicate the lead agency, ex. Agency A (lead agency) + Agency 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441572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/>
          </p:cNvSpPr>
          <p:nvPr/>
        </p:nvSpPr>
        <p:spPr bwMode="auto">
          <a:xfrm>
            <a:off x="6876256" y="19548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  <a:cs typeface="Arial" pitchFamily="34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07219" y="3655435"/>
            <a:ext cx="79295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99592" y="1059582"/>
            <a:ext cx="7056438" cy="2578968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>
                <a:latin typeface="+mj-lt"/>
              </a:rPr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>
                <a:latin typeface="+mj-lt"/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 txBox="1">
            <a:spLocks/>
          </p:cNvSpPr>
          <p:nvPr/>
        </p:nvSpPr>
        <p:spPr bwMode="auto">
          <a:xfrm>
            <a:off x="6804248" y="19827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2500" b="1" dirty="0">
                <a:solidFill>
                  <a:schemeClr val="bg1"/>
                </a:solidFill>
                <a:latin typeface="Helvetica Neue CE 55 Roman"/>
              </a:rPr>
              <a:t>Context – 10%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692321"/>
              </p:ext>
            </p:extLst>
          </p:nvPr>
        </p:nvGraphicFramePr>
        <p:xfrm>
          <a:off x="107504" y="1042709"/>
          <a:ext cx="8928992" cy="3707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4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4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6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4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4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7323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4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500" dirty="0"/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400" dirty="0"/>
                        <a:t>Market Challenge:</a:t>
                      </a:r>
                      <a:endParaRPr lang="zh-TW" altLang="en-US" sz="14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98143" y="1042709"/>
            <a:ext cx="4921025" cy="350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latin typeface="+mn-lt"/>
                <a:ea typeface="+mn-ea"/>
              </a:rPr>
              <a:t>Context (10%) Max. 500 Words</a:t>
            </a:r>
            <a:endParaRPr kumimoji="0" lang="en-US" altLang="zh-TW" sz="1000" b="1" u="sng" dirty="0">
              <a:latin typeface="+mn-lt"/>
              <a:ea typeface="+mn-ea"/>
            </a:endParaRPr>
          </a:p>
          <a:p>
            <a:pPr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000" b="1" dirty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F9307-D84E-337C-AA86-55952E3CC0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AB9EA210-7DC7-475A-99A1-6A44070B785A}"/>
              </a:ext>
            </a:extLst>
          </p:cNvPr>
          <p:cNvSpPr txBox="1">
            <a:spLocks/>
          </p:cNvSpPr>
          <p:nvPr/>
        </p:nvSpPr>
        <p:spPr bwMode="auto">
          <a:xfrm>
            <a:off x="6732240" y="19548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  <a:cs typeface="Arial" pitchFamily="34" charset="0"/>
              </a:rPr>
              <a:t>Strategy – 35%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  <a:cs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30D138-8CF3-BDD1-92D6-82A237BF3747}"/>
              </a:ext>
            </a:extLst>
          </p:cNvPr>
          <p:cNvSpPr/>
          <p:nvPr/>
        </p:nvSpPr>
        <p:spPr>
          <a:xfrm>
            <a:off x="107504" y="1008879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latin typeface="+mn-lt"/>
                <a:ea typeface="+mn-ea"/>
              </a:rPr>
              <a:t>Strategy (35%) Max. 1,000 Words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39ABA4-C9C2-A789-B36B-038D5240404C}"/>
              </a:ext>
            </a:extLst>
          </p:cNvPr>
          <p:cNvSpPr txBox="1"/>
          <p:nvPr/>
        </p:nvSpPr>
        <p:spPr>
          <a:xfrm>
            <a:off x="3662718" y="2196868"/>
            <a:ext cx="73254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8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7EDCD58-1C69-0221-8455-3693CEA2B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049172"/>
              </p:ext>
            </p:extLst>
          </p:nvPr>
        </p:nvGraphicFramePr>
        <p:xfrm>
          <a:off x="107504" y="1008879"/>
          <a:ext cx="8928992" cy="3655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59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08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6732240" y="2184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2500" b="1" dirty="0">
                <a:solidFill>
                  <a:schemeClr val="bg1"/>
                </a:solidFill>
                <a:latin typeface="Helvetica Neue CE 55 Roman"/>
              </a:rPr>
              <a:t>Activity – 35%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0310" y="1013743"/>
            <a:ext cx="5543550" cy="3916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latin typeface="+mn-lt"/>
                <a:ea typeface="+mn-ea"/>
              </a:rPr>
              <a:t>Activity (35%) Max. 1,000 Words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endParaRPr lang="en-US" altLang="zh-TW" sz="1000" b="1" dirty="0">
              <a:latin typeface="+mn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01C2B3C-7243-7829-56D6-86B24CAA9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107501"/>
              </p:ext>
            </p:extLst>
          </p:nvPr>
        </p:nvGraphicFramePr>
        <p:xfrm>
          <a:off x="110310" y="1027449"/>
          <a:ext cx="8928992" cy="3646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462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 txBox="1">
            <a:spLocks/>
          </p:cNvSpPr>
          <p:nvPr/>
        </p:nvSpPr>
        <p:spPr bwMode="auto">
          <a:xfrm>
            <a:off x="6516216" y="19548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2500" b="1" dirty="0">
                <a:solidFill>
                  <a:schemeClr val="bg1"/>
                </a:solidFill>
                <a:latin typeface="Helvetica Neue CE 55 Roman"/>
              </a:rPr>
              <a:t>Response – 20%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504" y="1049491"/>
            <a:ext cx="4824536" cy="393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b="1" u="sng" dirty="0">
                <a:latin typeface="+mn-lt"/>
                <a:ea typeface="+mn-ea"/>
              </a:rPr>
              <a:t>Response (20%) Max. 500 Words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endParaRPr lang="en-US" altLang="zh-TW" sz="1000" dirty="0">
              <a:latin typeface="+mn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BCC75A1-EE53-00D7-67A7-721BBAB742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484201"/>
              </p:ext>
            </p:extLst>
          </p:nvPr>
        </p:nvGraphicFramePr>
        <p:xfrm>
          <a:off x="110310" y="1049491"/>
          <a:ext cx="8928992" cy="3741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418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20856-FF4D-2C4B-2207-B385DA91F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339A1B57-5469-0295-420A-21CD77A32F07}"/>
              </a:ext>
            </a:extLst>
          </p:cNvPr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0" lang="zh-TW" altLang="en-US" sz="3200" b="1" dirty="0">
              <a:latin typeface="+mj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3F3A4FA-08DC-8BCD-3E61-99B2F1A7FD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326203"/>
              </p:ext>
            </p:extLst>
          </p:nvPr>
        </p:nvGraphicFramePr>
        <p:xfrm>
          <a:off x="228600" y="1059582"/>
          <a:ext cx="8686800" cy="3312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2368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0872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4060</TotalTime>
  <Words>308</Words>
  <Application>Microsoft Office PowerPoint</Application>
  <PresentationFormat>On-screen Show (16:9)</PresentationFormat>
  <Paragraphs>59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 (Headings)</vt:lpstr>
      <vt:lpstr>Helvetica CE 45 Light</vt:lpstr>
      <vt:lpstr>Helvetica Neue CE 55 Roman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Kelly Chan</cp:lastModifiedBy>
  <cp:revision>306</cp:revision>
  <dcterms:created xsi:type="dcterms:W3CDTF">2014-03-11T07:45:04Z</dcterms:created>
  <dcterms:modified xsi:type="dcterms:W3CDTF">2024-11-22T01:55:44Z</dcterms:modified>
</cp:coreProperties>
</file>