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1" r:id="rId5"/>
    <p:sldId id="262" r:id="rId6"/>
    <p:sldId id="263" r:id="rId7"/>
    <p:sldId id="264"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0" autoAdjust="0"/>
    <p:restoredTop sz="94660"/>
  </p:normalViewPr>
  <p:slideViewPr>
    <p:cSldViewPr>
      <p:cViewPr varScale="1">
        <p:scale>
          <a:sx n="103" d="100"/>
          <a:sy n="103" d="100"/>
        </p:scale>
        <p:origin x="150" y="22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8287C-18DC-4087-9822-1ADACD52613E}" type="datetimeFigureOut">
              <a:rPr lang="en-SG" smtClean="0"/>
              <a:t>5/11/2024</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5BCDC-50CF-491D-814A-22D5C1F0B5DD}" type="slidenum">
              <a:rPr lang="en-SG" smtClean="0"/>
              <a:t>‹#›</a:t>
            </a:fld>
            <a:endParaRPr lang="en-SG"/>
          </a:p>
        </p:txBody>
      </p:sp>
    </p:spTree>
    <p:extLst>
      <p:ext uri="{BB962C8B-B14F-4D97-AF65-F5344CB8AC3E}">
        <p14:creationId xmlns:p14="http://schemas.microsoft.com/office/powerpoint/2010/main" val="63860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5BCDC-50CF-491D-814A-22D5C1F0B5DD}" type="slidenum">
              <a:rPr lang="en-SG" smtClean="0"/>
              <a:t>1</a:t>
            </a:fld>
            <a:endParaRPr lang="en-SG"/>
          </a:p>
        </p:txBody>
      </p:sp>
    </p:spTree>
    <p:extLst>
      <p:ext uri="{BB962C8B-B14F-4D97-AF65-F5344CB8AC3E}">
        <p14:creationId xmlns:p14="http://schemas.microsoft.com/office/powerpoint/2010/main" val="91588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marketing-interactive.com/"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hashtagasia/entry-submiss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124199" y="304800"/>
            <a:ext cx="5943600" cy="58477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CORE SUBMISSION DOCUMENT</a:t>
            </a:r>
          </a:p>
          <a:p>
            <a:pPr algn="ctr"/>
            <a:r>
              <a:rPr lang="en-US" sz="1600" dirty="0">
                <a:latin typeface="Arial" panose="020B0604020202020204" pitchFamily="34" charset="0"/>
                <a:cs typeface="Arial" panose="020B0604020202020204" pitchFamily="34" charset="0"/>
              </a:rPr>
              <a:t>BRANDS &amp; INFLUENCERS </a:t>
            </a:r>
          </a:p>
        </p:txBody>
      </p:sp>
      <p:sp>
        <p:nvSpPr>
          <p:cNvPr id="3" name="Rectangle 2"/>
          <p:cNvSpPr>
            <a:spLocks noChangeArrowheads="1"/>
          </p:cNvSpPr>
          <p:nvPr/>
        </p:nvSpPr>
        <p:spPr bwMode="auto">
          <a:xfrm>
            <a:off x="1541462" y="6001434"/>
            <a:ext cx="9109075" cy="646331"/>
          </a:xfrm>
          <a:prstGeom prst="rect">
            <a:avLst/>
          </a:prstGeom>
          <a:noFill/>
          <a:ln w="9525">
            <a:noFill/>
            <a:miter lim="800000"/>
            <a:headEnd/>
            <a:tailEnd/>
          </a:ln>
        </p:spPr>
        <p:txBody>
          <a:bodyPr wrap="square">
            <a:spAutoFit/>
          </a:bodyPr>
          <a:lstStyle/>
          <a:p>
            <a:pPr algn="ctr"/>
            <a:r>
              <a:rPr lang="en-US" altLang="zh-TW" sz="900" dirty="0">
                <a:latin typeface="Helvetica Neue CE 55 Roman" pitchFamily="82" charset="0"/>
              </a:rPr>
              <a:t>Hashtag Asia Awards 2025 is produced by MARKETING-INTERACTIVE, a publication of Lighthouse Independent Media</a:t>
            </a:r>
            <a:br>
              <a:rPr lang="en-US" altLang="zh-TW" sz="900" dirty="0">
                <a:latin typeface="Helvetica Neue CE 55 Roman" pitchFamily="82" charset="0"/>
              </a:rPr>
            </a:br>
            <a:r>
              <a:rPr lang="en-US" altLang="zh-TW" sz="900" dirty="0">
                <a:latin typeface="Helvetica Neue CE 55 Roman" pitchFamily="82" charset="0"/>
              </a:rPr>
              <a:t> </a:t>
            </a:r>
            <a:r>
              <a:rPr lang="en-US" sz="900" dirty="0">
                <a:latin typeface="Helvetica Neue CE 55 Roman" pitchFamily="82" charset="0"/>
              </a:rPr>
              <a:t>100C </a:t>
            </a:r>
            <a:r>
              <a:rPr lang="en-US" sz="900" dirty="0" err="1">
                <a:latin typeface="Helvetica Neue CE 55 Roman" pitchFamily="82" charset="0"/>
              </a:rPr>
              <a:t>Pasir</a:t>
            </a:r>
            <a:r>
              <a:rPr lang="en-US" sz="900" dirty="0">
                <a:latin typeface="Helvetica Neue CE 55 Roman" pitchFamily="82" charset="0"/>
              </a:rPr>
              <a:t> Panjang Road  #05-01,  See Hoy Chan Hub, Singapore 118519</a:t>
            </a:r>
          </a:p>
          <a:p>
            <a:pPr algn="ctr"/>
            <a:r>
              <a:rPr lang="en-US" sz="900" dirty="0">
                <a:latin typeface="Helvetica Neue CE 55 Roman" pitchFamily="82" charset="0"/>
              </a:rPr>
              <a:t>T [65] 6423 0329   |   F [65] 6423 0117  </a:t>
            </a:r>
          </a:p>
          <a:p>
            <a:pPr algn="ctr"/>
            <a:r>
              <a:rPr lang="en-GB" sz="900" dirty="0">
                <a:latin typeface="Helvetica Neue CE 55 Roman" pitchFamily="82" charset="0"/>
                <a:hlinkClick r:id="rId4"/>
              </a:rPr>
              <a:t>https://www.marketing-interactive.com/</a:t>
            </a:r>
            <a:r>
              <a:rPr lang="en-GB" sz="900" dirty="0">
                <a:latin typeface="Helvetica Neue CE 55 Roman" pitchFamily="82" charset="0"/>
              </a:rPr>
              <a:t> </a:t>
            </a:r>
            <a:endParaRPr lang="zh-TW" altLang="en-US" sz="900" dirty="0">
              <a:latin typeface="Helvetica Neue CE 55 Rom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304800" y="5885364"/>
            <a:ext cx="11734800" cy="362535"/>
          </a:xfrm>
          <a:prstGeom prst="rect">
            <a:avLst/>
          </a:prstGeom>
          <a:noFill/>
          <a:ln w="9525">
            <a:noFill/>
            <a:miter lim="800000"/>
            <a:headEnd/>
            <a:tailEnd/>
          </a:ln>
        </p:spPr>
        <p:txBody>
          <a:bodyPr wrap="square">
            <a:spAutoFit/>
          </a:bodyPr>
          <a:lstStyle/>
          <a:p>
            <a:pPr>
              <a:lnSpc>
                <a:spcPts val="1100"/>
              </a:lnSpc>
            </a:pPr>
            <a:r>
              <a:rPr lang="en-US" altLang="zh-TW" sz="900" dirty="0">
                <a:latin typeface="Arial" panose="020B0604020202020204" pitchFamily="34" charset="0"/>
                <a:cs typeface="Arial" panose="020B0604020202020204" pitchFamily="34" charset="0"/>
              </a:rPr>
              <a:t>NOTE: Marks may be deducted if  the entry submission exceeds the maximum word count.</a:t>
            </a:r>
          </a:p>
          <a:p>
            <a:pPr>
              <a:lnSpc>
                <a:spcPts val="1100"/>
              </a:lnSpc>
            </a:pPr>
            <a:r>
              <a:rPr lang="en-AU" sz="900" dirty="0">
                <a:latin typeface="Arial" panose="020B0604020202020204" pitchFamily="34" charset="0"/>
                <a:cs typeface="Arial" panose="020B0604020202020204" pitchFamily="34" charset="0"/>
              </a:rPr>
              <a:t>*Please take note that we will omit </a:t>
            </a:r>
            <a:r>
              <a:rPr lang="en-AU" sz="900" dirty="0" err="1">
                <a:latin typeface="Arial" panose="020B0604020202020204" pitchFamily="34" charset="0"/>
                <a:cs typeface="Arial" panose="020B0604020202020204" pitchFamily="34" charset="0"/>
              </a:rPr>
              <a:t>Inc</a:t>
            </a:r>
            <a:r>
              <a:rPr lang="en-AU" sz="900" dirty="0">
                <a:latin typeface="Arial" panose="020B0604020202020204" pitchFamily="34" charset="0"/>
                <a:cs typeface="Arial" panose="020B0604020202020204" pitchFamily="34" charset="0"/>
              </a:rPr>
              <a:t>, Corporation, </a:t>
            </a:r>
            <a:r>
              <a:rPr lang="en-AU" sz="900" dirty="0" err="1">
                <a:latin typeface="Arial" panose="020B0604020202020204" pitchFamily="34" charset="0"/>
                <a:cs typeface="Arial" panose="020B0604020202020204" pitchFamily="34" charset="0"/>
              </a:rPr>
              <a:t>Pte.</a:t>
            </a:r>
            <a:r>
              <a:rPr lang="en-AU" sz="900" dirty="0">
                <a:latin typeface="Arial" panose="020B0604020202020204" pitchFamily="34" charset="0"/>
                <a:cs typeface="Arial" panose="020B0604020202020204" pitchFamily="34" charset="0"/>
              </a:rPr>
              <a:t> Ltd, PT, </a:t>
            </a:r>
            <a:r>
              <a:rPr lang="en-AU" sz="900" dirty="0" err="1">
                <a:latin typeface="Arial" panose="020B0604020202020204" pitchFamily="34" charset="0"/>
                <a:cs typeface="Arial" panose="020B0604020202020204" pitchFamily="34" charset="0"/>
              </a:rPr>
              <a:t>Berhad</a:t>
            </a:r>
            <a:r>
              <a:rPr lang="en-AU" sz="900" dirty="0">
                <a:latin typeface="Arial" panose="020B0604020202020204" pitchFamily="34" charset="0"/>
                <a:cs typeface="Arial" panose="020B0604020202020204" pitchFamily="34" charset="0"/>
              </a:rPr>
              <a:t>, </a:t>
            </a:r>
            <a:r>
              <a:rPr lang="en-AU" sz="900" dirty="0" err="1">
                <a:latin typeface="Arial" panose="020B0604020202020204" pitchFamily="34" charset="0"/>
                <a:cs typeface="Arial" panose="020B0604020202020204" pitchFamily="34" charset="0"/>
              </a:rPr>
              <a:t>Sdn</a:t>
            </a:r>
            <a:r>
              <a:rPr lang="en-AU" sz="900" dirty="0">
                <a:latin typeface="Arial" panose="020B0604020202020204" pitchFamily="34" charset="0"/>
                <a:cs typeface="Arial" panose="020B0604020202020204" pitchFamily="34" charset="0"/>
              </a:rPr>
              <a:t>. </a:t>
            </a:r>
            <a:r>
              <a:rPr lang="en-AU" sz="900" dirty="0" err="1">
                <a:latin typeface="Arial" panose="020B0604020202020204" pitchFamily="34" charset="0"/>
                <a:cs typeface="Arial" panose="020B0604020202020204" pitchFamily="34" charset="0"/>
              </a:rPr>
              <a:t>Bhd</a:t>
            </a:r>
            <a:r>
              <a:rPr lang="en-AU" sz="900" dirty="0">
                <a:latin typeface="Arial" panose="020B0604020202020204" pitchFamily="34" charset="0"/>
                <a:cs typeface="Arial" panose="020B0604020202020204" pitchFamily="34" charset="0"/>
              </a:rPr>
              <a:t> and </a:t>
            </a:r>
            <a:r>
              <a:rPr lang="en-AU" sz="900" dirty="0" err="1">
                <a:latin typeface="Arial" panose="020B0604020202020204" pitchFamily="34" charset="0"/>
                <a:cs typeface="Arial" panose="020B0604020202020204" pitchFamily="34" charset="0"/>
              </a:rPr>
              <a:t>etc</a:t>
            </a:r>
            <a:r>
              <a:rPr lang="en-AU" sz="900" dirty="0">
                <a:latin typeface="Arial" panose="020B0604020202020204" pitchFamily="34" charset="0"/>
                <a:cs typeface="Arial" panose="020B0604020202020204" pitchFamily="34" charset="0"/>
              </a:rPr>
              <a:t> in order to follow our editorial design guidelines in all marketing collaterals including trophy.</a:t>
            </a:r>
            <a:endParaRPr lang="en-US" sz="900"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090027496"/>
              </p:ext>
            </p:extLst>
          </p:nvPr>
        </p:nvGraphicFramePr>
        <p:xfrm>
          <a:off x="304800" y="1136833"/>
          <a:ext cx="11734800" cy="2205914"/>
        </p:xfrm>
        <a:graphic>
          <a:graphicData uri="http://schemas.openxmlformats.org/drawingml/2006/table">
            <a:tbl>
              <a:tblPr firstRow="1" firstCol="1" lastRow="1" lastCol="1" bandRow="1" bandCol="1">
                <a:tableStyleId>{5C22544A-7EE6-4342-B048-85BDC9FD1C3A}</a:tableStyleId>
              </a:tblPr>
              <a:tblGrid>
                <a:gridCol w="3947160">
                  <a:extLst>
                    <a:ext uri="{9D8B030D-6E8A-4147-A177-3AD203B41FA5}">
                      <a16:colId xmlns:a16="http://schemas.microsoft.com/office/drawing/2014/main" val="20000"/>
                    </a:ext>
                  </a:extLst>
                </a:gridCol>
                <a:gridCol w="7787640">
                  <a:extLst>
                    <a:ext uri="{9D8B030D-6E8A-4147-A177-3AD203B41FA5}">
                      <a16:colId xmlns:a16="http://schemas.microsoft.com/office/drawing/2014/main" val="20001"/>
                    </a:ext>
                  </a:extLst>
                </a:gridCol>
              </a:tblGrid>
              <a:tr h="214027">
                <a:tc gridSpan="2">
                  <a:txBody>
                    <a:bodyPr/>
                    <a:lstStyle/>
                    <a:p>
                      <a:pPr marL="0" marR="160020" lvl="0" indent="0" algn="ctr" defTabSz="914400" rtl="0" eaLnBrk="1" fontAlgn="auto" latinLnBrk="0" hangingPunct="1">
                        <a:lnSpc>
                          <a:spcPct val="115000"/>
                        </a:lnSpc>
                        <a:spcBef>
                          <a:spcPts val="0"/>
                        </a:spcBef>
                        <a:spcAft>
                          <a:spcPts val="0"/>
                        </a:spcAft>
                        <a:buClrTx/>
                        <a:buSzTx/>
                        <a:buFontTx/>
                        <a:buNone/>
                        <a:tabLst/>
                        <a:defRPr/>
                      </a:pPr>
                      <a:r>
                        <a:rPr kumimoji="0" lang="en-US" altLang="zh-TW"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Hashtag Asia Awards 2025 : Core Submission Document</a:t>
                      </a:r>
                      <a:endParaRPr kumimoji="0" lang="en-US"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FF"/>
                    </a:solidFill>
                  </a:tcPr>
                </a:tc>
                <a:tc hMerge="1">
                  <a:txBody>
                    <a:bodyPr/>
                    <a:lstStyle/>
                    <a:p>
                      <a:pPr marL="0" marR="0" algn="l">
                        <a:lnSpc>
                          <a:spcPct val="115000"/>
                        </a:lnSpc>
                        <a:spcBef>
                          <a:spcPts val="0"/>
                        </a:spcBef>
                        <a:spcAft>
                          <a:spcPts val="0"/>
                        </a:spcAft>
                      </a:pPr>
                      <a:endParaRPr lang="en-US" sz="9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9217136"/>
                  </a:ext>
                </a:extLst>
              </a:tr>
              <a:tr h="325540">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011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Client Organisation </a:t>
                      </a:r>
                      <a:br>
                        <a:rPr lang="en-US" sz="1000" dirty="0">
                          <a:solidFill>
                            <a:schemeClr val="tx1"/>
                          </a:solidFill>
                          <a:effectLst/>
                          <a:latin typeface="Arial" panose="020B0604020202020204" pitchFamily="34" charset="0"/>
                          <a:cs typeface="Arial" panose="020B0604020202020204" pitchFamily="34" charset="0"/>
                        </a:rPr>
                      </a:br>
                      <a:r>
                        <a:rPr lang="en-US" sz="1000" b="0" i="1" dirty="0">
                          <a:solidFill>
                            <a:schemeClr val="tx1"/>
                          </a:solidFill>
                          <a:effectLst/>
                          <a:latin typeface="Arial" panose="020B0604020202020204" pitchFamily="34" charset="0"/>
                          <a:cs typeface="Arial" panose="020B0604020202020204" pitchFamily="34" charset="0"/>
                        </a:rPr>
                        <a:t>(Only applicable for Brand Categories)</a:t>
                      </a:r>
                      <a:endParaRPr lang="en-US" sz="1000" b="0" i="1"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0738598"/>
                  </a:ext>
                </a:extLst>
              </a:tr>
              <a:tr h="295357">
                <a:tc>
                  <a:txBody>
                    <a:bodyPr/>
                    <a:lstStyle/>
                    <a:p>
                      <a:pPr marL="0" marR="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Name of Brand / Influencer</a:t>
                      </a:r>
                    </a:p>
                    <a:p>
                      <a:pPr marL="0" marR="0" algn="l">
                        <a:lnSpc>
                          <a:spcPct val="115000"/>
                        </a:lnSpc>
                        <a:spcBef>
                          <a:spcPts val="0"/>
                        </a:spcBef>
                        <a:spcAft>
                          <a:spcPts val="0"/>
                        </a:spcAft>
                      </a:pPr>
                      <a:r>
                        <a:rPr lang="en-US" sz="1000" b="0" i="1" dirty="0">
                          <a:solidFill>
                            <a:schemeClr val="tx1"/>
                          </a:solidFill>
                          <a:effectLst/>
                          <a:latin typeface="Arial" panose="020B0604020202020204" pitchFamily="34" charset="0"/>
                          <a:cs typeface="Arial" panose="020B0604020202020204" pitchFamily="34" charset="0"/>
                        </a:rPr>
                        <a:t>(Only applicable if brand name is different from client organisation)</a:t>
                      </a:r>
                      <a:endParaRPr lang="en-US" sz="1000" b="0" i="1"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667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Name of Campaign / Programme</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13961">
                <a:tc>
                  <a:txBody>
                    <a:bodyPr/>
                    <a:lstStyle/>
                    <a:p>
                      <a:pPr marL="0" marR="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Name of Agency</a:t>
                      </a:r>
                      <a:r>
                        <a:rPr lang="en-US" sz="1000" i="1" baseline="0" dirty="0">
                          <a:solidFill>
                            <a:schemeClr val="tx1"/>
                          </a:solidFill>
                          <a:effectLst/>
                          <a:latin typeface="Arial" panose="020B0604020202020204" pitchFamily="34" charset="0"/>
                          <a:cs typeface="Arial" panose="020B0604020202020204" pitchFamily="34" charset="0"/>
                        </a:rPr>
                        <a:t> </a:t>
                      </a:r>
                      <a:r>
                        <a:rPr lang="en-US" sz="1000" b="0" i="1" dirty="0">
                          <a:solidFill>
                            <a:schemeClr val="tx1"/>
                          </a:solidFill>
                          <a:effectLst/>
                          <a:latin typeface="Arial" panose="020B0604020202020204" pitchFamily="34" charset="0"/>
                          <a:cs typeface="Arial" panose="020B0604020202020204" pitchFamily="34" charset="0"/>
                        </a:rPr>
                        <a:t>(if applicable) </a:t>
                      </a:r>
                    </a:p>
                    <a:p>
                      <a:pPr marL="0" marR="0" algn="l">
                        <a:lnSpc>
                          <a:spcPct val="115000"/>
                        </a:lnSpc>
                        <a:spcBef>
                          <a:spcPts val="0"/>
                        </a:spcBef>
                        <a:spcAft>
                          <a:spcPts val="0"/>
                        </a:spcAft>
                      </a:pPr>
                      <a:r>
                        <a:rPr lang="en-US" sz="1000" b="0" i="1" dirty="0">
                          <a:solidFill>
                            <a:schemeClr val="tx1"/>
                          </a:solidFill>
                          <a:effectLst/>
                          <a:latin typeface="Arial" panose="020B0604020202020204" pitchFamily="34" charset="0"/>
                          <a:cs typeface="Arial" panose="020B0604020202020204" pitchFamily="34" charset="0"/>
                        </a:rPr>
                        <a:t>in collaboration/partnership with other agencies, please indicate the lead agency, ex. Agency A (lead agency) + Agency B)</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9" name="Rectangle 8"/>
          <p:cNvSpPr/>
          <p:nvPr/>
        </p:nvSpPr>
        <p:spPr>
          <a:xfrm>
            <a:off x="304800" y="3505200"/>
            <a:ext cx="11734800" cy="2308324"/>
          </a:xfrm>
          <a:prstGeom prst="rect">
            <a:avLst/>
          </a:prstGeom>
        </p:spPr>
        <p:txBody>
          <a:bodyPr wrap="square">
            <a:spAutoFit/>
          </a:bodyPr>
          <a:lstStyle/>
          <a:p>
            <a:r>
              <a:rPr lang="en-US" sz="900" b="1" u="sng" dirty="0">
                <a:latin typeface="Arial" panose="020B0604020202020204" pitchFamily="34" charset="0"/>
                <a:cs typeface="Arial" panose="020B0604020202020204" pitchFamily="34" charset="0"/>
              </a:rPr>
              <a:t>Guidelines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refer to the </a:t>
            </a:r>
            <a:r>
              <a:rPr lang="en-US" sz="900" b="1" dirty="0">
                <a:latin typeface="Arial" panose="020B0604020202020204" pitchFamily="34" charset="0"/>
                <a:cs typeface="Arial" panose="020B0604020202020204" pitchFamily="34" charset="0"/>
              </a:rPr>
              <a:t>Hashtag Asia Awards</a:t>
            </a:r>
            <a:r>
              <a:rPr lang="en-US" sz="900" dirty="0">
                <a:latin typeface="Arial" panose="020B0604020202020204" pitchFamily="34" charset="0"/>
                <a:cs typeface="Arial" panose="020B0604020202020204" pitchFamily="34" charset="0"/>
              </a:rPr>
              <a:t> 2025 Entry Guidelines for specific information, category descriptions and entry criteria details. In particular for Brands (1-37) / Influencers (38-40) Categories </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Images &amp; Supporting Documents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900"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In your online submission, you must include a high-resolution company logo and campaign / programme image that can be used on all marketing material.</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Videos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Attention</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900" dirty="0">
                <a:solidFill>
                  <a:srgbClr val="FF0000"/>
                </a:solidFill>
                <a:latin typeface="Arial" panose="020B0604020202020204" pitchFamily="34" charset="0"/>
                <a:cs typeface="Arial" panose="020B0604020202020204" pitchFamily="34" charset="0"/>
              </a:rPr>
              <a:t>red text </a:t>
            </a:r>
            <a:r>
              <a:rPr lang="en-US" sz="900" dirty="0">
                <a:latin typeface="Arial" panose="020B0604020202020204" pitchFamily="34" charset="0"/>
                <a:cs typeface="Arial" panose="020B0604020202020204" pitchFamily="34" charset="0"/>
              </a:rPr>
              <a:t>or </a:t>
            </a:r>
            <a:r>
              <a:rPr lang="en-US" sz="9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9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US" sz="900" dirty="0">
                <a:latin typeface="Arial" panose="020B0604020202020204" pitchFamily="34" charset="0"/>
                <a:cs typeface="Arial" panose="020B0604020202020204" pitchFamily="34" charset="0"/>
                <a:hlinkClick r:id="rId2"/>
              </a:rPr>
              <a:t>https://awards.marketing-interactive.com/hashtagasia/entry-submission/</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4800" y="1180863"/>
            <a:ext cx="11430000" cy="46166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
        <p:nvSpPr>
          <p:cNvPr id="2" name="Rectangle 1"/>
          <p:cNvSpPr/>
          <p:nvPr/>
        </p:nvSpPr>
        <p:spPr>
          <a:xfrm>
            <a:off x="286139" y="1642528"/>
            <a:ext cx="8632256" cy="261610"/>
          </a:xfrm>
          <a:prstGeom prst="rect">
            <a:avLst/>
          </a:prstGeom>
        </p:spPr>
        <p:txBody>
          <a:bodyPr wrap="square">
            <a:spAutoFit/>
          </a:bodyPr>
          <a:lstStyle/>
          <a:p>
            <a:r>
              <a:rPr lang="en-US" sz="1100" dirty="0">
                <a:latin typeface="Helvetica CE 45 Light" pitchFamily="82" charset="0"/>
                <a:cs typeface="Arial" panose="020B0604020202020204" pitchFamily="34" charset="0"/>
              </a:rPr>
              <a:t>Your entry will be evaluated on the following four key areas:</a:t>
            </a:r>
          </a:p>
        </p:txBody>
      </p:sp>
      <p:sp>
        <p:nvSpPr>
          <p:cNvPr id="5" name="TextBox 4">
            <a:extLst>
              <a:ext uri="{FF2B5EF4-FFF2-40B4-BE49-F238E27FC236}">
                <a16:creationId xmlns:a16="http://schemas.microsoft.com/office/drawing/2014/main" id="{CB93ACAD-5E43-CBAB-5706-764A728C0808}"/>
              </a:ext>
            </a:extLst>
          </p:cNvPr>
          <p:cNvSpPr txBox="1"/>
          <p:nvPr/>
        </p:nvSpPr>
        <p:spPr>
          <a:xfrm>
            <a:off x="381000" y="2067419"/>
            <a:ext cx="11582400" cy="8725466"/>
          </a:xfrm>
          <a:prstGeom prst="rect">
            <a:avLst/>
          </a:prstGeom>
          <a:noFill/>
        </p:spPr>
        <p:txBody>
          <a:bodyPr wrap="square" numCol="2">
            <a:spAutoFit/>
          </a:bodyPr>
          <a:lstStyle/>
          <a:p>
            <a:pPr marL="228600" indent="-228600">
              <a:buAutoNum type="arabicPeriod"/>
            </a:pPr>
            <a:r>
              <a:rPr lang="en-US" sz="1100" b="1" dirty="0">
                <a:latin typeface="Arial" panose="020B0604020202020204" pitchFamily="34" charset="0"/>
                <a:cs typeface="Arial" panose="020B0604020202020204" pitchFamily="34" charset="0"/>
              </a:rPr>
              <a:t>Context (Max. 500 words) 10%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the problem or challenge the brand faced, competitor landscape, goals, target audience, and context of the challenge.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Elaborate on the strategy you were using before and what drove you to do things differently.</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Start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End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Target audience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Key objectives</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Budget </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2. Strategy (Max. 500 words) 35%</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Detail the plan devised to address your challenge, elaborate on the key considerations for choosing this over other platforms – timeline, budget, creative and media considerations, etc.</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Which channel/s were used and why?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Outline the approach and why it was used</a:t>
            </a: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3. Activity (Max. 500 words) 35%</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how the strategy was executed and communicated to its audience and the rationale behind the chosen dissemination platforms</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4. Response (Max. 500 words) 20%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Provide measurable metrics on the success of your </a:t>
            </a:r>
            <a:r>
              <a:rPr lang="en-US" sz="1100" dirty="0" err="1">
                <a:latin typeface="Arial" panose="020B0604020202020204" pitchFamily="34" charset="0"/>
                <a:cs typeface="Arial" panose="020B0604020202020204" pitchFamily="34" charset="0"/>
              </a:rPr>
              <a:t>programme</a:t>
            </a:r>
            <a:r>
              <a:rPr lang="en-US" sz="1100" dirty="0">
                <a:latin typeface="Arial" panose="020B0604020202020204" pitchFamily="34" charset="0"/>
                <a:cs typeface="Arial" panose="020B0604020202020204" pitchFamily="34" charset="0"/>
              </a:rPr>
              <a:t> in relation to the goals you wanted to achieve – for example, financial improvements/ customer satisfaction improvements/ engagement levels/ membership levels/ interaction and response </a:t>
            </a:r>
            <a:r>
              <a:rPr lang="en-US" sz="1100" dirty="0">
                <a:latin typeface="Helvetica Neue CE 55 Roman" pitchFamily="82" charset="0"/>
              </a:rPr>
              <a:t>levels</a:t>
            </a:r>
          </a:p>
        </p:txBody>
      </p:sp>
    </p:spTree>
    <p:extLst>
      <p:ext uri="{BB962C8B-B14F-4D97-AF65-F5344CB8AC3E}">
        <p14:creationId xmlns:p14="http://schemas.microsoft.com/office/powerpoint/2010/main" val="9398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16294"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1: Context (Max. 500 words) 10%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47250639"/>
              </p:ext>
            </p:extLst>
          </p:nvPr>
        </p:nvGraphicFramePr>
        <p:xfrm>
          <a:off x="533400" y="1524000"/>
          <a:ext cx="11201399" cy="4724400"/>
        </p:xfrm>
        <a:graphic>
          <a:graphicData uri="http://schemas.openxmlformats.org/drawingml/2006/table">
            <a:tbl>
              <a:tblPr firstRow="1" bandRow="1">
                <a:tableStyleId>{5C22544A-7EE6-4342-B048-85BDC9FD1C3A}</a:tableStyleId>
              </a:tblPr>
              <a:tblGrid>
                <a:gridCol w="11201399">
                  <a:extLst>
                    <a:ext uri="{9D8B030D-6E8A-4147-A177-3AD203B41FA5}">
                      <a16:colId xmlns:a16="http://schemas.microsoft.com/office/drawing/2014/main" val="20000"/>
                    </a:ext>
                  </a:extLst>
                </a:gridCol>
              </a:tblGrid>
              <a:tr h="47244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53609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2: Strategy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143714692"/>
              </p:ext>
            </p:extLst>
          </p:nvPr>
        </p:nvGraphicFramePr>
        <p:xfrm>
          <a:off x="457200" y="1524000"/>
          <a:ext cx="11277599" cy="4724400"/>
        </p:xfrm>
        <a:graphic>
          <a:graphicData uri="http://schemas.openxmlformats.org/drawingml/2006/table">
            <a:tbl>
              <a:tblPr firstRow="1" bandRow="1">
                <a:tableStyleId>{5C22544A-7EE6-4342-B048-85BDC9FD1C3A}</a:tableStyleId>
              </a:tblPr>
              <a:tblGrid>
                <a:gridCol w="11277599">
                  <a:extLst>
                    <a:ext uri="{9D8B030D-6E8A-4147-A177-3AD203B41FA5}">
                      <a16:colId xmlns:a16="http://schemas.microsoft.com/office/drawing/2014/main" val="20000"/>
                    </a:ext>
                  </a:extLst>
                </a:gridCol>
              </a:tblGrid>
              <a:tr h="47244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102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27653"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3: Activity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28757818"/>
              </p:ext>
            </p:extLst>
          </p:nvPr>
        </p:nvGraphicFramePr>
        <p:xfrm>
          <a:off x="457200" y="1600200"/>
          <a:ext cx="11429999" cy="4648200"/>
        </p:xfrm>
        <a:graphic>
          <a:graphicData uri="http://schemas.openxmlformats.org/drawingml/2006/table">
            <a:tbl>
              <a:tblPr firstRow="1" bandRow="1">
                <a:tableStyleId>{5C22544A-7EE6-4342-B048-85BDC9FD1C3A}</a:tableStyleId>
              </a:tblPr>
              <a:tblGrid>
                <a:gridCol w="11429999">
                  <a:extLst>
                    <a:ext uri="{9D8B030D-6E8A-4147-A177-3AD203B41FA5}">
                      <a16:colId xmlns:a16="http://schemas.microsoft.com/office/drawing/2014/main" val="20000"/>
                    </a:ext>
                  </a:extLst>
                </a:gridCol>
              </a:tblGrid>
              <a:tr h="46482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47237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4: Response (Max. 500 words) 20%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01954659"/>
              </p:ext>
            </p:extLst>
          </p:nvPr>
        </p:nvGraphicFramePr>
        <p:xfrm>
          <a:off x="304800" y="1676400"/>
          <a:ext cx="11582399" cy="4572000"/>
        </p:xfrm>
        <a:graphic>
          <a:graphicData uri="http://schemas.openxmlformats.org/drawingml/2006/table">
            <a:tbl>
              <a:tblPr firstRow="1" bandRow="1">
                <a:tableStyleId>{5C22544A-7EE6-4342-B048-85BDC9FD1C3A}</a:tableStyleId>
              </a:tblPr>
              <a:tblGrid>
                <a:gridCol w="11582399">
                  <a:extLst>
                    <a:ext uri="{9D8B030D-6E8A-4147-A177-3AD203B41FA5}">
                      <a16:colId xmlns:a16="http://schemas.microsoft.com/office/drawing/2014/main" val="20000"/>
                    </a:ext>
                  </a:extLst>
                </a:gridCol>
              </a:tblGrid>
              <a:tr h="45720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14858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27429069"/>
              </p:ext>
            </p:extLst>
          </p:nvPr>
        </p:nvGraphicFramePr>
        <p:xfrm>
          <a:off x="381000" y="1219200"/>
          <a:ext cx="11430000" cy="4876800"/>
        </p:xfrm>
        <a:graphic>
          <a:graphicData uri="http://schemas.openxmlformats.org/drawingml/2006/table">
            <a:tbl>
              <a:tblPr firstRow="1" bandRow="1">
                <a:tableStyleId>{5C22544A-7EE6-4342-B048-85BDC9FD1C3A}</a:tableStyleId>
              </a:tblPr>
              <a:tblGrid>
                <a:gridCol w="11430000">
                  <a:extLst>
                    <a:ext uri="{9D8B030D-6E8A-4147-A177-3AD203B41FA5}">
                      <a16:colId xmlns:a16="http://schemas.microsoft.com/office/drawing/2014/main" val="20000"/>
                    </a:ext>
                  </a:extLst>
                </a:gridCol>
              </a:tblGrid>
              <a:tr h="4876800">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pPr algn="ctr"/>
                      <a:endParaRPr lang="en-US" sz="1600" b="1" kern="1200" dirty="0">
                        <a:solidFill>
                          <a:schemeClr val="tx1"/>
                        </a:solidFill>
                        <a:latin typeface="Arial" panose="020B0604020202020204" pitchFamily="34" charset="0"/>
                        <a:ea typeface="+mn-ea"/>
                        <a:cs typeface="Arial" panose="020B0604020202020204" pitchFamily="34" charset="0"/>
                      </a:endParaRPr>
                    </a:p>
                    <a:p>
                      <a:pPr algn="l"/>
                      <a:r>
                        <a:rPr lang="en-US" sz="1600" b="1" kern="1200" dirty="0">
                          <a:solidFill>
                            <a:schemeClr val="tx1"/>
                          </a:solidFill>
                          <a:latin typeface="Arial" panose="020B0604020202020204" pitchFamily="34" charset="0"/>
                          <a:ea typeface="+mn-ea"/>
                          <a:cs typeface="Arial" panose="020B0604020202020204" pitchFamily="34" charset="0"/>
                        </a:rPr>
                        <a:t>DECLARATION </a:t>
                      </a:r>
                    </a:p>
                    <a:p>
                      <a:pPr algn="ctr"/>
                      <a:r>
                        <a:rPr lang="en-US" sz="1600" b="1" kern="1200" dirty="0">
                          <a:solidFill>
                            <a:schemeClr val="tx1"/>
                          </a:solidFill>
                          <a:latin typeface="Arial" panose="020B0604020202020204" pitchFamily="34" charset="0"/>
                          <a:ea typeface="+mn-ea"/>
                          <a:cs typeface="Arial" panose="020B0604020202020204" pitchFamily="34" charset="0"/>
                        </a:rPr>
                        <a:t> </a:t>
                      </a:r>
                    </a:p>
                    <a:p>
                      <a:pPr algn="ctr"/>
                      <a:r>
                        <a:rPr lang="en-US" sz="1600" b="1" kern="1200" dirty="0">
                          <a:solidFill>
                            <a:schemeClr val="tx1"/>
                          </a:solidFill>
                          <a:latin typeface="Arial" panose="020B0604020202020204" pitchFamily="34" charset="0"/>
                          <a:ea typeface="+mn-ea"/>
                          <a:cs typeface="Arial" panose="020B0604020202020204" pitchFamily="34" charset="0"/>
                          <a:sym typeface="Wingdings 2"/>
                        </a:rPr>
                        <a:t></a:t>
                      </a:r>
                      <a:r>
                        <a:rPr lang="en-US" sz="1600" b="0" kern="1200" dirty="0">
                          <a:solidFill>
                            <a:schemeClr val="tx1"/>
                          </a:solidFill>
                          <a:latin typeface="Arial" panose="020B0604020202020204" pitchFamily="34" charset="0"/>
                          <a:ea typeface="+mn-ea"/>
                          <a:cs typeface="Arial" panose="020B0604020202020204" pitchFamily="34" charset="0"/>
                        </a:rPr>
                        <a:t> </a:t>
                      </a:r>
                      <a:r>
                        <a:rPr lang="en-US" sz="16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pPr algn="ctr"/>
                      <a:endParaRPr lang="en-AU" sz="1600" b="1" kern="1200" dirty="0">
                        <a:solidFill>
                          <a:schemeClr val="tx1"/>
                        </a:solidFill>
                        <a:latin typeface="Arial" panose="020B0604020202020204" pitchFamily="34" charset="0"/>
                        <a:ea typeface="+mn-ea"/>
                        <a:cs typeface="Arial" panose="020B0604020202020204" pitchFamily="34" charset="0"/>
                      </a:endParaRPr>
                    </a:p>
                    <a:p>
                      <a:pPr algn="ctr"/>
                      <a:r>
                        <a:rPr lang="en-AU" sz="1600" b="1" kern="1200" dirty="0">
                          <a:solidFill>
                            <a:schemeClr val="tx1"/>
                          </a:solidFill>
                          <a:latin typeface="Arial" panose="020B0604020202020204" pitchFamily="34" charset="0"/>
                          <a:ea typeface="+mn-ea"/>
                          <a:cs typeface="Arial" panose="020B0604020202020204" pitchFamily="34" charset="0"/>
                        </a:rPr>
                        <a:t>-THE END- </a:t>
                      </a:r>
                      <a:endParaRPr lang="en-US" sz="16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CE 45 Light"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5758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2966</TotalTime>
  <Words>820</Words>
  <Application>Microsoft Office PowerPoint</Application>
  <PresentationFormat>Widescreen</PresentationFormat>
  <Paragraphs>102</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Tan</dc:creator>
  <cp:lastModifiedBy>Joleen Quek</cp:lastModifiedBy>
  <cp:revision>96</cp:revision>
  <dcterms:created xsi:type="dcterms:W3CDTF">2006-08-16T00:00:00Z</dcterms:created>
  <dcterms:modified xsi:type="dcterms:W3CDTF">2024-11-05T09:06:37Z</dcterms:modified>
</cp:coreProperties>
</file>