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0"/>
  </p:notesMasterIdLst>
  <p:sldIdLst>
    <p:sldId id="256" r:id="rId2"/>
    <p:sldId id="257" r:id="rId3"/>
    <p:sldId id="258" r:id="rId4"/>
    <p:sldId id="261" r:id="rId5"/>
    <p:sldId id="262" r:id="rId6"/>
    <p:sldId id="263" r:id="rId7"/>
    <p:sldId id="264" r:id="rId8"/>
    <p:sldId id="259" r:id="rId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FF"/>
    <a:srgbClr val="00FF00"/>
    <a:srgbClr val="80008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720" autoAdjust="0"/>
    <p:restoredTop sz="94660"/>
  </p:normalViewPr>
  <p:slideViewPr>
    <p:cSldViewPr>
      <p:cViewPr varScale="1">
        <p:scale>
          <a:sx n="103" d="100"/>
          <a:sy n="103" d="100"/>
        </p:scale>
        <p:origin x="150" y="222"/>
      </p:cViewPr>
      <p:guideLst>
        <p:guide orient="horz" pos="2160"/>
        <p:guide pos="384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SG"/>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5F8287C-18DC-4087-9822-1ADACD52613E}" type="datetimeFigureOut">
              <a:rPr lang="en-SG" smtClean="0"/>
              <a:t>5/11/2024</a:t>
            </a:fld>
            <a:endParaRPr lang="en-SG"/>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SG"/>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SG"/>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875BCDC-50CF-491D-814A-22D5C1F0B5DD}" type="slidenum">
              <a:rPr lang="en-SG" smtClean="0"/>
              <a:t>‹#›</a:t>
            </a:fld>
            <a:endParaRPr lang="en-SG"/>
          </a:p>
        </p:txBody>
      </p:sp>
    </p:spTree>
    <p:extLst>
      <p:ext uri="{BB962C8B-B14F-4D97-AF65-F5344CB8AC3E}">
        <p14:creationId xmlns:p14="http://schemas.microsoft.com/office/powerpoint/2010/main" val="63860237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875BCDC-50CF-491D-814A-22D5C1F0B5DD}" type="slidenum">
              <a:rPr lang="en-SG" smtClean="0"/>
              <a:t>1</a:t>
            </a:fld>
            <a:endParaRPr lang="en-SG"/>
          </a:p>
        </p:txBody>
      </p:sp>
    </p:spTree>
    <p:extLst>
      <p:ext uri="{BB962C8B-B14F-4D97-AF65-F5344CB8AC3E}">
        <p14:creationId xmlns:p14="http://schemas.microsoft.com/office/powerpoint/2010/main" val="9158800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1D8BD707-D9CF-40AE-B4C6-C98DA3205C09}" type="datetimeFigureOut">
              <a:rPr lang="en-US" smtClean="0"/>
              <a:pPr/>
              <a:t>11/5/2024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D8BD707-D9CF-40AE-B4C6-C98DA3205C09}" type="datetimeFigureOut">
              <a:rPr lang="en-US" smtClean="0"/>
              <a:pPr/>
              <a:t>11/5/2024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39"/>
            <a:ext cx="27432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09600" y="274639"/>
            <a:ext cx="80264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D8BD707-D9CF-40AE-B4C6-C98DA3205C09}" type="datetimeFigureOut">
              <a:rPr lang="en-US" smtClean="0"/>
              <a:pPr/>
              <a:t>11/5/2024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D8BD707-D9CF-40AE-B4C6-C98DA3205C09}" type="datetimeFigureOut">
              <a:rPr lang="en-US" smtClean="0"/>
              <a:pPr/>
              <a:t>11/5/2024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11/5/2024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09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1D8BD707-D9CF-40AE-B4C6-C98DA3205C09}" type="datetimeFigureOut">
              <a:rPr lang="en-US" smtClean="0"/>
              <a:pPr/>
              <a:t>11/5/2024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1D8BD707-D9CF-40AE-B4C6-C98DA3205C09}" type="datetimeFigureOut">
              <a:rPr lang="en-US" smtClean="0"/>
              <a:pPr/>
              <a:t>11/5/2024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1D8BD707-D9CF-40AE-B4C6-C98DA3205C09}" type="datetimeFigureOut">
              <a:rPr lang="en-US" smtClean="0"/>
              <a:pPr/>
              <a:t>11/5/2024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11/5/2024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11/5/2024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11/5/2024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600" y="274638"/>
            <a:ext cx="109728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09600" y="1600201"/>
            <a:ext cx="109728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9600" y="6356351"/>
            <a:ext cx="28448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11/5/2024</a:t>
            </a:fld>
            <a:endParaRPr lang="en-US"/>
          </a:p>
        </p:txBody>
      </p:sp>
      <p:sp>
        <p:nvSpPr>
          <p:cNvPr id="5" name="Footer Placeholder 4"/>
          <p:cNvSpPr>
            <a:spLocks noGrp="1"/>
          </p:cNvSpPr>
          <p:nvPr>
            <p:ph type="ftr" sz="quarter" idx="3"/>
          </p:nvPr>
        </p:nvSpPr>
        <p:spPr>
          <a:xfrm>
            <a:off x="4165600" y="6356351"/>
            <a:ext cx="3860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37600" y="6356351"/>
            <a:ext cx="28448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hyperlink" Target="https://www.marketing-interactive.com/" TargetMode="External"/></Relationships>
</file>

<file path=ppt/slides/_rels/slide2.xml.rels><?xml version="1.0" encoding="UTF-8" standalone="yes"?>
<Relationships xmlns="http://schemas.openxmlformats.org/package/2006/relationships"><Relationship Id="rId2" Type="http://schemas.openxmlformats.org/officeDocument/2006/relationships/hyperlink" Target="https://awards.marketing-interactive.com/hashtagasia/entry-submission/"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3">
            <a:lum/>
          </a:blip>
          <a:srcRect/>
          <a:stretch>
            <a:fillRect/>
          </a:stretch>
        </a:blipFill>
        <a:effectLst/>
      </p:bgPr>
    </p:bg>
    <p:spTree>
      <p:nvGrpSpPr>
        <p:cNvPr id="1" name=""/>
        <p:cNvGrpSpPr/>
        <p:nvPr/>
      </p:nvGrpSpPr>
      <p:grpSpPr>
        <a:xfrm>
          <a:off x="0" y="0"/>
          <a:ext cx="0" cy="0"/>
          <a:chOff x="0" y="0"/>
          <a:chExt cx="0" cy="0"/>
        </a:xfrm>
      </p:grpSpPr>
      <p:sp>
        <p:nvSpPr>
          <p:cNvPr id="2" name="TextBox 1"/>
          <p:cNvSpPr txBox="1"/>
          <p:nvPr/>
        </p:nvSpPr>
        <p:spPr>
          <a:xfrm>
            <a:off x="3124199" y="304800"/>
            <a:ext cx="5943600" cy="584775"/>
          </a:xfrm>
          <a:prstGeom prst="rect">
            <a:avLst/>
          </a:prstGeom>
          <a:noFill/>
        </p:spPr>
        <p:txBody>
          <a:bodyPr wrap="square" rtlCol="0">
            <a:spAutoFit/>
          </a:bodyPr>
          <a:lstStyle/>
          <a:p>
            <a:pPr algn="ctr"/>
            <a:r>
              <a:rPr lang="en-US" sz="1600" b="1" dirty="0">
                <a:latin typeface="Arial" panose="020B0604020202020204" pitchFamily="34" charset="0"/>
                <a:cs typeface="Arial" panose="020B0604020202020204" pitchFamily="34" charset="0"/>
              </a:rPr>
              <a:t>CORE SUBMISSION DOCUMENT</a:t>
            </a:r>
          </a:p>
          <a:p>
            <a:pPr algn="ctr"/>
            <a:r>
              <a:rPr lang="en-US" sz="1600" dirty="0">
                <a:latin typeface="Arial" panose="020B0604020202020204" pitchFamily="34" charset="0"/>
                <a:cs typeface="Arial" panose="020B0604020202020204" pitchFamily="34" charset="0"/>
              </a:rPr>
              <a:t>BRANDS &amp; INFLUENCERS </a:t>
            </a:r>
          </a:p>
        </p:txBody>
      </p:sp>
      <p:sp>
        <p:nvSpPr>
          <p:cNvPr id="3" name="Rectangle 2"/>
          <p:cNvSpPr>
            <a:spLocks noChangeArrowheads="1"/>
          </p:cNvSpPr>
          <p:nvPr/>
        </p:nvSpPr>
        <p:spPr bwMode="auto">
          <a:xfrm>
            <a:off x="1541462" y="6001434"/>
            <a:ext cx="9109075" cy="646331"/>
          </a:xfrm>
          <a:prstGeom prst="rect">
            <a:avLst/>
          </a:prstGeom>
          <a:noFill/>
          <a:ln w="9525">
            <a:noFill/>
            <a:miter lim="800000"/>
            <a:headEnd/>
            <a:tailEnd/>
          </a:ln>
        </p:spPr>
        <p:txBody>
          <a:bodyPr wrap="square">
            <a:spAutoFit/>
          </a:bodyPr>
          <a:lstStyle/>
          <a:p>
            <a:pPr algn="ctr"/>
            <a:r>
              <a:rPr lang="en-US" altLang="zh-TW" sz="900" dirty="0">
                <a:latin typeface="Helvetica Neue CE 55 Roman" pitchFamily="82" charset="0"/>
              </a:rPr>
              <a:t>Hashtag Asia Awards 2025 is produced by MARKETING-INTERACTIVE, a publication of Lighthouse Independent Media</a:t>
            </a:r>
            <a:br>
              <a:rPr lang="en-US" altLang="zh-TW" sz="900" dirty="0">
                <a:latin typeface="Helvetica Neue CE 55 Roman" pitchFamily="82" charset="0"/>
              </a:rPr>
            </a:br>
            <a:r>
              <a:rPr lang="en-US" altLang="zh-TW" sz="900" dirty="0">
                <a:latin typeface="Helvetica Neue CE 55 Roman" pitchFamily="82" charset="0"/>
              </a:rPr>
              <a:t> </a:t>
            </a:r>
            <a:r>
              <a:rPr lang="en-US" sz="900" dirty="0">
                <a:latin typeface="Helvetica Neue CE 55 Roman" pitchFamily="82" charset="0"/>
              </a:rPr>
              <a:t>100C </a:t>
            </a:r>
            <a:r>
              <a:rPr lang="en-US" sz="900" dirty="0" err="1">
                <a:latin typeface="Helvetica Neue CE 55 Roman" pitchFamily="82" charset="0"/>
              </a:rPr>
              <a:t>Pasir</a:t>
            </a:r>
            <a:r>
              <a:rPr lang="en-US" sz="900" dirty="0">
                <a:latin typeface="Helvetica Neue CE 55 Roman" pitchFamily="82" charset="0"/>
              </a:rPr>
              <a:t> Panjang Road  #05-01,  See Hoy Chan Hub, Singapore 118519</a:t>
            </a:r>
          </a:p>
          <a:p>
            <a:pPr algn="ctr"/>
            <a:r>
              <a:rPr lang="en-US" sz="900" dirty="0">
                <a:latin typeface="Helvetica Neue CE 55 Roman" pitchFamily="82" charset="0"/>
              </a:rPr>
              <a:t>T [65] 6423 0329   |   F [65] 6423 0117  </a:t>
            </a:r>
          </a:p>
          <a:p>
            <a:pPr algn="ctr"/>
            <a:r>
              <a:rPr lang="en-GB" sz="900" dirty="0">
                <a:latin typeface="Helvetica Neue CE 55 Roman" pitchFamily="82" charset="0"/>
                <a:hlinkClick r:id="rId4"/>
              </a:rPr>
              <a:t>https://www.marketing-interactive.com/</a:t>
            </a:r>
            <a:r>
              <a:rPr lang="en-GB" sz="900" dirty="0">
                <a:latin typeface="Helvetica Neue CE 55 Roman" pitchFamily="82" charset="0"/>
              </a:rPr>
              <a:t> </a:t>
            </a:r>
            <a:endParaRPr lang="zh-TW" altLang="en-US" sz="900" dirty="0">
              <a:latin typeface="Helvetica Neue CE 55 Roman" pitchFamily="82"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10"/>
          <p:cNvSpPr>
            <a:spLocks noChangeArrowheads="1"/>
          </p:cNvSpPr>
          <p:nvPr/>
        </p:nvSpPr>
        <p:spPr bwMode="auto">
          <a:xfrm>
            <a:off x="304800" y="5885364"/>
            <a:ext cx="11734800" cy="362535"/>
          </a:xfrm>
          <a:prstGeom prst="rect">
            <a:avLst/>
          </a:prstGeom>
          <a:noFill/>
          <a:ln w="9525">
            <a:noFill/>
            <a:miter lim="800000"/>
            <a:headEnd/>
            <a:tailEnd/>
          </a:ln>
        </p:spPr>
        <p:txBody>
          <a:bodyPr wrap="square">
            <a:spAutoFit/>
          </a:bodyPr>
          <a:lstStyle/>
          <a:p>
            <a:pPr>
              <a:lnSpc>
                <a:spcPts val="1100"/>
              </a:lnSpc>
            </a:pPr>
            <a:r>
              <a:rPr lang="en-US" altLang="zh-TW" sz="900" dirty="0">
                <a:latin typeface="Arial" panose="020B0604020202020204" pitchFamily="34" charset="0"/>
                <a:cs typeface="Arial" panose="020B0604020202020204" pitchFamily="34" charset="0"/>
              </a:rPr>
              <a:t>NOTE: Marks may be deducted if  the entry submission exceeds the maximum word count.</a:t>
            </a:r>
          </a:p>
          <a:p>
            <a:pPr>
              <a:lnSpc>
                <a:spcPts val="1100"/>
              </a:lnSpc>
            </a:pPr>
            <a:r>
              <a:rPr lang="en-AU" sz="900" dirty="0">
                <a:latin typeface="Arial" panose="020B0604020202020204" pitchFamily="34" charset="0"/>
                <a:cs typeface="Arial" panose="020B0604020202020204" pitchFamily="34" charset="0"/>
              </a:rPr>
              <a:t>*Please take note that we will omit </a:t>
            </a:r>
            <a:r>
              <a:rPr lang="en-AU" sz="900" dirty="0" err="1">
                <a:latin typeface="Arial" panose="020B0604020202020204" pitchFamily="34" charset="0"/>
                <a:cs typeface="Arial" panose="020B0604020202020204" pitchFamily="34" charset="0"/>
              </a:rPr>
              <a:t>Inc</a:t>
            </a:r>
            <a:r>
              <a:rPr lang="en-AU" sz="900" dirty="0">
                <a:latin typeface="Arial" panose="020B0604020202020204" pitchFamily="34" charset="0"/>
                <a:cs typeface="Arial" panose="020B0604020202020204" pitchFamily="34" charset="0"/>
              </a:rPr>
              <a:t>, Corporation, </a:t>
            </a:r>
            <a:r>
              <a:rPr lang="en-AU" sz="900" dirty="0" err="1">
                <a:latin typeface="Arial" panose="020B0604020202020204" pitchFamily="34" charset="0"/>
                <a:cs typeface="Arial" panose="020B0604020202020204" pitchFamily="34" charset="0"/>
              </a:rPr>
              <a:t>Pte.</a:t>
            </a:r>
            <a:r>
              <a:rPr lang="en-AU" sz="900" dirty="0">
                <a:latin typeface="Arial" panose="020B0604020202020204" pitchFamily="34" charset="0"/>
                <a:cs typeface="Arial" panose="020B0604020202020204" pitchFamily="34" charset="0"/>
              </a:rPr>
              <a:t> Ltd, PT, </a:t>
            </a:r>
            <a:r>
              <a:rPr lang="en-AU" sz="900" dirty="0" err="1">
                <a:latin typeface="Arial" panose="020B0604020202020204" pitchFamily="34" charset="0"/>
                <a:cs typeface="Arial" panose="020B0604020202020204" pitchFamily="34" charset="0"/>
              </a:rPr>
              <a:t>Berhad</a:t>
            </a:r>
            <a:r>
              <a:rPr lang="en-AU" sz="900" dirty="0">
                <a:latin typeface="Arial" panose="020B0604020202020204" pitchFamily="34" charset="0"/>
                <a:cs typeface="Arial" panose="020B0604020202020204" pitchFamily="34" charset="0"/>
              </a:rPr>
              <a:t>, </a:t>
            </a:r>
            <a:r>
              <a:rPr lang="en-AU" sz="900" dirty="0" err="1">
                <a:latin typeface="Arial" panose="020B0604020202020204" pitchFamily="34" charset="0"/>
                <a:cs typeface="Arial" panose="020B0604020202020204" pitchFamily="34" charset="0"/>
              </a:rPr>
              <a:t>Sdn</a:t>
            </a:r>
            <a:r>
              <a:rPr lang="en-AU" sz="900" dirty="0">
                <a:latin typeface="Arial" panose="020B0604020202020204" pitchFamily="34" charset="0"/>
                <a:cs typeface="Arial" panose="020B0604020202020204" pitchFamily="34" charset="0"/>
              </a:rPr>
              <a:t>. </a:t>
            </a:r>
            <a:r>
              <a:rPr lang="en-AU" sz="900" dirty="0" err="1">
                <a:latin typeface="Arial" panose="020B0604020202020204" pitchFamily="34" charset="0"/>
                <a:cs typeface="Arial" panose="020B0604020202020204" pitchFamily="34" charset="0"/>
              </a:rPr>
              <a:t>Bhd</a:t>
            </a:r>
            <a:r>
              <a:rPr lang="en-AU" sz="900" dirty="0">
                <a:latin typeface="Arial" panose="020B0604020202020204" pitchFamily="34" charset="0"/>
                <a:cs typeface="Arial" panose="020B0604020202020204" pitchFamily="34" charset="0"/>
              </a:rPr>
              <a:t> and </a:t>
            </a:r>
            <a:r>
              <a:rPr lang="en-AU" sz="900" dirty="0" err="1">
                <a:latin typeface="Arial" panose="020B0604020202020204" pitchFamily="34" charset="0"/>
                <a:cs typeface="Arial" panose="020B0604020202020204" pitchFamily="34" charset="0"/>
              </a:rPr>
              <a:t>etc</a:t>
            </a:r>
            <a:r>
              <a:rPr lang="en-AU" sz="900" dirty="0">
                <a:latin typeface="Arial" panose="020B0604020202020204" pitchFamily="34" charset="0"/>
                <a:cs typeface="Arial" panose="020B0604020202020204" pitchFamily="34" charset="0"/>
              </a:rPr>
              <a:t> in order to follow our editorial design guidelines in all marketing collaterals including trophy.</a:t>
            </a:r>
            <a:endParaRPr lang="en-US" sz="900" dirty="0">
              <a:latin typeface="Arial" panose="020B0604020202020204" pitchFamily="34" charset="0"/>
              <a:cs typeface="Arial" panose="020B0604020202020204" pitchFamily="34" charset="0"/>
            </a:endParaRPr>
          </a:p>
        </p:txBody>
      </p:sp>
      <p:graphicFrame>
        <p:nvGraphicFramePr>
          <p:cNvPr id="8" name="Table 7"/>
          <p:cNvGraphicFramePr>
            <a:graphicFrameLocks noGrp="1"/>
          </p:cNvGraphicFramePr>
          <p:nvPr>
            <p:extLst>
              <p:ext uri="{D42A27DB-BD31-4B8C-83A1-F6EECF244321}">
                <p14:modId xmlns:p14="http://schemas.microsoft.com/office/powerpoint/2010/main" val="1090027496"/>
              </p:ext>
            </p:extLst>
          </p:nvPr>
        </p:nvGraphicFramePr>
        <p:xfrm>
          <a:off x="304800" y="1136833"/>
          <a:ext cx="11734800" cy="2205914"/>
        </p:xfrm>
        <a:graphic>
          <a:graphicData uri="http://schemas.openxmlformats.org/drawingml/2006/table">
            <a:tbl>
              <a:tblPr firstRow="1" firstCol="1" lastRow="1" lastCol="1" bandRow="1" bandCol="1">
                <a:tableStyleId>{5C22544A-7EE6-4342-B048-85BDC9FD1C3A}</a:tableStyleId>
              </a:tblPr>
              <a:tblGrid>
                <a:gridCol w="3947160">
                  <a:extLst>
                    <a:ext uri="{9D8B030D-6E8A-4147-A177-3AD203B41FA5}">
                      <a16:colId xmlns:a16="http://schemas.microsoft.com/office/drawing/2014/main" val="20000"/>
                    </a:ext>
                  </a:extLst>
                </a:gridCol>
                <a:gridCol w="7787640">
                  <a:extLst>
                    <a:ext uri="{9D8B030D-6E8A-4147-A177-3AD203B41FA5}">
                      <a16:colId xmlns:a16="http://schemas.microsoft.com/office/drawing/2014/main" val="20001"/>
                    </a:ext>
                  </a:extLst>
                </a:gridCol>
              </a:tblGrid>
              <a:tr h="214027">
                <a:tc gridSpan="2">
                  <a:txBody>
                    <a:bodyPr/>
                    <a:lstStyle/>
                    <a:p>
                      <a:pPr marL="0" marR="160020" lvl="0" indent="0" algn="ctr" defTabSz="914400" rtl="0" eaLnBrk="1" fontAlgn="auto" latinLnBrk="0" hangingPunct="1">
                        <a:lnSpc>
                          <a:spcPct val="115000"/>
                        </a:lnSpc>
                        <a:spcBef>
                          <a:spcPts val="0"/>
                        </a:spcBef>
                        <a:spcAft>
                          <a:spcPts val="0"/>
                        </a:spcAft>
                        <a:buClrTx/>
                        <a:buSzTx/>
                        <a:buFontTx/>
                        <a:buNone/>
                        <a:tabLst/>
                        <a:defRPr/>
                      </a:pPr>
                      <a:r>
                        <a:rPr kumimoji="0" lang="en-US" altLang="zh-TW" sz="1100" b="1" i="0" u="none" strike="noStrike" kern="1200" cap="none" spc="0" normalizeH="0" baseline="0" noProof="0" dirty="0">
                          <a:ln>
                            <a:noFill/>
                          </a:ln>
                          <a:solidFill>
                            <a:schemeClr val="bg1"/>
                          </a:solidFill>
                          <a:effectLst/>
                          <a:uLnTx/>
                          <a:uFillTx/>
                          <a:latin typeface="Arial" panose="020B0604020202020204" pitchFamily="34" charset="0"/>
                          <a:ea typeface="+mn-ea"/>
                          <a:cs typeface="Arial" panose="020B0604020202020204" pitchFamily="34" charset="0"/>
                        </a:rPr>
                        <a:t>Hashtag Asia Awards 2025 : Core Submission Document</a:t>
                      </a:r>
                      <a:endParaRPr kumimoji="0" lang="en-US" sz="1100" b="1" i="0" u="none" strike="noStrike" kern="1200" cap="none" spc="0" normalizeH="0" baseline="0" noProof="0" dirty="0">
                        <a:ln>
                          <a:noFill/>
                        </a:ln>
                        <a:solidFill>
                          <a:schemeClr val="bg1"/>
                        </a:solidFill>
                        <a:effectLst/>
                        <a:uLnTx/>
                        <a:uFillTx/>
                        <a:latin typeface="Arial" panose="020B0604020202020204" pitchFamily="34" charset="0"/>
                        <a:ea typeface="+mn-ea"/>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FF00FF"/>
                    </a:solidFill>
                  </a:tcPr>
                </a:tc>
                <a:tc hMerge="1">
                  <a:txBody>
                    <a:bodyPr/>
                    <a:lstStyle/>
                    <a:p>
                      <a:pPr marL="0" marR="0" algn="l">
                        <a:lnSpc>
                          <a:spcPct val="115000"/>
                        </a:lnSpc>
                        <a:spcBef>
                          <a:spcPts val="0"/>
                        </a:spcBef>
                        <a:spcAft>
                          <a:spcPts val="0"/>
                        </a:spcAft>
                      </a:pPr>
                      <a:endParaRPr lang="en-US" sz="900" dirty="0">
                        <a:effectLst/>
                        <a:latin typeface="Helvetica CE 45 Light" pitchFamily="82" charset="0"/>
                        <a:ea typeface="Calibri"/>
                        <a:cs typeface="Times New Roman"/>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969217136"/>
                  </a:ext>
                </a:extLst>
              </a:tr>
              <a:tr h="325540">
                <a:tc>
                  <a:txBody>
                    <a:bodyPr/>
                    <a:lstStyle/>
                    <a:p>
                      <a:pPr marL="0" marR="160020" algn="l">
                        <a:lnSpc>
                          <a:spcPct val="115000"/>
                        </a:lnSpc>
                        <a:spcBef>
                          <a:spcPts val="0"/>
                        </a:spcBef>
                        <a:spcAft>
                          <a:spcPts val="0"/>
                        </a:spcAft>
                      </a:pPr>
                      <a:r>
                        <a:rPr lang="en-US" sz="1000" dirty="0">
                          <a:solidFill>
                            <a:schemeClr val="tx1"/>
                          </a:solidFill>
                          <a:effectLst/>
                          <a:latin typeface="Arial" panose="020B0604020202020204" pitchFamily="34" charset="0"/>
                          <a:cs typeface="Arial" panose="020B0604020202020204" pitchFamily="34" charset="0"/>
                        </a:rPr>
                        <a:t>Category</a:t>
                      </a:r>
                      <a:endParaRPr lang="en-US" sz="1000" dirty="0">
                        <a:solidFill>
                          <a:schemeClr val="tx1"/>
                        </a:solidFill>
                        <a:effectLst/>
                        <a:latin typeface="Arial" panose="020B0604020202020204" pitchFamily="34" charset="0"/>
                        <a:ea typeface="Calibri"/>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algn="l">
                        <a:lnSpc>
                          <a:spcPct val="115000"/>
                        </a:lnSpc>
                        <a:spcBef>
                          <a:spcPts val="0"/>
                        </a:spcBef>
                        <a:spcAft>
                          <a:spcPts val="0"/>
                        </a:spcAft>
                      </a:pPr>
                      <a:r>
                        <a:rPr lang="en-US" sz="1000" dirty="0">
                          <a:effectLst/>
                          <a:latin typeface="Arial" panose="020B0604020202020204" pitchFamily="34" charset="0"/>
                          <a:cs typeface="Arial" panose="020B0604020202020204" pitchFamily="34" charset="0"/>
                        </a:rPr>
                        <a:t> </a:t>
                      </a:r>
                      <a:endParaRPr lang="en-US" sz="1000" dirty="0">
                        <a:effectLst/>
                        <a:latin typeface="Arial" panose="020B0604020202020204" pitchFamily="34" charset="0"/>
                        <a:ea typeface="Calibri"/>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0"/>
                  </a:ext>
                </a:extLst>
              </a:tr>
              <a:tr h="340113">
                <a:tc>
                  <a:txBody>
                    <a:bodyPr/>
                    <a:lstStyle/>
                    <a:p>
                      <a:pPr marL="0" marR="0" lvl="0" indent="0" algn="l" defTabSz="914400" rtl="0" eaLnBrk="1" fontAlgn="auto" latinLnBrk="0" hangingPunct="1">
                        <a:lnSpc>
                          <a:spcPct val="115000"/>
                        </a:lnSpc>
                        <a:spcBef>
                          <a:spcPts val="0"/>
                        </a:spcBef>
                        <a:spcAft>
                          <a:spcPts val="0"/>
                        </a:spcAft>
                        <a:buClrTx/>
                        <a:buSzTx/>
                        <a:buFontTx/>
                        <a:buNone/>
                        <a:tabLst/>
                        <a:defRPr/>
                      </a:pPr>
                      <a:r>
                        <a:rPr lang="en-US" sz="1000" dirty="0">
                          <a:solidFill>
                            <a:schemeClr val="tx1"/>
                          </a:solidFill>
                          <a:effectLst/>
                          <a:latin typeface="Arial" panose="020B0604020202020204" pitchFamily="34" charset="0"/>
                          <a:cs typeface="Arial" panose="020B0604020202020204" pitchFamily="34" charset="0"/>
                        </a:rPr>
                        <a:t>Client Organisation </a:t>
                      </a:r>
                      <a:br>
                        <a:rPr lang="en-US" sz="1000" dirty="0">
                          <a:solidFill>
                            <a:schemeClr val="tx1"/>
                          </a:solidFill>
                          <a:effectLst/>
                          <a:latin typeface="Arial" panose="020B0604020202020204" pitchFamily="34" charset="0"/>
                          <a:cs typeface="Arial" panose="020B0604020202020204" pitchFamily="34" charset="0"/>
                        </a:rPr>
                      </a:br>
                      <a:r>
                        <a:rPr lang="en-US" sz="1000" b="0" i="1" dirty="0">
                          <a:solidFill>
                            <a:schemeClr val="tx1"/>
                          </a:solidFill>
                          <a:effectLst/>
                          <a:latin typeface="Arial" panose="020B0604020202020204" pitchFamily="34" charset="0"/>
                          <a:cs typeface="Arial" panose="020B0604020202020204" pitchFamily="34" charset="0"/>
                        </a:rPr>
                        <a:t>(Only applicable for Brand Categories)</a:t>
                      </a:r>
                      <a:endParaRPr lang="en-US" sz="1000" b="0" i="1" dirty="0">
                        <a:solidFill>
                          <a:schemeClr val="tx1"/>
                        </a:solidFill>
                        <a:effectLst/>
                        <a:latin typeface="Arial" panose="020B0604020202020204" pitchFamily="34" charset="0"/>
                        <a:ea typeface="Calibri"/>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algn="l">
                        <a:lnSpc>
                          <a:spcPct val="115000"/>
                        </a:lnSpc>
                        <a:spcBef>
                          <a:spcPts val="0"/>
                        </a:spcBef>
                        <a:spcAft>
                          <a:spcPts val="0"/>
                        </a:spcAft>
                      </a:pPr>
                      <a:endParaRPr lang="en-US" sz="1000" dirty="0">
                        <a:effectLst/>
                        <a:latin typeface="Arial" panose="020B0604020202020204" pitchFamily="34" charset="0"/>
                        <a:ea typeface="Calibri"/>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630738598"/>
                  </a:ext>
                </a:extLst>
              </a:tr>
              <a:tr h="295357">
                <a:tc>
                  <a:txBody>
                    <a:bodyPr/>
                    <a:lstStyle/>
                    <a:p>
                      <a:pPr marL="0" marR="0" algn="l">
                        <a:lnSpc>
                          <a:spcPct val="115000"/>
                        </a:lnSpc>
                        <a:spcBef>
                          <a:spcPts val="0"/>
                        </a:spcBef>
                        <a:spcAft>
                          <a:spcPts val="0"/>
                        </a:spcAft>
                      </a:pPr>
                      <a:r>
                        <a:rPr lang="en-US" sz="1000" dirty="0">
                          <a:solidFill>
                            <a:schemeClr val="tx1"/>
                          </a:solidFill>
                          <a:effectLst/>
                          <a:latin typeface="Arial" panose="020B0604020202020204" pitchFamily="34" charset="0"/>
                          <a:cs typeface="Arial" panose="020B0604020202020204" pitchFamily="34" charset="0"/>
                        </a:rPr>
                        <a:t>Name of Brand / Influencer</a:t>
                      </a:r>
                    </a:p>
                    <a:p>
                      <a:pPr marL="0" marR="0" algn="l">
                        <a:lnSpc>
                          <a:spcPct val="115000"/>
                        </a:lnSpc>
                        <a:spcBef>
                          <a:spcPts val="0"/>
                        </a:spcBef>
                        <a:spcAft>
                          <a:spcPts val="0"/>
                        </a:spcAft>
                      </a:pPr>
                      <a:r>
                        <a:rPr lang="en-US" sz="1000" b="0" i="1" dirty="0">
                          <a:solidFill>
                            <a:schemeClr val="tx1"/>
                          </a:solidFill>
                          <a:effectLst/>
                          <a:latin typeface="Arial" panose="020B0604020202020204" pitchFamily="34" charset="0"/>
                          <a:cs typeface="Arial" panose="020B0604020202020204" pitchFamily="34" charset="0"/>
                        </a:rPr>
                        <a:t>(Only applicable if brand name is different from client organisation)</a:t>
                      </a:r>
                      <a:endParaRPr lang="en-US" sz="1000" b="0" i="1" dirty="0">
                        <a:solidFill>
                          <a:schemeClr val="tx1"/>
                        </a:solidFill>
                        <a:effectLst/>
                        <a:latin typeface="Arial" panose="020B0604020202020204" pitchFamily="34" charset="0"/>
                        <a:ea typeface="Calibri"/>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algn="l">
                        <a:lnSpc>
                          <a:spcPct val="115000"/>
                        </a:lnSpc>
                        <a:spcBef>
                          <a:spcPts val="0"/>
                        </a:spcBef>
                        <a:spcAft>
                          <a:spcPts val="0"/>
                        </a:spcAft>
                      </a:pPr>
                      <a:r>
                        <a:rPr lang="en-US" sz="1000" dirty="0">
                          <a:effectLst/>
                          <a:latin typeface="Arial" panose="020B0604020202020204" pitchFamily="34" charset="0"/>
                          <a:cs typeface="Arial" panose="020B0604020202020204" pitchFamily="34" charset="0"/>
                        </a:rPr>
                        <a:t> </a:t>
                      </a:r>
                    </a:p>
                    <a:p>
                      <a:pPr marL="0" marR="0" algn="l">
                        <a:lnSpc>
                          <a:spcPct val="115000"/>
                        </a:lnSpc>
                        <a:spcBef>
                          <a:spcPts val="0"/>
                        </a:spcBef>
                        <a:spcAft>
                          <a:spcPts val="0"/>
                        </a:spcAft>
                      </a:pPr>
                      <a:r>
                        <a:rPr lang="en-US" sz="1000" dirty="0">
                          <a:effectLst/>
                          <a:latin typeface="Arial" panose="020B0604020202020204" pitchFamily="34" charset="0"/>
                          <a:cs typeface="Arial" panose="020B0604020202020204" pitchFamily="34" charset="0"/>
                        </a:rPr>
                        <a:t> </a:t>
                      </a:r>
                      <a:endParaRPr lang="en-US" sz="1000" dirty="0">
                        <a:effectLst/>
                        <a:latin typeface="Arial" panose="020B0604020202020204" pitchFamily="34" charset="0"/>
                        <a:ea typeface="Calibri"/>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376675">
                <a:tc>
                  <a:txBody>
                    <a:bodyPr/>
                    <a:lstStyle/>
                    <a:p>
                      <a:pPr marL="0" marR="0" lvl="0" indent="0" algn="l" defTabSz="914400" rtl="0" eaLnBrk="1" fontAlgn="auto" latinLnBrk="0" hangingPunct="1">
                        <a:lnSpc>
                          <a:spcPct val="115000"/>
                        </a:lnSpc>
                        <a:spcBef>
                          <a:spcPts val="0"/>
                        </a:spcBef>
                        <a:spcAft>
                          <a:spcPts val="0"/>
                        </a:spcAft>
                        <a:buClrTx/>
                        <a:buSzTx/>
                        <a:buFontTx/>
                        <a:buNone/>
                        <a:tabLst/>
                        <a:defRPr/>
                      </a:pPr>
                      <a:r>
                        <a:rPr lang="en-US" sz="1000" dirty="0">
                          <a:solidFill>
                            <a:schemeClr val="tx1"/>
                          </a:solidFill>
                          <a:effectLst/>
                          <a:latin typeface="Arial" panose="020B0604020202020204" pitchFamily="34" charset="0"/>
                          <a:cs typeface="Arial" panose="020B0604020202020204" pitchFamily="34" charset="0"/>
                        </a:rPr>
                        <a:t>Name of Campaign / Programme</a:t>
                      </a:r>
                      <a:endParaRPr lang="en-US" sz="1000" dirty="0">
                        <a:solidFill>
                          <a:schemeClr val="tx1"/>
                        </a:solidFill>
                        <a:effectLst/>
                        <a:latin typeface="Arial" panose="020B0604020202020204" pitchFamily="34" charset="0"/>
                        <a:ea typeface="Calibri"/>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algn="l">
                        <a:lnSpc>
                          <a:spcPct val="115000"/>
                        </a:lnSpc>
                        <a:spcBef>
                          <a:spcPts val="0"/>
                        </a:spcBef>
                        <a:spcAft>
                          <a:spcPts val="0"/>
                        </a:spcAft>
                      </a:pPr>
                      <a:r>
                        <a:rPr lang="en-US" sz="1000" dirty="0">
                          <a:effectLst/>
                          <a:latin typeface="Arial" panose="020B0604020202020204" pitchFamily="34" charset="0"/>
                          <a:cs typeface="Arial" panose="020B0604020202020204" pitchFamily="34" charset="0"/>
                        </a:rPr>
                        <a:t> </a:t>
                      </a:r>
                      <a:endParaRPr lang="en-US" sz="1000" dirty="0">
                        <a:effectLst/>
                        <a:latin typeface="Arial" panose="020B0604020202020204" pitchFamily="34" charset="0"/>
                        <a:ea typeface="Calibri"/>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613961">
                <a:tc>
                  <a:txBody>
                    <a:bodyPr/>
                    <a:lstStyle/>
                    <a:p>
                      <a:pPr marL="0" marR="0" algn="l">
                        <a:lnSpc>
                          <a:spcPct val="115000"/>
                        </a:lnSpc>
                        <a:spcBef>
                          <a:spcPts val="0"/>
                        </a:spcBef>
                        <a:spcAft>
                          <a:spcPts val="0"/>
                        </a:spcAft>
                      </a:pPr>
                      <a:r>
                        <a:rPr lang="en-US" sz="1000" dirty="0">
                          <a:solidFill>
                            <a:schemeClr val="tx1"/>
                          </a:solidFill>
                          <a:effectLst/>
                          <a:latin typeface="Arial" panose="020B0604020202020204" pitchFamily="34" charset="0"/>
                          <a:cs typeface="Arial" panose="020B0604020202020204" pitchFamily="34" charset="0"/>
                        </a:rPr>
                        <a:t>Name of Agency</a:t>
                      </a:r>
                      <a:r>
                        <a:rPr lang="en-US" sz="1000" i="1" baseline="0" dirty="0">
                          <a:solidFill>
                            <a:schemeClr val="tx1"/>
                          </a:solidFill>
                          <a:effectLst/>
                          <a:latin typeface="Arial" panose="020B0604020202020204" pitchFamily="34" charset="0"/>
                          <a:cs typeface="Arial" panose="020B0604020202020204" pitchFamily="34" charset="0"/>
                        </a:rPr>
                        <a:t> </a:t>
                      </a:r>
                      <a:r>
                        <a:rPr lang="en-US" sz="1000" b="0" i="1" dirty="0">
                          <a:solidFill>
                            <a:schemeClr val="tx1"/>
                          </a:solidFill>
                          <a:effectLst/>
                          <a:latin typeface="Arial" panose="020B0604020202020204" pitchFamily="34" charset="0"/>
                          <a:cs typeface="Arial" panose="020B0604020202020204" pitchFamily="34" charset="0"/>
                        </a:rPr>
                        <a:t>(if applicable) </a:t>
                      </a:r>
                    </a:p>
                    <a:p>
                      <a:pPr marL="0" marR="0" algn="l">
                        <a:lnSpc>
                          <a:spcPct val="115000"/>
                        </a:lnSpc>
                        <a:spcBef>
                          <a:spcPts val="0"/>
                        </a:spcBef>
                        <a:spcAft>
                          <a:spcPts val="0"/>
                        </a:spcAft>
                      </a:pPr>
                      <a:r>
                        <a:rPr lang="en-US" sz="1000" b="0" i="1" dirty="0">
                          <a:solidFill>
                            <a:schemeClr val="tx1"/>
                          </a:solidFill>
                          <a:effectLst/>
                          <a:latin typeface="Arial" panose="020B0604020202020204" pitchFamily="34" charset="0"/>
                          <a:cs typeface="Arial" panose="020B0604020202020204" pitchFamily="34" charset="0"/>
                        </a:rPr>
                        <a:t>in collaboration/partnership with other agencies, please indicate the lead agency, ex. Agency A (lead agency) + Agency B)</a:t>
                      </a: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algn="l">
                        <a:lnSpc>
                          <a:spcPct val="115000"/>
                        </a:lnSpc>
                        <a:spcBef>
                          <a:spcPts val="0"/>
                        </a:spcBef>
                        <a:spcAft>
                          <a:spcPts val="0"/>
                        </a:spcAft>
                      </a:pPr>
                      <a:r>
                        <a:rPr lang="en-US" sz="1000" dirty="0">
                          <a:effectLst/>
                          <a:latin typeface="Arial" panose="020B0604020202020204" pitchFamily="34" charset="0"/>
                          <a:cs typeface="Arial" panose="020B0604020202020204" pitchFamily="34" charset="0"/>
                        </a:rPr>
                        <a:t> </a:t>
                      </a:r>
                      <a:endParaRPr lang="en-US" sz="1000" dirty="0">
                        <a:effectLst/>
                        <a:latin typeface="Arial" panose="020B0604020202020204" pitchFamily="34" charset="0"/>
                        <a:ea typeface="Calibri"/>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bl>
          </a:graphicData>
        </a:graphic>
      </p:graphicFrame>
      <p:sp>
        <p:nvSpPr>
          <p:cNvPr id="9" name="Rectangle 8"/>
          <p:cNvSpPr/>
          <p:nvPr/>
        </p:nvSpPr>
        <p:spPr>
          <a:xfrm>
            <a:off x="304800" y="3505200"/>
            <a:ext cx="11734800" cy="2308324"/>
          </a:xfrm>
          <a:prstGeom prst="rect">
            <a:avLst/>
          </a:prstGeom>
        </p:spPr>
        <p:txBody>
          <a:bodyPr wrap="square">
            <a:spAutoFit/>
          </a:bodyPr>
          <a:lstStyle/>
          <a:p>
            <a:r>
              <a:rPr lang="en-US" sz="900" b="1" u="sng" dirty="0">
                <a:latin typeface="Arial" panose="020B0604020202020204" pitchFamily="34" charset="0"/>
                <a:cs typeface="Arial" panose="020B0604020202020204" pitchFamily="34" charset="0"/>
              </a:rPr>
              <a:t>Guidelines</a:t>
            </a:r>
            <a:br>
              <a:rPr lang="en-US" sz="900" b="1" u="sng" dirty="0">
                <a:latin typeface="Arial" panose="020B0604020202020204" pitchFamily="34" charset="0"/>
                <a:cs typeface="Arial" panose="020B0604020202020204" pitchFamily="34" charset="0"/>
              </a:rPr>
            </a:br>
            <a:r>
              <a:rPr lang="en-US" sz="900" dirty="0">
                <a:latin typeface="Arial" panose="020B0604020202020204" pitchFamily="34" charset="0"/>
                <a:cs typeface="Arial" panose="020B0604020202020204" pitchFamily="34" charset="0"/>
              </a:rPr>
              <a:t>Please refer to the </a:t>
            </a:r>
            <a:r>
              <a:rPr lang="en-US" sz="900" b="1" dirty="0">
                <a:latin typeface="Arial" panose="020B0604020202020204" pitchFamily="34" charset="0"/>
                <a:cs typeface="Arial" panose="020B0604020202020204" pitchFamily="34" charset="0"/>
              </a:rPr>
              <a:t>Hashtag Asia Awards</a:t>
            </a:r>
            <a:r>
              <a:rPr lang="en-US" sz="900" dirty="0">
                <a:latin typeface="Arial" panose="020B0604020202020204" pitchFamily="34" charset="0"/>
                <a:cs typeface="Arial" panose="020B0604020202020204" pitchFamily="34" charset="0"/>
              </a:rPr>
              <a:t> 2025 Entry Guidelines for specific information, category descriptions and entry criteria details. In particular for Brands (1-37) / Influencers (38-40) Categories </a:t>
            </a:r>
          </a:p>
          <a:p>
            <a:endParaRPr lang="en-US" sz="900" dirty="0">
              <a:latin typeface="Arial" panose="020B0604020202020204" pitchFamily="34" charset="0"/>
              <a:cs typeface="Arial" panose="020B0604020202020204" pitchFamily="34" charset="0"/>
            </a:endParaRPr>
          </a:p>
          <a:p>
            <a:r>
              <a:rPr lang="en-US" sz="900" b="1" u="sng" dirty="0">
                <a:latin typeface="Arial" panose="020B0604020202020204" pitchFamily="34" charset="0"/>
                <a:cs typeface="Arial" panose="020B0604020202020204" pitchFamily="34" charset="0"/>
              </a:rPr>
              <a:t>Images &amp; Supporting Documents</a:t>
            </a:r>
            <a:br>
              <a:rPr lang="en-US" sz="900" b="1" u="sng" dirty="0">
                <a:latin typeface="Arial" panose="020B0604020202020204" pitchFamily="34" charset="0"/>
                <a:cs typeface="Arial" panose="020B0604020202020204" pitchFamily="34" charset="0"/>
              </a:rPr>
            </a:br>
            <a:r>
              <a:rPr lang="en-US" sz="900" dirty="0">
                <a:latin typeface="Arial" panose="020B0604020202020204" pitchFamily="34" charset="0"/>
                <a:cs typeface="Arial" panose="020B0604020202020204" pitchFamily="34" charset="0"/>
              </a:rPr>
              <a:t>Please insert your supporting documents within this Core Submission and also upload them (in high-resolution) separately on the online submission page. Should your entry be shortlisted, these images and any non-confidential supporting documents may be used for publication. </a:t>
            </a:r>
          </a:p>
          <a:p>
            <a:endParaRPr lang="en-US" sz="900" dirty="0">
              <a:latin typeface="Arial" panose="020B0604020202020204" pitchFamily="34" charset="0"/>
              <a:cs typeface="Arial" panose="020B0604020202020204" pitchFamily="34" charset="0"/>
            </a:endParaRPr>
          </a:p>
          <a:p>
            <a:r>
              <a:rPr lang="en-US" sz="900" b="1" dirty="0">
                <a:latin typeface="Arial" panose="020B0604020202020204" pitchFamily="34" charset="0"/>
                <a:cs typeface="Arial" panose="020B0604020202020204" pitchFamily="34" charset="0"/>
              </a:rPr>
              <a:t>In your online submission, you must include a high-resolution company logo and campaign / programme image that can be used on all marketing material.</a:t>
            </a:r>
          </a:p>
          <a:p>
            <a:endParaRPr lang="en-US" sz="900" dirty="0">
              <a:latin typeface="Arial" panose="020B0604020202020204" pitchFamily="34" charset="0"/>
              <a:cs typeface="Arial" panose="020B0604020202020204" pitchFamily="34" charset="0"/>
            </a:endParaRPr>
          </a:p>
          <a:p>
            <a:r>
              <a:rPr lang="en-US" sz="900" b="1" u="sng" dirty="0">
                <a:latin typeface="Arial" panose="020B0604020202020204" pitchFamily="34" charset="0"/>
                <a:cs typeface="Arial" panose="020B0604020202020204" pitchFamily="34" charset="0"/>
              </a:rPr>
              <a:t>Videos</a:t>
            </a:r>
            <a:br>
              <a:rPr lang="en-US" sz="900" b="1" u="sng" dirty="0">
                <a:latin typeface="Arial" panose="020B0604020202020204" pitchFamily="34" charset="0"/>
                <a:cs typeface="Arial" panose="020B0604020202020204" pitchFamily="34" charset="0"/>
              </a:rPr>
            </a:br>
            <a:r>
              <a:rPr lang="en-US" sz="900" dirty="0">
                <a:latin typeface="Arial" panose="020B0604020202020204" pitchFamily="34" charset="0"/>
                <a:cs typeface="Arial" panose="020B0604020202020204" pitchFamily="34" charset="0"/>
              </a:rPr>
              <a:t>Video files may be uploaded directly along with your Core Submission Document, or you may host the videos and provide the link in your Core Submission Document. If you password-protect it, do include the access password in your document. Please copy and paste links to any videos here:</a:t>
            </a:r>
          </a:p>
          <a:p>
            <a:endParaRPr lang="en-US" sz="900" dirty="0">
              <a:latin typeface="Arial" panose="020B0604020202020204" pitchFamily="34" charset="0"/>
              <a:cs typeface="Arial" panose="020B0604020202020204" pitchFamily="34" charset="0"/>
            </a:endParaRPr>
          </a:p>
          <a:p>
            <a:r>
              <a:rPr lang="en-US" sz="900" b="1" u="sng" dirty="0">
                <a:latin typeface="Arial" panose="020B0604020202020204" pitchFamily="34" charset="0"/>
                <a:cs typeface="Arial" panose="020B0604020202020204" pitchFamily="34" charset="0"/>
              </a:rPr>
              <a:t>Attention</a:t>
            </a:r>
            <a:br>
              <a:rPr lang="en-US" sz="900" b="1" u="sng" dirty="0">
                <a:latin typeface="Arial" panose="020B0604020202020204" pitchFamily="34" charset="0"/>
                <a:cs typeface="Arial" panose="020B0604020202020204" pitchFamily="34" charset="0"/>
              </a:rPr>
            </a:br>
            <a:r>
              <a:rPr lang="en-US" sz="900" dirty="0">
                <a:latin typeface="Arial" panose="020B0604020202020204" pitchFamily="34" charset="0"/>
                <a:cs typeface="Arial" panose="020B0604020202020204" pitchFamily="34" charset="0"/>
              </a:rPr>
              <a:t>Any confidential information or content intended for judging purposes only must be cleared indicated in </a:t>
            </a:r>
            <a:r>
              <a:rPr lang="en-US" sz="900" dirty="0">
                <a:solidFill>
                  <a:srgbClr val="FF0000"/>
                </a:solidFill>
                <a:latin typeface="Arial" panose="020B0604020202020204" pitchFamily="34" charset="0"/>
                <a:cs typeface="Arial" panose="020B0604020202020204" pitchFamily="34" charset="0"/>
              </a:rPr>
              <a:t>red text </a:t>
            </a:r>
            <a:r>
              <a:rPr lang="en-US" sz="900" dirty="0">
                <a:latin typeface="Arial" panose="020B0604020202020204" pitchFamily="34" charset="0"/>
                <a:cs typeface="Arial" panose="020B0604020202020204" pitchFamily="34" charset="0"/>
              </a:rPr>
              <a:t>or </a:t>
            </a:r>
            <a:r>
              <a:rPr lang="en-US" sz="900" dirty="0">
                <a:solidFill>
                  <a:schemeClr val="bg1"/>
                </a:solidFill>
                <a:highlight>
                  <a:srgbClr val="FF0000"/>
                </a:highlight>
                <a:latin typeface="Arial" panose="020B0604020202020204" pitchFamily="34" charset="0"/>
                <a:cs typeface="Arial" panose="020B0604020202020204" pitchFamily="34" charset="0"/>
              </a:rPr>
              <a:t>highlighted in red</a:t>
            </a:r>
            <a:r>
              <a:rPr lang="en-US" sz="900" dirty="0">
                <a:latin typeface="Arial" panose="020B0604020202020204" pitchFamily="34" charset="0"/>
                <a:cs typeface="Arial" panose="020B0604020202020204" pitchFamily="34" charset="0"/>
              </a:rPr>
              <a:t>. Any indicated text will not be used for publication and will not be disseminated beyond the judging panel in any way. Once you are ready to submit, please save this file as a .pdf version before uploading it at: </a:t>
            </a:r>
            <a:r>
              <a:rPr lang="en-US" sz="900" dirty="0">
                <a:latin typeface="Arial" panose="020B0604020202020204" pitchFamily="34" charset="0"/>
                <a:cs typeface="Arial" panose="020B0604020202020204" pitchFamily="34" charset="0"/>
                <a:hlinkClick r:id="rId2"/>
              </a:rPr>
              <a:t>https://awards.marketing-interactive.com/hashtagasia/entry-submission/</a:t>
            </a:r>
            <a:endParaRPr lang="en-US" sz="900" dirty="0">
              <a:latin typeface="Arial" panose="020B0604020202020204" pitchFamily="34" charset="0"/>
              <a:cs typeface="Arial" panose="020B0604020202020204"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304800" y="1180863"/>
            <a:ext cx="11430000" cy="461665"/>
          </a:xfrm>
          <a:prstGeom prst="rect">
            <a:avLst/>
          </a:prstGeom>
        </p:spPr>
        <p:txBody>
          <a:bodyPr wrap="square">
            <a:spAutoFit/>
          </a:bodyPr>
          <a:lstStyle/>
          <a:p>
            <a:r>
              <a:rPr lang="en-US" sz="1200" dirty="0">
                <a:latin typeface="Arial" panose="020B0604020202020204" pitchFamily="34" charset="0"/>
                <a:cs typeface="Arial" panose="020B0604020202020204" pitchFamily="34" charset="0"/>
              </a:rPr>
              <a:t>Here are some guiding pointers that judges will be looking out for. Please ensure your entry answers the points below for the various sections along with the guiding pointers in the respective categories. </a:t>
            </a:r>
          </a:p>
        </p:txBody>
      </p:sp>
      <p:sp>
        <p:nvSpPr>
          <p:cNvPr id="2" name="Rectangle 1"/>
          <p:cNvSpPr/>
          <p:nvPr/>
        </p:nvSpPr>
        <p:spPr>
          <a:xfrm>
            <a:off x="286139" y="1642528"/>
            <a:ext cx="8632256" cy="261610"/>
          </a:xfrm>
          <a:prstGeom prst="rect">
            <a:avLst/>
          </a:prstGeom>
        </p:spPr>
        <p:txBody>
          <a:bodyPr wrap="square">
            <a:spAutoFit/>
          </a:bodyPr>
          <a:lstStyle/>
          <a:p>
            <a:r>
              <a:rPr lang="en-US" sz="1100" dirty="0">
                <a:latin typeface="Helvetica CE 45 Light" pitchFamily="82" charset="0"/>
                <a:cs typeface="Arial" panose="020B0604020202020204" pitchFamily="34" charset="0"/>
              </a:rPr>
              <a:t>Your entry will be evaluated on the following four key areas:</a:t>
            </a:r>
          </a:p>
        </p:txBody>
      </p:sp>
      <p:sp>
        <p:nvSpPr>
          <p:cNvPr id="5" name="TextBox 4">
            <a:extLst>
              <a:ext uri="{FF2B5EF4-FFF2-40B4-BE49-F238E27FC236}">
                <a16:creationId xmlns:a16="http://schemas.microsoft.com/office/drawing/2014/main" id="{CB93ACAD-5E43-CBAB-5706-764A728C0808}"/>
              </a:ext>
            </a:extLst>
          </p:cNvPr>
          <p:cNvSpPr txBox="1"/>
          <p:nvPr/>
        </p:nvSpPr>
        <p:spPr>
          <a:xfrm>
            <a:off x="381000" y="2067419"/>
            <a:ext cx="11582400" cy="8725466"/>
          </a:xfrm>
          <a:prstGeom prst="rect">
            <a:avLst/>
          </a:prstGeom>
          <a:noFill/>
        </p:spPr>
        <p:txBody>
          <a:bodyPr wrap="square" numCol="2">
            <a:spAutoFit/>
          </a:bodyPr>
          <a:lstStyle/>
          <a:p>
            <a:pPr marL="228600" indent="-228600">
              <a:buAutoNum type="arabicPeriod"/>
            </a:pPr>
            <a:r>
              <a:rPr lang="en-US" sz="1100" b="1" dirty="0">
                <a:latin typeface="Arial" panose="020B0604020202020204" pitchFamily="34" charset="0"/>
                <a:cs typeface="Arial" panose="020B0604020202020204" pitchFamily="34" charset="0"/>
              </a:rPr>
              <a:t>Context (Max. 500 words) 10%</a:t>
            </a:r>
          </a:p>
          <a:p>
            <a:endParaRPr lang="en-US" sz="1100" b="1" dirty="0">
              <a:latin typeface="Arial" panose="020B0604020202020204" pitchFamily="34" charset="0"/>
              <a:cs typeface="Arial" panose="020B0604020202020204" pitchFamily="34" charset="0"/>
            </a:endParaRPr>
          </a:p>
          <a:p>
            <a:r>
              <a:rPr lang="en-US" sz="1100" dirty="0">
                <a:latin typeface="Arial" panose="020B0604020202020204" pitchFamily="34" charset="0"/>
                <a:cs typeface="Arial" panose="020B0604020202020204" pitchFamily="34" charset="0"/>
              </a:rPr>
              <a:t>Judges will be looking for: </a:t>
            </a:r>
          </a:p>
          <a:p>
            <a:pPr marL="171450"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Describe the problem or challenge the brand faced, competitor landscape, goals, target audience, and context of the challenge. </a:t>
            </a:r>
          </a:p>
          <a:p>
            <a:pPr marL="171450"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Elaborate on the strategy you were using before and what drove you to do things differently.</a:t>
            </a:r>
          </a:p>
          <a:p>
            <a:endParaRPr lang="en-US" sz="1100" b="1" dirty="0">
              <a:latin typeface="Arial" panose="020B0604020202020204" pitchFamily="34" charset="0"/>
              <a:cs typeface="Arial" panose="020B0604020202020204" pitchFamily="34" charset="0"/>
            </a:endParaRPr>
          </a:p>
          <a:p>
            <a:r>
              <a:rPr lang="en-US" sz="1100" dirty="0">
                <a:latin typeface="Arial" panose="020B0604020202020204" pitchFamily="34" charset="0"/>
                <a:cs typeface="Arial" panose="020B0604020202020204" pitchFamily="34" charset="0"/>
              </a:rPr>
              <a:t>Recommended information to submit:</a:t>
            </a:r>
          </a:p>
          <a:p>
            <a:pPr marL="628650" lvl="1"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Start date</a:t>
            </a:r>
          </a:p>
          <a:p>
            <a:pPr marL="628650" lvl="1"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End date</a:t>
            </a:r>
          </a:p>
          <a:p>
            <a:pPr marL="628650" lvl="1"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Target audience</a:t>
            </a:r>
          </a:p>
          <a:p>
            <a:pPr marL="628650" lvl="1"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Key objectives</a:t>
            </a:r>
          </a:p>
          <a:p>
            <a:pPr marL="628650" lvl="1"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Budget </a:t>
            </a:r>
          </a:p>
          <a:p>
            <a:endParaRPr lang="en-US" sz="1100" b="1" dirty="0">
              <a:latin typeface="Arial" panose="020B0604020202020204" pitchFamily="34" charset="0"/>
              <a:cs typeface="Arial" panose="020B0604020202020204" pitchFamily="34" charset="0"/>
            </a:endParaRPr>
          </a:p>
          <a:p>
            <a:r>
              <a:rPr lang="en-US" sz="1100" b="1" dirty="0">
                <a:latin typeface="Arial" panose="020B0604020202020204" pitchFamily="34" charset="0"/>
                <a:cs typeface="Arial" panose="020B0604020202020204" pitchFamily="34" charset="0"/>
              </a:rPr>
              <a:t>2. Strategy (Max. 500 words) 35%</a:t>
            </a:r>
          </a:p>
          <a:p>
            <a:endParaRPr lang="en-US" sz="1100" dirty="0">
              <a:latin typeface="Arial" panose="020B0604020202020204" pitchFamily="34" charset="0"/>
              <a:cs typeface="Arial" panose="020B0604020202020204" pitchFamily="34" charset="0"/>
            </a:endParaRPr>
          </a:p>
          <a:p>
            <a:r>
              <a:rPr lang="en-US" sz="1100" dirty="0">
                <a:latin typeface="Arial" panose="020B0604020202020204" pitchFamily="34" charset="0"/>
                <a:cs typeface="Arial" panose="020B0604020202020204" pitchFamily="34" charset="0"/>
              </a:rPr>
              <a:t>Judges will be looking for: </a:t>
            </a:r>
          </a:p>
          <a:p>
            <a:pPr marL="171450"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Detail the plan devised to address your challenge, elaborate on the key considerations for choosing this over other platforms – timeline, budget, creative and media considerations, etc.</a:t>
            </a:r>
          </a:p>
          <a:p>
            <a:endParaRPr lang="en-US" sz="1100" b="1" dirty="0">
              <a:latin typeface="Arial" panose="020B0604020202020204" pitchFamily="34" charset="0"/>
              <a:cs typeface="Arial" panose="020B0604020202020204" pitchFamily="34" charset="0"/>
            </a:endParaRPr>
          </a:p>
          <a:p>
            <a:r>
              <a:rPr lang="en-US" sz="1100" dirty="0">
                <a:latin typeface="Arial" panose="020B0604020202020204" pitchFamily="34" charset="0"/>
                <a:cs typeface="Arial" panose="020B0604020202020204" pitchFamily="34" charset="0"/>
              </a:rPr>
              <a:t>Recommended information to submit:</a:t>
            </a:r>
          </a:p>
          <a:p>
            <a:pPr marL="171450"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Which channel/s were used and why? </a:t>
            </a:r>
          </a:p>
          <a:p>
            <a:pPr marL="171450"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Outline the approach and why it was used</a:t>
            </a: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171450" indent="-1714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r>
              <a:rPr lang="en-US" sz="1100" b="1" dirty="0">
                <a:latin typeface="Arial" panose="020B0604020202020204" pitchFamily="34" charset="0"/>
                <a:cs typeface="Arial" panose="020B0604020202020204" pitchFamily="34" charset="0"/>
              </a:rPr>
              <a:t>3. Activity (Max. 500 words) 35%</a:t>
            </a:r>
          </a:p>
          <a:p>
            <a:endParaRPr lang="en-US" sz="1100" b="1" dirty="0">
              <a:latin typeface="Arial" panose="020B0604020202020204" pitchFamily="34" charset="0"/>
              <a:cs typeface="Arial" panose="020B0604020202020204" pitchFamily="34" charset="0"/>
            </a:endParaRPr>
          </a:p>
          <a:p>
            <a:r>
              <a:rPr lang="en-US" sz="1100" dirty="0">
                <a:latin typeface="Arial" panose="020B0604020202020204" pitchFamily="34" charset="0"/>
                <a:cs typeface="Arial" panose="020B0604020202020204" pitchFamily="34" charset="0"/>
              </a:rPr>
              <a:t>Judges will be looking for: </a:t>
            </a:r>
          </a:p>
          <a:p>
            <a:pPr marL="171450"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Describe how the strategy was executed and communicated to its audience and the rationale behind the chosen dissemination platforms</a:t>
            </a:r>
          </a:p>
          <a:p>
            <a:endParaRPr lang="en-US" sz="1100" b="1" dirty="0">
              <a:latin typeface="Arial" panose="020B0604020202020204" pitchFamily="34" charset="0"/>
              <a:cs typeface="Arial" panose="020B0604020202020204" pitchFamily="34" charset="0"/>
            </a:endParaRPr>
          </a:p>
          <a:p>
            <a:r>
              <a:rPr lang="en-US" sz="1100" b="1" dirty="0">
                <a:latin typeface="Arial" panose="020B0604020202020204" pitchFamily="34" charset="0"/>
                <a:cs typeface="Arial" panose="020B0604020202020204" pitchFamily="34" charset="0"/>
              </a:rPr>
              <a:t>4. Response (Max. 500 words) 20%</a:t>
            </a:r>
          </a:p>
          <a:p>
            <a:endParaRPr lang="en-US" sz="1100" b="1" dirty="0">
              <a:latin typeface="Arial" panose="020B0604020202020204" pitchFamily="34" charset="0"/>
              <a:cs typeface="Arial" panose="020B0604020202020204" pitchFamily="34" charset="0"/>
            </a:endParaRPr>
          </a:p>
          <a:p>
            <a:r>
              <a:rPr lang="en-US" sz="1100" dirty="0">
                <a:latin typeface="Arial" panose="020B0604020202020204" pitchFamily="34" charset="0"/>
                <a:cs typeface="Arial" panose="020B0604020202020204" pitchFamily="34" charset="0"/>
              </a:rPr>
              <a:t>Judges will be looking for: </a:t>
            </a:r>
          </a:p>
          <a:p>
            <a:pPr marL="171450" indent="-171450">
              <a:buFont typeface="Arial" panose="020B0604020202020204" pitchFamily="34" charset="0"/>
              <a:buChar char="•"/>
            </a:pPr>
            <a:r>
              <a:rPr lang="en-US" sz="1100" dirty="0">
                <a:latin typeface="Arial" panose="020B0604020202020204" pitchFamily="34" charset="0"/>
                <a:cs typeface="Arial" panose="020B0604020202020204" pitchFamily="34" charset="0"/>
              </a:rPr>
              <a:t>Provide measurable metrics on the success of your </a:t>
            </a:r>
            <a:r>
              <a:rPr lang="en-US" sz="1100" dirty="0" err="1">
                <a:latin typeface="Arial" panose="020B0604020202020204" pitchFamily="34" charset="0"/>
                <a:cs typeface="Arial" panose="020B0604020202020204" pitchFamily="34" charset="0"/>
              </a:rPr>
              <a:t>programme</a:t>
            </a:r>
            <a:r>
              <a:rPr lang="en-US" sz="1100" dirty="0">
                <a:latin typeface="Arial" panose="020B0604020202020204" pitchFamily="34" charset="0"/>
                <a:cs typeface="Arial" panose="020B0604020202020204" pitchFamily="34" charset="0"/>
              </a:rPr>
              <a:t> in relation to the goals you wanted to achieve – for example, financial improvements/ customer satisfaction improvements/ engagement levels/ membership levels/ interaction and response </a:t>
            </a:r>
            <a:r>
              <a:rPr lang="en-US" sz="1100" dirty="0">
                <a:latin typeface="Helvetica Neue CE 55 Roman" pitchFamily="82" charset="0"/>
              </a:rPr>
              <a:t>levels</a:t>
            </a:r>
          </a:p>
        </p:txBody>
      </p:sp>
    </p:spTree>
    <p:extLst>
      <p:ext uri="{BB962C8B-B14F-4D97-AF65-F5344CB8AC3E}">
        <p14:creationId xmlns:p14="http://schemas.microsoft.com/office/powerpoint/2010/main" val="939887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a:xfrm>
            <a:off x="516294" y="1143000"/>
            <a:ext cx="5152746" cy="381000"/>
          </a:xfrm>
          <a:prstGeom prst="rect">
            <a:avLst/>
          </a:prstGeom>
        </p:spPr>
        <p:txBody>
          <a:bodyPr anchor="ctr"/>
          <a:lstStyle/>
          <a:p>
            <a:pPr>
              <a:defRPr/>
            </a:pPr>
            <a:r>
              <a:rPr lang="en-US" altLang="zh-TW" sz="1400" b="1" dirty="0">
                <a:latin typeface="Arial" panose="020B0604020202020204" pitchFamily="34" charset="0"/>
                <a:ea typeface="+mj-ea"/>
                <a:cs typeface="Arial" panose="020B0604020202020204" pitchFamily="34" charset="0"/>
              </a:rPr>
              <a:t>Section 1: Context (Max. 500 words) 10%</a:t>
            </a:r>
            <a:endParaRPr lang="zh-TW" altLang="en-US" sz="1400" b="1" dirty="0">
              <a:latin typeface="Arial" panose="020B0604020202020204" pitchFamily="34" charset="0"/>
              <a:ea typeface="+mj-ea"/>
              <a:cs typeface="Arial" panose="020B0604020202020204" pitchFamily="34" charset="0"/>
            </a:endParaRPr>
          </a:p>
        </p:txBody>
      </p:sp>
      <p:graphicFrame>
        <p:nvGraphicFramePr>
          <p:cNvPr id="7" name="Table 6"/>
          <p:cNvGraphicFramePr>
            <a:graphicFrameLocks noGrp="1"/>
          </p:cNvGraphicFramePr>
          <p:nvPr>
            <p:extLst>
              <p:ext uri="{D42A27DB-BD31-4B8C-83A1-F6EECF244321}">
                <p14:modId xmlns:p14="http://schemas.microsoft.com/office/powerpoint/2010/main" val="4047250639"/>
              </p:ext>
            </p:extLst>
          </p:nvPr>
        </p:nvGraphicFramePr>
        <p:xfrm>
          <a:off x="533400" y="1524000"/>
          <a:ext cx="11201399" cy="4724400"/>
        </p:xfrm>
        <a:graphic>
          <a:graphicData uri="http://schemas.openxmlformats.org/drawingml/2006/table">
            <a:tbl>
              <a:tblPr firstRow="1" bandRow="1">
                <a:tableStyleId>{5C22544A-7EE6-4342-B048-85BDC9FD1C3A}</a:tableStyleId>
              </a:tblPr>
              <a:tblGrid>
                <a:gridCol w="11201399">
                  <a:extLst>
                    <a:ext uri="{9D8B030D-6E8A-4147-A177-3AD203B41FA5}">
                      <a16:colId xmlns:a16="http://schemas.microsoft.com/office/drawing/2014/main" val="20000"/>
                    </a:ext>
                  </a:extLst>
                </a:gridCol>
              </a:tblGrid>
              <a:tr h="4724400">
                <a:tc>
                  <a:txBody>
                    <a:bodyPr/>
                    <a:lstStyle/>
                    <a:p>
                      <a:pPr>
                        <a:buFont typeface="Arial" pitchFamily="34" charset="0"/>
                        <a:buChar char="•"/>
                      </a:pPr>
                      <a:endParaRPr lang="en-GB" sz="1500" b="0" i="1" kern="1200" dirty="0">
                        <a:solidFill>
                          <a:schemeClr val="bg2">
                            <a:lumMod val="50000"/>
                          </a:schemeClr>
                        </a:solidFill>
                        <a:latin typeface="+mn-lt"/>
                        <a:ea typeface="+mn-ea"/>
                        <a:cs typeface="+mn-cs"/>
                      </a:endParaRPr>
                    </a:p>
                  </a:txBody>
                  <a:tcPr marT="34290" marB="34290">
                    <a:lnL w="3175" cap="flat" cmpd="sng" algn="ctr">
                      <a:solidFill>
                        <a:schemeClr val="tx1">
                          <a:lumMod val="50000"/>
                          <a:lumOff val="50000"/>
                        </a:schemeClr>
                      </a:solidFill>
                      <a:prstDash val="solid"/>
                      <a:round/>
                      <a:headEnd type="none" w="med" len="med"/>
                      <a:tailEnd type="none" w="med" len="med"/>
                    </a:lnL>
                    <a:lnR w="3175" cap="flat" cmpd="sng" algn="ctr">
                      <a:solidFill>
                        <a:schemeClr val="tx1">
                          <a:lumMod val="50000"/>
                          <a:lumOff val="50000"/>
                        </a:schemeClr>
                      </a:solidFill>
                      <a:prstDash val="solid"/>
                      <a:round/>
                      <a:headEnd type="none" w="med" len="med"/>
                      <a:tailEnd type="none" w="med" len="med"/>
                    </a:lnR>
                    <a:lnT w="3175" cap="flat" cmpd="sng" algn="ctr">
                      <a:solidFill>
                        <a:schemeClr val="tx1">
                          <a:lumMod val="50000"/>
                          <a:lumOff val="50000"/>
                        </a:schemeClr>
                      </a:solidFill>
                      <a:prstDash val="solid"/>
                      <a:round/>
                      <a:headEnd type="none" w="med" len="med"/>
                      <a:tailEnd type="none" w="med" len="med"/>
                    </a:lnT>
                    <a:lnB w="3175"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bl>
          </a:graphicData>
        </a:graphic>
      </p:graphicFrame>
    </p:spTree>
    <p:extLst>
      <p:ext uri="{BB962C8B-B14F-4D97-AF65-F5344CB8AC3E}">
        <p14:creationId xmlns:p14="http://schemas.microsoft.com/office/powerpoint/2010/main" val="45360944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a:xfrm>
            <a:off x="381000" y="1143000"/>
            <a:ext cx="5152746" cy="381000"/>
          </a:xfrm>
          <a:prstGeom prst="rect">
            <a:avLst/>
          </a:prstGeom>
        </p:spPr>
        <p:txBody>
          <a:bodyPr anchor="ctr"/>
          <a:lstStyle/>
          <a:p>
            <a:pPr>
              <a:defRPr/>
            </a:pPr>
            <a:r>
              <a:rPr lang="en-US" altLang="zh-TW" sz="1400" b="1" dirty="0">
                <a:latin typeface="Arial" panose="020B0604020202020204" pitchFamily="34" charset="0"/>
                <a:ea typeface="+mj-ea"/>
                <a:cs typeface="Arial" panose="020B0604020202020204" pitchFamily="34" charset="0"/>
              </a:rPr>
              <a:t>Section 2: Strategy (Max. 500 words) 35%</a:t>
            </a:r>
            <a:endParaRPr lang="zh-TW" altLang="en-US" sz="1400" b="1" dirty="0">
              <a:latin typeface="Arial" panose="020B0604020202020204" pitchFamily="34" charset="0"/>
              <a:ea typeface="+mj-ea"/>
              <a:cs typeface="Arial" panose="020B0604020202020204" pitchFamily="34" charset="0"/>
            </a:endParaRPr>
          </a:p>
        </p:txBody>
      </p:sp>
      <p:graphicFrame>
        <p:nvGraphicFramePr>
          <p:cNvPr id="7" name="Table 6"/>
          <p:cNvGraphicFramePr>
            <a:graphicFrameLocks noGrp="1"/>
          </p:cNvGraphicFramePr>
          <p:nvPr>
            <p:extLst>
              <p:ext uri="{D42A27DB-BD31-4B8C-83A1-F6EECF244321}">
                <p14:modId xmlns:p14="http://schemas.microsoft.com/office/powerpoint/2010/main" val="3143714692"/>
              </p:ext>
            </p:extLst>
          </p:nvPr>
        </p:nvGraphicFramePr>
        <p:xfrm>
          <a:off x="457200" y="1524000"/>
          <a:ext cx="11277599" cy="4724400"/>
        </p:xfrm>
        <a:graphic>
          <a:graphicData uri="http://schemas.openxmlformats.org/drawingml/2006/table">
            <a:tbl>
              <a:tblPr firstRow="1" bandRow="1">
                <a:tableStyleId>{5C22544A-7EE6-4342-B048-85BDC9FD1C3A}</a:tableStyleId>
              </a:tblPr>
              <a:tblGrid>
                <a:gridCol w="11277599">
                  <a:extLst>
                    <a:ext uri="{9D8B030D-6E8A-4147-A177-3AD203B41FA5}">
                      <a16:colId xmlns:a16="http://schemas.microsoft.com/office/drawing/2014/main" val="20000"/>
                    </a:ext>
                  </a:extLst>
                </a:gridCol>
              </a:tblGrid>
              <a:tr h="4724400">
                <a:tc>
                  <a:txBody>
                    <a:bodyPr/>
                    <a:lstStyle/>
                    <a:p>
                      <a:pPr>
                        <a:buFont typeface="Arial" pitchFamily="34" charset="0"/>
                        <a:buChar char="•"/>
                      </a:pPr>
                      <a:endParaRPr lang="en-GB" sz="1500" b="0" i="1" kern="1200" dirty="0">
                        <a:solidFill>
                          <a:schemeClr val="bg2">
                            <a:lumMod val="50000"/>
                          </a:schemeClr>
                        </a:solidFill>
                        <a:latin typeface="+mn-lt"/>
                        <a:ea typeface="+mn-ea"/>
                        <a:cs typeface="+mn-cs"/>
                      </a:endParaRPr>
                    </a:p>
                  </a:txBody>
                  <a:tcPr marT="34290" marB="34290">
                    <a:lnL w="3175" cap="flat" cmpd="sng" algn="ctr">
                      <a:solidFill>
                        <a:schemeClr val="tx1">
                          <a:lumMod val="50000"/>
                          <a:lumOff val="50000"/>
                        </a:schemeClr>
                      </a:solidFill>
                      <a:prstDash val="solid"/>
                      <a:round/>
                      <a:headEnd type="none" w="med" len="med"/>
                      <a:tailEnd type="none" w="med" len="med"/>
                    </a:lnL>
                    <a:lnR w="3175" cap="flat" cmpd="sng" algn="ctr">
                      <a:solidFill>
                        <a:schemeClr val="tx1">
                          <a:lumMod val="50000"/>
                          <a:lumOff val="50000"/>
                        </a:schemeClr>
                      </a:solidFill>
                      <a:prstDash val="solid"/>
                      <a:round/>
                      <a:headEnd type="none" w="med" len="med"/>
                      <a:tailEnd type="none" w="med" len="med"/>
                    </a:lnR>
                    <a:lnT w="3175" cap="flat" cmpd="sng" algn="ctr">
                      <a:solidFill>
                        <a:schemeClr val="tx1">
                          <a:lumMod val="50000"/>
                          <a:lumOff val="50000"/>
                        </a:schemeClr>
                      </a:solidFill>
                      <a:prstDash val="solid"/>
                      <a:round/>
                      <a:headEnd type="none" w="med" len="med"/>
                      <a:tailEnd type="none" w="med" len="med"/>
                    </a:lnT>
                    <a:lnB w="3175"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bl>
          </a:graphicData>
        </a:graphic>
      </p:graphicFrame>
    </p:spTree>
    <p:extLst>
      <p:ext uri="{BB962C8B-B14F-4D97-AF65-F5344CB8AC3E}">
        <p14:creationId xmlns:p14="http://schemas.microsoft.com/office/powerpoint/2010/main" val="249610281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a:xfrm>
            <a:off x="427653" y="1219200"/>
            <a:ext cx="5152746" cy="381000"/>
          </a:xfrm>
          <a:prstGeom prst="rect">
            <a:avLst/>
          </a:prstGeom>
        </p:spPr>
        <p:txBody>
          <a:bodyPr anchor="ctr"/>
          <a:lstStyle/>
          <a:p>
            <a:pPr>
              <a:defRPr/>
            </a:pPr>
            <a:r>
              <a:rPr lang="en-US" altLang="zh-TW" sz="1400" b="1" dirty="0">
                <a:latin typeface="Arial" panose="020B0604020202020204" pitchFamily="34" charset="0"/>
                <a:ea typeface="+mj-ea"/>
                <a:cs typeface="Arial" panose="020B0604020202020204" pitchFamily="34" charset="0"/>
              </a:rPr>
              <a:t>Section 3: Activity (Max. 500 words) 35%</a:t>
            </a:r>
            <a:endParaRPr lang="zh-TW" altLang="en-US" sz="1400" b="1" dirty="0">
              <a:latin typeface="Arial" panose="020B0604020202020204" pitchFamily="34" charset="0"/>
              <a:ea typeface="+mj-ea"/>
              <a:cs typeface="Arial" panose="020B0604020202020204" pitchFamily="34" charset="0"/>
            </a:endParaRPr>
          </a:p>
        </p:txBody>
      </p:sp>
      <p:graphicFrame>
        <p:nvGraphicFramePr>
          <p:cNvPr id="7" name="Table 6"/>
          <p:cNvGraphicFramePr>
            <a:graphicFrameLocks noGrp="1"/>
          </p:cNvGraphicFramePr>
          <p:nvPr>
            <p:extLst>
              <p:ext uri="{D42A27DB-BD31-4B8C-83A1-F6EECF244321}">
                <p14:modId xmlns:p14="http://schemas.microsoft.com/office/powerpoint/2010/main" val="3528757818"/>
              </p:ext>
            </p:extLst>
          </p:nvPr>
        </p:nvGraphicFramePr>
        <p:xfrm>
          <a:off x="457200" y="1600200"/>
          <a:ext cx="11429999" cy="4648200"/>
        </p:xfrm>
        <a:graphic>
          <a:graphicData uri="http://schemas.openxmlformats.org/drawingml/2006/table">
            <a:tbl>
              <a:tblPr firstRow="1" bandRow="1">
                <a:tableStyleId>{5C22544A-7EE6-4342-B048-85BDC9FD1C3A}</a:tableStyleId>
              </a:tblPr>
              <a:tblGrid>
                <a:gridCol w="11429999">
                  <a:extLst>
                    <a:ext uri="{9D8B030D-6E8A-4147-A177-3AD203B41FA5}">
                      <a16:colId xmlns:a16="http://schemas.microsoft.com/office/drawing/2014/main" val="20000"/>
                    </a:ext>
                  </a:extLst>
                </a:gridCol>
              </a:tblGrid>
              <a:tr h="4648200">
                <a:tc>
                  <a:txBody>
                    <a:bodyPr/>
                    <a:lstStyle/>
                    <a:p>
                      <a:pPr>
                        <a:buFont typeface="Arial" pitchFamily="34" charset="0"/>
                        <a:buChar char="•"/>
                      </a:pPr>
                      <a:endParaRPr lang="en-GB" sz="1500" b="0" i="1" kern="1200" dirty="0">
                        <a:solidFill>
                          <a:schemeClr val="bg2">
                            <a:lumMod val="50000"/>
                          </a:schemeClr>
                        </a:solidFill>
                        <a:latin typeface="+mn-lt"/>
                        <a:ea typeface="+mn-ea"/>
                        <a:cs typeface="+mn-cs"/>
                      </a:endParaRPr>
                    </a:p>
                  </a:txBody>
                  <a:tcPr marT="34290" marB="34290">
                    <a:lnL w="3175" cap="flat" cmpd="sng" algn="ctr">
                      <a:solidFill>
                        <a:schemeClr val="tx1">
                          <a:lumMod val="50000"/>
                          <a:lumOff val="50000"/>
                        </a:schemeClr>
                      </a:solidFill>
                      <a:prstDash val="solid"/>
                      <a:round/>
                      <a:headEnd type="none" w="med" len="med"/>
                      <a:tailEnd type="none" w="med" len="med"/>
                    </a:lnL>
                    <a:lnR w="3175" cap="flat" cmpd="sng" algn="ctr">
                      <a:solidFill>
                        <a:schemeClr val="tx1">
                          <a:lumMod val="50000"/>
                          <a:lumOff val="50000"/>
                        </a:schemeClr>
                      </a:solidFill>
                      <a:prstDash val="solid"/>
                      <a:round/>
                      <a:headEnd type="none" w="med" len="med"/>
                      <a:tailEnd type="none" w="med" len="med"/>
                    </a:lnR>
                    <a:lnT w="3175" cap="flat" cmpd="sng" algn="ctr">
                      <a:solidFill>
                        <a:schemeClr val="tx1">
                          <a:lumMod val="50000"/>
                          <a:lumOff val="50000"/>
                        </a:schemeClr>
                      </a:solidFill>
                      <a:prstDash val="solid"/>
                      <a:round/>
                      <a:headEnd type="none" w="med" len="med"/>
                      <a:tailEnd type="none" w="med" len="med"/>
                    </a:lnT>
                    <a:lnB w="3175"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bl>
          </a:graphicData>
        </a:graphic>
      </p:graphicFrame>
    </p:spTree>
    <p:extLst>
      <p:ext uri="{BB962C8B-B14F-4D97-AF65-F5344CB8AC3E}">
        <p14:creationId xmlns:p14="http://schemas.microsoft.com/office/powerpoint/2010/main" val="394723762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a:xfrm>
            <a:off x="228600" y="1219200"/>
            <a:ext cx="5152746" cy="381000"/>
          </a:xfrm>
          <a:prstGeom prst="rect">
            <a:avLst/>
          </a:prstGeom>
        </p:spPr>
        <p:txBody>
          <a:bodyPr anchor="ctr"/>
          <a:lstStyle/>
          <a:p>
            <a:pPr>
              <a:defRPr/>
            </a:pPr>
            <a:r>
              <a:rPr lang="en-US" altLang="zh-TW" sz="1400" b="1" dirty="0">
                <a:latin typeface="Arial" panose="020B0604020202020204" pitchFamily="34" charset="0"/>
                <a:ea typeface="+mj-ea"/>
                <a:cs typeface="Arial" panose="020B0604020202020204" pitchFamily="34" charset="0"/>
              </a:rPr>
              <a:t>Section 4: Response (Max. 500 words) 20%</a:t>
            </a:r>
            <a:endParaRPr lang="zh-TW" altLang="en-US" sz="1400" b="1" dirty="0">
              <a:latin typeface="Arial" panose="020B0604020202020204" pitchFamily="34" charset="0"/>
              <a:ea typeface="+mj-ea"/>
              <a:cs typeface="Arial" panose="020B0604020202020204" pitchFamily="34" charset="0"/>
            </a:endParaRPr>
          </a:p>
        </p:txBody>
      </p:sp>
      <p:graphicFrame>
        <p:nvGraphicFramePr>
          <p:cNvPr id="7" name="Table 6"/>
          <p:cNvGraphicFramePr>
            <a:graphicFrameLocks noGrp="1"/>
          </p:cNvGraphicFramePr>
          <p:nvPr>
            <p:extLst>
              <p:ext uri="{D42A27DB-BD31-4B8C-83A1-F6EECF244321}">
                <p14:modId xmlns:p14="http://schemas.microsoft.com/office/powerpoint/2010/main" val="3901954659"/>
              </p:ext>
            </p:extLst>
          </p:nvPr>
        </p:nvGraphicFramePr>
        <p:xfrm>
          <a:off x="304800" y="1676400"/>
          <a:ext cx="11582399" cy="4572000"/>
        </p:xfrm>
        <a:graphic>
          <a:graphicData uri="http://schemas.openxmlformats.org/drawingml/2006/table">
            <a:tbl>
              <a:tblPr firstRow="1" bandRow="1">
                <a:tableStyleId>{5C22544A-7EE6-4342-B048-85BDC9FD1C3A}</a:tableStyleId>
              </a:tblPr>
              <a:tblGrid>
                <a:gridCol w="11582399">
                  <a:extLst>
                    <a:ext uri="{9D8B030D-6E8A-4147-A177-3AD203B41FA5}">
                      <a16:colId xmlns:a16="http://schemas.microsoft.com/office/drawing/2014/main" val="20000"/>
                    </a:ext>
                  </a:extLst>
                </a:gridCol>
              </a:tblGrid>
              <a:tr h="4572000">
                <a:tc>
                  <a:txBody>
                    <a:bodyPr/>
                    <a:lstStyle/>
                    <a:p>
                      <a:pPr>
                        <a:buFont typeface="Arial" pitchFamily="34" charset="0"/>
                        <a:buChar char="•"/>
                      </a:pPr>
                      <a:endParaRPr lang="en-GB" sz="1500" b="0" i="1" kern="1200" dirty="0">
                        <a:solidFill>
                          <a:schemeClr val="bg2">
                            <a:lumMod val="50000"/>
                          </a:schemeClr>
                        </a:solidFill>
                        <a:latin typeface="+mn-lt"/>
                        <a:ea typeface="+mn-ea"/>
                        <a:cs typeface="+mn-cs"/>
                      </a:endParaRPr>
                    </a:p>
                  </a:txBody>
                  <a:tcPr marT="34290" marB="34290">
                    <a:lnL w="3175" cap="flat" cmpd="sng" algn="ctr">
                      <a:solidFill>
                        <a:schemeClr val="tx1">
                          <a:lumMod val="50000"/>
                          <a:lumOff val="50000"/>
                        </a:schemeClr>
                      </a:solidFill>
                      <a:prstDash val="solid"/>
                      <a:round/>
                      <a:headEnd type="none" w="med" len="med"/>
                      <a:tailEnd type="none" w="med" len="med"/>
                    </a:lnL>
                    <a:lnR w="3175" cap="flat" cmpd="sng" algn="ctr">
                      <a:solidFill>
                        <a:schemeClr val="tx1">
                          <a:lumMod val="50000"/>
                          <a:lumOff val="50000"/>
                        </a:schemeClr>
                      </a:solidFill>
                      <a:prstDash val="solid"/>
                      <a:round/>
                      <a:headEnd type="none" w="med" len="med"/>
                      <a:tailEnd type="none" w="med" len="med"/>
                    </a:lnR>
                    <a:lnT w="3175" cap="flat" cmpd="sng" algn="ctr">
                      <a:solidFill>
                        <a:schemeClr val="tx1">
                          <a:lumMod val="50000"/>
                          <a:lumOff val="50000"/>
                        </a:schemeClr>
                      </a:solidFill>
                      <a:prstDash val="solid"/>
                      <a:round/>
                      <a:headEnd type="none" w="med" len="med"/>
                      <a:tailEnd type="none" w="med" len="med"/>
                    </a:lnT>
                    <a:lnB w="3175"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bl>
          </a:graphicData>
        </a:graphic>
      </p:graphicFrame>
    </p:spTree>
    <p:extLst>
      <p:ext uri="{BB962C8B-B14F-4D97-AF65-F5344CB8AC3E}">
        <p14:creationId xmlns:p14="http://schemas.microsoft.com/office/powerpoint/2010/main" val="29148582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extLst>
              <p:ext uri="{D42A27DB-BD31-4B8C-83A1-F6EECF244321}">
                <p14:modId xmlns:p14="http://schemas.microsoft.com/office/powerpoint/2010/main" val="3027429069"/>
              </p:ext>
            </p:extLst>
          </p:nvPr>
        </p:nvGraphicFramePr>
        <p:xfrm>
          <a:off x="381000" y="1219200"/>
          <a:ext cx="11430000" cy="4876800"/>
        </p:xfrm>
        <a:graphic>
          <a:graphicData uri="http://schemas.openxmlformats.org/drawingml/2006/table">
            <a:tbl>
              <a:tblPr firstRow="1" bandRow="1">
                <a:tableStyleId>{5C22544A-7EE6-4342-B048-85BDC9FD1C3A}</a:tableStyleId>
              </a:tblPr>
              <a:tblGrid>
                <a:gridCol w="11430000">
                  <a:extLst>
                    <a:ext uri="{9D8B030D-6E8A-4147-A177-3AD203B41FA5}">
                      <a16:colId xmlns:a16="http://schemas.microsoft.com/office/drawing/2014/main" val="20000"/>
                    </a:ext>
                  </a:extLst>
                </a:gridCol>
              </a:tblGrid>
              <a:tr h="4876800">
                <a:tc>
                  <a:txBody>
                    <a:bodyPr/>
                    <a:lstStyle/>
                    <a:p>
                      <a:endParaRPr lang="en-US" sz="1600" b="1" kern="1200" dirty="0">
                        <a:solidFill>
                          <a:schemeClr val="tx1"/>
                        </a:solidFill>
                        <a:latin typeface="Helvetica Neue CE 55 Roman" pitchFamily="82" charset="0"/>
                        <a:ea typeface="+mn-ea"/>
                        <a:cs typeface="+mn-cs"/>
                      </a:endParaRPr>
                    </a:p>
                    <a:p>
                      <a:endParaRPr lang="en-US" sz="1600" b="1" kern="1200" dirty="0">
                        <a:solidFill>
                          <a:schemeClr val="tx1"/>
                        </a:solidFill>
                        <a:latin typeface="Helvetica Neue CE 55 Roman" pitchFamily="82" charset="0"/>
                        <a:ea typeface="+mn-ea"/>
                        <a:cs typeface="+mn-cs"/>
                      </a:endParaRPr>
                    </a:p>
                    <a:p>
                      <a:endParaRPr lang="en-US" sz="1600" b="1" kern="1200" dirty="0">
                        <a:solidFill>
                          <a:schemeClr val="tx1"/>
                        </a:solidFill>
                        <a:latin typeface="Helvetica Neue CE 55 Roman" pitchFamily="82" charset="0"/>
                        <a:ea typeface="+mn-ea"/>
                        <a:cs typeface="+mn-cs"/>
                      </a:endParaRPr>
                    </a:p>
                    <a:p>
                      <a:endParaRPr lang="en-US" sz="1600" b="1" kern="1200" dirty="0">
                        <a:solidFill>
                          <a:schemeClr val="tx1"/>
                        </a:solidFill>
                        <a:latin typeface="Helvetica Neue CE 55 Roman" pitchFamily="82" charset="0"/>
                        <a:ea typeface="+mn-ea"/>
                        <a:cs typeface="+mn-cs"/>
                      </a:endParaRPr>
                    </a:p>
                    <a:p>
                      <a:pPr algn="ctr"/>
                      <a:endParaRPr lang="en-US" sz="1600" b="1" kern="1200" dirty="0">
                        <a:solidFill>
                          <a:schemeClr val="tx1"/>
                        </a:solidFill>
                        <a:latin typeface="Arial" panose="020B0604020202020204" pitchFamily="34" charset="0"/>
                        <a:ea typeface="+mn-ea"/>
                        <a:cs typeface="Arial" panose="020B0604020202020204" pitchFamily="34" charset="0"/>
                      </a:endParaRPr>
                    </a:p>
                    <a:p>
                      <a:pPr algn="l"/>
                      <a:r>
                        <a:rPr lang="en-US" sz="1600" b="1" kern="1200" dirty="0">
                          <a:solidFill>
                            <a:schemeClr val="tx1"/>
                          </a:solidFill>
                          <a:latin typeface="Arial" panose="020B0604020202020204" pitchFamily="34" charset="0"/>
                          <a:ea typeface="+mn-ea"/>
                          <a:cs typeface="Arial" panose="020B0604020202020204" pitchFamily="34" charset="0"/>
                        </a:rPr>
                        <a:t>DECLARATION </a:t>
                      </a:r>
                    </a:p>
                    <a:p>
                      <a:pPr algn="ctr"/>
                      <a:r>
                        <a:rPr lang="en-US" sz="1600" b="1" kern="1200" dirty="0">
                          <a:solidFill>
                            <a:schemeClr val="tx1"/>
                          </a:solidFill>
                          <a:latin typeface="Arial" panose="020B0604020202020204" pitchFamily="34" charset="0"/>
                          <a:ea typeface="+mn-ea"/>
                          <a:cs typeface="Arial" panose="020B0604020202020204" pitchFamily="34" charset="0"/>
                        </a:rPr>
                        <a:t> </a:t>
                      </a:r>
                    </a:p>
                    <a:p>
                      <a:pPr algn="ctr"/>
                      <a:r>
                        <a:rPr lang="en-US" sz="1600" b="1" kern="1200" dirty="0">
                          <a:solidFill>
                            <a:schemeClr val="tx1"/>
                          </a:solidFill>
                          <a:latin typeface="Arial" panose="020B0604020202020204" pitchFamily="34" charset="0"/>
                          <a:ea typeface="+mn-ea"/>
                          <a:cs typeface="Arial" panose="020B0604020202020204" pitchFamily="34" charset="0"/>
                          <a:sym typeface="Wingdings 2"/>
                        </a:rPr>
                        <a:t></a:t>
                      </a:r>
                      <a:r>
                        <a:rPr lang="en-US" sz="1600" b="0" kern="1200" dirty="0">
                          <a:solidFill>
                            <a:schemeClr val="tx1"/>
                          </a:solidFill>
                          <a:latin typeface="Arial" panose="020B0604020202020204" pitchFamily="34" charset="0"/>
                          <a:ea typeface="+mn-ea"/>
                          <a:cs typeface="Arial" panose="020B0604020202020204" pitchFamily="34" charset="0"/>
                        </a:rPr>
                        <a:t> </a:t>
                      </a:r>
                      <a:r>
                        <a:rPr lang="en-US" sz="1600" b="0" i="0" kern="1200" dirty="0">
                          <a:solidFill>
                            <a:schemeClr val="tx1"/>
                          </a:solidFill>
                          <a:latin typeface="Arial" panose="020B0604020202020204" pitchFamily="34" charset="0"/>
                          <a:ea typeface="+mn-ea"/>
                          <a:cs typeface="Arial" panose="020B0604020202020204" pitchFamily="34" charset="0"/>
                        </a:rPr>
                        <a:t>I agree to the terms and conditions and declare that this entry form is eligible for entry. I confirm all facts and figures contained within are accurate and true. I will be available should the judging panel wish to clarify any information within this entry form.</a:t>
                      </a:r>
                    </a:p>
                    <a:p>
                      <a:pPr algn="ctr"/>
                      <a:endParaRPr lang="en-AU" sz="1600" b="1" kern="1200" dirty="0">
                        <a:solidFill>
                          <a:schemeClr val="tx1"/>
                        </a:solidFill>
                        <a:latin typeface="Arial" panose="020B0604020202020204" pitchFamily="34" charset="0"/>
                        <a:ea typeface="+mn-ea"/>
                        <a:cs typeface="Arial" panose="020B0604020202020204" pitchFamily="34" charset="0"/>
                      </a:endParaRPr>
                    </a:p>
                    <a:p>
                      <a:pPr algn="ctr"/>
                      <a:r>
                        <a:rPr lang="en-AU" sz="1600" b="1" kern="1200" dirty="0">
                          <a:solidFill>
                            <a:schemeClr val="tx1"/>
                          </a:solidFill>
                          <a:latin typeface="Arial" panose="020B0604020202020204" pitchFamily="34" charset="0"/>
                          <a:ea typeface="+mn-ea"/>
                          <a:cs typeface="Arial" panose="020B0604020202020204" pitchFamily="34" charset="0"/>
                        </a:rPr>
                        <a:t>-THE END- </a:t>
                      </a:r>
                      <a:endParaRPr lang="en-US" sz="1600" b="1" kern="1200" dirty="0">
                        <a:solidFill>
                          <a:schemeClr val="tx1"/>
                        </a:solidFill>
                        <a:latin typeface="Arial" panose="020B0604020202020204" pitchFamily="34" charset="0"/>
                        <a:ea typeface="+mn-ea"/>
                        <a:cs typeface="Arial" panose="020B0604020202020204" pitchFamily="34" charset="0"/>
                      </a:endParaRPr>
                    </a:p>
                    <a:p>
                      <a:pPr>
                        <a:buFont typeface="Arial" pitchFamily="34" charset="0"/>
                        <a:buNone/>
                      </a:pPr>
                      <a:endParaRPr lang="en-GB" sz="1500" b="0" i="1" kern="1200" dirty="0">
                        <a:solidFill>
                          <a:schemeClr val="tx1"/>
                        </a:solidFill>
                        <a:latin typeface="Helvetica CE 45 Light" pitchFamily="82" charset="0"/>
                        <a:ea typeface="+mn-ea"/>
                        <a:cs typeface="+mn-cs"/>
                      </a:endParaRPr>
                    </a:p>
                  </a:txBody>
                  <a:tcPr marT="34290" marB="34290">
                    <a:lnL w="3175" cap="flat" cmpd="sng" algn="ctr">
                      <a:solidFill>
                        <a:schemeClr val="tx1">
                          <a:lumMod val="50000"/>
                          <a:lumOff val="50000"/>
                        </a:schemeClr>
                      </a:solidFill>
                      <a:prstDash val="solid"/>
                      <a:round/>
                      <a:headEnd type="none" w="med" len="med"/>
                      <a:tailEnd type="none" w="med" len="med"/>
                    </a:lnL>
                    <a:lnR w="3175" cap="flat" cmpd="sng" algn="ctr">
                      <a:solidFill>
                        <a:schemeClr val="tx1">
                          <a:lumMod val="50000"/>
                          <a:lumOff val="50000"/>
                        </a:schemeClr>
                      </a:solidFill>
                      <a:prstDash val="solid"/>
                      <a:round/>
                      <a:headEnd type="none" w="med" len="med"/>
                      <a:tailEnd type="none" w="med" len="med"/>
                    </a:lnR>
                    <a:lnT w="3175" cap="flat" cmpd="sng" algn="ctr">
                      <a:solidFill>
                        <a:schemeClr val="tx1">
                          <a:lumMod val="50000"/>
                          <a:lumOff val="50000"/>
                        </a:schemeClr>
                      </a:solidFill>
                      <a:prstDash val="solid"/>
                      <a:round/>
                      <a:headEnd type="none" w="med" len="med"/>
                      <a:tailEnd type="none" w="med" len="med"/>
                    </a:lnT>
                    <a:lnB w="3175"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bl>
          </a:graphicData>
        </a:graphic>
      </p:graphicFrame>
    </p:spTree>
    <p:extLst>
      <p:ext uri="{BB962C8B-B14F-4D97-AF65-F5344CB8AC3E}">
        <p14:creationId xmlns:p14="http://schemas.microsoft.com/office/powerpoint/2010/main" val="9575894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2966</TotalTime>
  <Words>820</Words>
  <Application>Microsoft Office PowerPoint</Application>
  <PresentationFormat>Widescreen</PresentationFormat>
  <Paragraphs>102</Paragraphs>
  <Slides>8</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8</vt:i4>
      </vt:variant>
    </vt:vector>
  </HeadingPairs>
  <TitlesOfParts>
    <vt:vector size="13" baseType="lpstr">
      <vt:lpstr>Arial</vt:lpstr>
      <vt:lpstr>Calibri</vt:lpstr>
      <vt:lpstr>Helvetica CE 45 Light</vt:lpstr>
      <vt:lpstr>Helvetica Neue CE 55 Roman</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Booney Tan</dc:creator>
  <cp:lastModifiedBy>Joleen Quek</cp:lastModifiedBy>
  <cp:revision>96</cp:revision>
  <dcterms:created xsi:type="dcterms:W3CDTF">2006-08-16T00:00:00Z</dcterms:created>
  <dcterms:modified xsi:type="dcterms:W3CDTF">2024-11-05T09:06:37Z</dcterms:modified>
</cp:coreProperties>
</file>

<file path=docProps/thumbnail.jpeg>
</file>