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C0C870-6AFB-2155-99EF-01854822F2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E88BE5-4EE7-0711-05EC-0C664A18FD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27/1/2026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8DC921-2D34-CC16-8760-3B94AC493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7273" y="5282007"/>
            <a:ext cx="8472257" cy="1655762"/>
          </a:xfrm>
        </p:spPr>
        <p:txBody>
          <a:bodyPr>
            <a:normAutofit fontScale="92500" lnSpcReduction="20000"/>
          </a:bodyPr>
          <a:lstStyle/>
          <a:p>
            <a:r>
              <a:rPr lang="en-HK" sz="2000" b="1" dirty="0">
                <a:solidFill>
                  <a:schemeClr val="bg1"/>
                </a:solidFill>
                <a:latin typeface="Helvetica CE 45 Light"/>
              </a:rPr>
              <a:t>Core Submission Template</a:t>
            </a:r>
          </a:p>
          <a:p>
            <a:r>
              <a:rPr lang="en-US" sz="2000" b="1" dirty="0">
                <a:solidFill>
                  <a:schemeClr val="bg1"/>
                </a:solidFill>
                <a:latin typeface="Helvetica CE 45 Light"/>
              </a:rPr>
              <a:t>Digital Campaign, Digital Strategy &amp; Solution Categories</a:t>
            </a:r>
          </a:p>
          <a:p>
            <a:endParaRPr lang="en-HK" sz="2000" b="1" dirty="0">
              <a:solidFill>
                <a:schemeClr val="bg2"/>
              </a:solidFill>
              <a:latin typeface="Helvetica CE 45 Light"/>
            </a:endParaRPr>
          </a:p>
          <a:p>
            <a:endParaRPr lang="en-HK" sz="2000" b="1" dirty="0">
              <a:solidFill>
                <a:schemeClr val="bg2"/>
              </a:solidFill>
              <a:latin typeface="Helvetica CE 45 Light"/>
            </a:endParaRPr>
          </a:p>
          <a:p>
            <a:r>
              <a:rPr lang="en-HK" sz="2000" b="1" dirty="0">
                <a:solidFill>
                  <a:schemeClr val="bg2"/>
                </a:solidFill>
                <a:latin typeface="Helvetica CE 45 Ligh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8A6A5-74AD-63AD-730F-A478D1562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E463739-0F56-2674-FCEE-D355E089039F}"/>
              </a:ext>
            </a:extLst>
          </p:cNvPr>
          <p:cNvSpPr txBox="1">
            <a:spLocks/>
          </p:cNvSpPr>
          <p:nvPr/>
        </p:nvSpPr>
        <p:spPr bwMode="auto">
          <a:xfrm>
            <a:off x="9028104" y="102790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HK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CFB024-D738-ACE4-F636-054AD0DF5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8131"/>
            <a:ext cx="12192000" cy="4959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511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142745"/>
              </p:ext>
            </p:extLst>
          </p:nvPr>
        </p:nvGraphicFramePr>
        <p:xfrm>
          <a:off x="1273561" y="1829372"/>
          <a:ext cx="9516862" cy="28523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506570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 (Cat 1-33)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4730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Client </a:t>
                      </a:r>
                      <a:r>
                        <a:rPr lang="en-US" altLang="zh-TW" dirty="0" err="1">
                          <a:latin typeface="Calibri" pitchFamily="34" charset="0"/>
                        </a:rPr>
                        <a:t>Organisation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4665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 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endParaRPr lang="en-US" altLang="zh-TW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79717"/>
                  </a:ext>
                </a:extLst>
              </a:tr>
              <a:tr h="933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altLang="zh-TW" dirty="0">
                          <a:latin typeface="Calibri" pitchFamily="34" charset="0"/>
                        </a:rPr>
                        <a:t>Agency/Solution Provider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r>
                        <a:rPr lang="en-US" sz="12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(in collaboration/partnership with other agencies, please indicate the lead agency, ex. Agency A (lead agency) + Agency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686314"/>
                  </a:ext>
                </a:extLst>
              </a:tr>
              <a:tr h="473045">
                <a:tc>
                  <a:txBody>
                    <a:bodyPr/>
                    <a:lstStyle/>
                    <a:p>
                      <a:r>
                        <a:rPr lang="en-GB" altLang="zh-TW" dirty="0">
                          <a:latin typeface="Calibri" pitchFamily="34" charset="0"/>
                        </a:rPr>
                        <a:t>Name of Campaign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9526045" y="101505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2A184D-3C3A-DEB6-3844-65635955BAFD}"/>
              </a:ext>
            </a:extLst>
          </p:cNvPr>
          <p:cNvSpPr txBox="1"/>
          <p:nvPr/>
        </p:nvSpPr>
        <p:spPr>
          <a:xfrm>
            <a:off x="1273561" y="4849218"/>
            <a:ext cx="88331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*Once you are ready to submit, please save this file as a .pdf version before uploading it.</a:t>
            </a:r>
          </a:p>
          <a:p>
            <a:r>
              <a:rPr lang="en-US" sz="1800" i="1" dirty="0">
                <a:latin typeface="+mn-lt"/>
              </a:rPr>
              <a:t>*Please take note that we will omit Limited, Ltd, Inc, Holdings and </a:t>
            </a:r>
            <a:r>
              <a:rPr lang="en-US" sz="1800" i="1" dirty="0" err="1">
                <a:latin typeface="+mn-lt"/>
              </a:rPr>
              <a:t>etc</a:t>
            </a:r>
            <a:r>
              <a:rPr lang="en-US" sz="1800" i="1" dirty="0">
                <a:latin typeface="+mn-lt"/>
              </a:rPr>
              <a:t> in order to follow our editorial design guidelines in all marketing collaterals </a:t>
            </a:r>
            <a:r>
              <a:rPr lang="en-US" sz="1800" i="1" dirty="0"/>
              <a:t>including trophy.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9698062" y="97274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FA87B-EC8C-607A-A8B2-61681AABA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A29857B-85E2-F865-C5CF-FAF3624CC3F3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 (10%) Max. 500 words </a:t>
            </a:r>
            <a:r>
              <a:rPr lang="en-US" sz="14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C0A787-9C97-1748-6495-7C55E5644E63}"/>
              </a:ext>
            </a:extLst>
          </p:cNvPr>
          <p:cNvSpPr txBox="1">
            <a:spLocks/>
          </p:cNvSpPr>
          <p:nvPr/>
        </p:nvSpPr>
        <p:spPr bwMode="auto">
          <a:xfrm>
            <a:off x="9064320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 – 10%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19E6893-68EE-1EB2-E533-DEC1BFA87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81683"/>
              </p:ext>
            </p:extLst>
          </p:nvPr>
        </p:nvGraphicFramePr>
        <p:xfrm>
          <a:off x="219545" y="1858607"/>
          <a:ext cx="11749136" cy="4596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4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4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95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232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r>
                        <a:rPr kumimoji="0" lang="en-US" altLang="zh-TW" sz="1600" dirty="0"/>
                        <a:t>Market Challenge: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675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Strategy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 </a:t>
            </a:r>
            <a:r>
              <a:rPr lang="en-US" sz="14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092261-BBA3-D1DA-7649-99E4B2CF6B83}"/>
              </a:ext>
            </a:extLst>
          </p:cNvPr>
          <p:cNvSpPr txBox="1">
            <a:spLocks/>
          </p:cNvSpPr>
          <p:nvPr/>
        </p:nvSpPr>
        <p:spPr bwMode="auto">
          <a:xfrm>
            <a:off x="9236335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Strategy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F783C-B4B7-1A4C-1008-812C9C9EF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93F642-9716-BFD7-E7A4-F71EF4837795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B4F6EB7-5CEB-08C8-1B6F-7EF0C3EA16CB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Execution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 </a:t>
            </a:r>
            <a:r>
              <a:rPr lang="en-US" sz="14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2EC32A-30CD-9B56-DBE9-10E79B664BA5}"/>
              </a:ext>
            </a:extLst>
          </p:cNvPr>
          <p:cNvSpPr txBox="1">
            <a:spLocks/>
          </p:cNvSpPr>
          <p:nvPr/>
        </p:nvSpPr>
        <p:spPr bwMode="auto">
          <a:xfrm>
            <a:off x="8946625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Execution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614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FC97F-4FFF-6F8B-1BF5-7ADEC37B3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1E56D3-FB9E-CD18-D011-77036D43ACCD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E4A2EEF-26DA-8C9A-EE77-7FB380DC6D59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(30%) Max. 500 words </a:t>
            </a:r>
            <a:r>
              <a:rPr lang="en-US" sz="14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CB849C-700A-7FF0-B463-5E0CBB18B702}"/>
              </a:ext>
            </a:extLst>
          </p:cNvPr>
          <p:cNvSpPr txBox="1">
            <a:spLocks/>
          </p:cNvSpPr>
          <p:nvPr/>
        </p:nvSpPr>
        <p:spPr bwMode="auto">
          <a:xfrm>
            <a:off x="9326869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Results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8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394</Words>
  <Application>Microsoft Office PowerPoint</Application>
  <PresentationFormat>Widescreen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10</cp:revision>
  <dcterms:created xsi:type="dcterms:W3CDTF">2025-01-13T08:35:44Z</dcterms:created>
  <dcterms:modified xsi:type="dcterms:W3CDTF">2026-01-27T02:38:49Z</dcterms:modified>
</cp:coreProperties>
</file>