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3" r:id="rId3"/>
    <p:sldId id="257" r:id="rId4"/>
    <p:sldId id="258" r:id="rId5"/>
    <p:sldId id="260" r:id="rId6"/>
    <p:sldId id="271" r:id="rId7"/>
    <p:sldId id="272" r:id="rId8"/>
    <p:sldId id="264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11E5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14" autoAdjust="0"/>
    <p:restoredTop sz="94660"/>
  </p:normalViewPr>
  <p:slideViewPr>
    <p:cSldViewPr snapToGrid="0">
      <p:cViewPr varScale="1">
        <p:scale>
          <a:sx n="108" d="100"/>
          <a:sy n="108" d="100"/>
        </p:scale>
        <p:origin x="71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A979E8-BEAD-4C41-18E8-B8B93B591B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HK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71083B7-3BFE-24C9-75A4-8A9DD482D5F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HK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EDB4B5B-CC47-7989-0E63-F9800FB8C4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E43DA7-13EE-46EF-839F-C243A097759E}" type="datetimeFigureOut">
              <a:rPr lang="en-HK" smtClean="0"/>
              <a:t>11/2/2025</a:t>
            </a:fld>
            <a:endParaRPr lang="en-H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39F5D8-864B-35A5-12EC-BD54E80691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7F8BE99-B340-E0D8-3056-1E5F73C922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532715-1D37-4DAA-AFC0-21EF3BB41F69}" type="slidenum">
              <a:rPr lang="en-HK" smtClean="0"/>
              <a:t>‹#›</a:t>
            </a:fld>
            <a:endParaRPr lang="en-HK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A23F8CC-D904-777B-FFEF-2EF679F8E6A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7775"/>
            <a:ext cx="12192000" cy="68424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08420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4F5B53-4A14-7070-F697-83380786B9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HK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9D23403-7B9C-9C86-E547-A1DAE4F3B21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HK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B2542BD-AD97-5751-A216-57A614E314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E43DA7-13EE-46EF-839F-C243A097759E}" type="datetimeFigureOut">
              <a:rPr lang="en-HK" smtClean="0"/>
              <a:t>11/2/2025</a:t>
            </a:fld>
            <a:endParaRPr lang="en-H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CC7A37-A311-998F-A3CD-C7B99DE960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D301B95-BA39-589A-47F4-38B767966C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532715-1D37-4DAA-AFC0-21EF3BB41F69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19117026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234B896-914E-8F17-4C33-B2DE1C94DD7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HK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F0A6528-F492-2005-B704-0ADDA0C22C3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HK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BB1C279-27EB-56AC-E41B-36304E0C98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E43DA7-13EE-46EF-839F-C243A097759E}" type="datetimeFigureOut">
              <a:rPr lang="en-HK" smtClean="0"/>
              <a:t>11/2/2025</a:t>
            </a:fld>
            <a:endParaRPr lang="en-H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401A830-90B6-2693-6737-F09ED6A1D6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74BC784-1FCB-534E-2318-8FE8BC1D05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532715-1D37-4DAA-AFC0-21EF3BB41F69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39544627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7A10D2-4B65-98C2-24C5-B3F6F49059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HK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585A7FB-F238-63BF-CD8A-DAD928F821D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HK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03A610A-E411-6107-2643-9809DCB6BF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E43DA7-13EE-46EF-839F-C243A097759E}" type="datetimeFigureOut">
              <a:rPr lang="en-HK" smtClean="0"/>
              <a:t>11/2/2025</a:t>
            </a:fld>
            <a:endParaRPr lang="en-H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907367-DCB0-077B-C6E7-DCE5B7B701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B755C41-2030-0EED-A4E0-EBA937D9E9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532715-1D37-4DAA-AFC0-21EF3BB41F69}" type="slidenum">
              <a:rPr lang="en-HK" smtClean="0"/>
              <a:t>‹#›</a:t>
            </a:fld>
            <a:endParaRPr lang="en-HK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6A8B342E-DABB-08A9-52E7-4542595B0F0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47572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9A779D-AC21-7708-9E09-64F739CC93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HK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E016B5F-88E3-9507-C32F-94BD3B8B3E2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E50C8DC-01B4-69C8-AE28-F0F2E6AA30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E43DA7-13EE-46EF-839F-C243A097759E}" type="datetimeFigureOut">
              <a:rPr lang="en-HK" smtClean="0"/>
              <a:t>11/2/2025</a:t>
            </a:fld>
            <a:endParaRPr lang="en-H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8722F4-CA3E-CDF5-DF75-17BD017141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DFFB01-A616-CA39-ABB4-E048D72BA2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532715-1D37-4DAA-AFC0-21EF3BB41F69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33275368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DB7B02-4A25-7BF2-5547-59021557A9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HK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4423309-0B2F-3067-AF0D-B3DC91B6673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HK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42331CD-2BBE-A4B3-A4C5-7445AB91FC9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HK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E9B5360-FABD-A777-7178-7BBDC28AC6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E43DA7-13EE-46EF-839F-C243A097759E}" type="datetimeFigureOut">
              <a:rPr lang="en-HK" smtClean="0"/>
              <a:t>11/2/2025</a:t>
            </a:fld>
            <a:endParaRPr lang="en-HK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D02AC80-2756-FD8B-3DF6-47024B66E3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BB0651B-C8D3-04DE-FC89-DA19EAEFE3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532715-1D37-4DAA-AFC0-21EF3BB41F69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661639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D85F0D-76F2-8CCA-063A-1CB679A7C1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HK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EF8881-17A4-B3E2-3143-92792007D5A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620D18D-7687-96B7-68F3-483E9C9AE8B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HK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ADEC67E-2C7E-4A42-59C6-1F42D71CCAE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7E793BE-14B1-2D0D-25D1-44686DF4569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HK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A7FAD5E-28B0-189C-DA49-5118B11E53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E43DA7-13EE-46EF-839F-C243A097759E}" type="datetimeFigureOut">
              <a:rPr lang="en-HK" smtClean="0"/>
              <a:t>11/2/2025</a:t>
            </a:fld>
            <a:endParaRPr lang="en-HK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85B9C3E-9974-6A08-8347-5E7DCE7778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BDDF3C3-8CE0-A635-0D05-E66479E57E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532715-1D37-4DAA-AFC0-21EF3BB41F69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1565758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731610-B8F1-7869-B93C-4C47CAE32F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HK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F034335-01D0-8F60-CC05-C8B8465E5D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E43DA7-13EE-46EF-839F-C243A097759E}" type="datetimeFigureOut">
              <a:rPr lang="en-HK" smtClean="0"/>
              <a:t>11/2/2025</a:t>
            </a:fld>
            <a:endParaRPr lang="en-HK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BE7122D-20CC-9453-8678-D73E60DB52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2CB6829-781F-7E6B-7761-7D625FF4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532715-1D37-4DAA-AFC0-21EF3BB41F69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42868020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53049AD-3FDF-91CB-615A-5BE0898A24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E43DA7-13EE-46EF-839F-C243A097759E}" type="datetimeFigureOut">
              <a:rPr lang="en-HK" smtClean="0"/>
              <a:t>11/2/2025</a:t>
            </a:fld>
            <a:endParaRPr lang="en-HK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FC6DCAC-C44A-1B4D-E903-515A44E449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DA77452-598E-9F66-0C51-6D3838707A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532715-1D37-4DAA-AFC0-21EF3BB41F69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15463770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58811A-3DE9-4D45-A9B2-FDFD205E33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HK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B8F13A3-264B-254A-A6BC-B2154CC71CE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HK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19EB761-705F-A9A4-1D84-9A343521949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F232366-0E01-74FE-C658-9E92D57F93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E43DA7-13EE-46EF-839F-C243A097759E}" type="datetimeFigureOut">
              <a:rPr lang="en-HK" smtClean="0"/>
              <a:t>11/2/2025</a:t>
            </a:fld>
            <a:endParaRPr lang="en-HK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915F83F-CCC7-137A-4199-31D942207E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1BEA144-15B7-813F-DABA-4F819489FC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532715-1D37-4DAA-AFC0-21EF3BB41F69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38136372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5F764F-4949-F22D-FFD2-B5CC12D358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HK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682EFAF-A61B-1BAC-AD4F-55BF883F21C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HK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BF726CF-E88C-B32B-6651-0FF7B697AF4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194367E-4CC0-3F61-EEC2-788C855A56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E43DA7-13EE-46EF-839F-C243A097759E}" type="datetimeFigureOut">
              <a:rPr lang="en-HK" smtClean="0"/>
              <a:t>11/2/2025</a:t>
            </a:fld>
            <a:endParaRPr lang="en-HK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98BED3F-AC4E-00FF-27EE-027B08C74E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DFB6D99-356F-BA16-5568-3AEFBCF202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532715-1D37-4DAA-AFC0-21EF3BB41F69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24693595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33F5EA8-4D29-5493-D512-1C211BAE0F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HK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2D584F5-6984-C96A-05AC-73886AC5855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HK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3DA6E3D-21EA-FD4F-54A6-0750D02A0C2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E43DA7-13EE-46EF-839F-C243A097759E}" type="datetimeFigureOut">
              <a:rPr lang="en-HK" smtClean="0"/>
              <a:t>11/2/2025</a:t>
            </a:fld>
            <a:endParaRPr lang="en-H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6E24FA3-15BA-51C3-4EF6-66E6C839775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H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ED7AB5-D1BB-346E-4A76-F427F28D7BB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532715-1D37-4DAA-AFC0-21EF3BB41F69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40917816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89057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A4750A-31A6-9B12-4D9E-B7EBA737AD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CAEF65D-AE0F-C43B-14E3-D51FE1D4037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HK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6F1E43A-ECA1-39FA-E40B-0EE8131AF0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23" y="0"/>
            <a:ext cx="1218495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30467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1CDCAB08-9CD4-5C1F-844E-00552520AC95}"/>
              </a:ext>
            </a:extLst>
          </p:cNvPr>
          <p:cNvSpPr txBox="1">
            <a:spLocks/>
          </p:cNvSpPr>
          <p:nvPr/>
        </p:nvSpPr>
        <p:spPr>
          <a:xfrm>
            <a:off x="1337569" y="1634659"/>
            <a:ext cx="9516862" cy="1950514"/>
          </a:xfrm>
          <a:prstGeom prst="rect">
            <a:avLst/>
          </a:prstGeom>
          <a:ln w="19050">
            <a:solidFill>
              <a:schemeClr val="tx1">
                <a:lumMod val="50000"/>
                <a:lumOff val="50000"/>
                <a:alpha val="95000"/>
              </a:schemeClr>
            </a:solidFill>
          </a:ln>
        </p:spPr>
        <p:txBody>
          <a:bodyPr anchor="ctr"/>
          <a:lstStyle/>
          <a:p>
            <a:pPr lvl="0" algn="ctr" fontAlgn="auto">
              <a:spcAft>
                <a:spcPts val="0"/>
              </a:spcAft>
              <a:defRPr/>
            </a:pPr>
            <a:r>
              <a:rPr lang="en-US" altLang="zh-TW" sz="2000" dirty="0"/>
              <a:t>Brand/Agency logo </a:t>
            </a:r>
            <a:endParaRPr kumimoji="0" lang="zh-TW" altLang="en-US" sz="2000" dirty="0"/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8711998F-34D6-E4CA-E89F-11526EE7714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40522238"/>
              </p:ext>
            </p:extLst>
          </p:nvPr>
        </p:nvGraphicFramePr>
        <p:xfrm>
          <a:off x="1337569" y="3700505"/>
          <a:ext cx="9516862" cy="231489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758431">
                  <a:extLst>
                    <a:ext uri="{9D8B030D-6E8A-4147-A177-3AD203B41FA5}">
                      <a16:colId xmlns:a16="http://schemas.microsoft.com/office/drawing/2014/main" val="2767245628"/>
                    </a:ext>
                  </a:extLst>
                </a:gridCol>
                <a:gridCol w="4758431">
                  <a:extLst>
                    <a:ext uri="{9D8B030D-6E8A-4147-A177-3AD203B41FA5}">
                      <a16:colId xmlns:a16="http://schemas.microsoft.com/office/drawing/2014/main" val="4267163680"/>
                    </a:ext>
                  </a:extLst>
                </a:gridCol>
              </a:tblGrid>
              <a:tr h="464089">
                <a:tc>
                  <a:txBody>
                    <a:bodyPr/>
                    <a:lstStyle/>
                    <a:p>
                      <a:r>
                        <a:rPr lang="en-US" altLang="zh-TW" dirty="0">
                          <a:latin typeface="Calibri" pitchFamily="34" charset="0"/>
                        </a:rPr>
                        <a:t>Name of Category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DigiZ Leader of the Year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957677"/>
                  </a:ext>
                </a:extLst>
              </a:tr>
              <a:tr h="44862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dirty="0">
                          <a:latin typeface="Calibri" pitchFamily="34" charset="0"/>
                        </a:rPr>
                        <a:t>Name of Brand/ Agency</a:t>
                      </a:r>
                      <a:endParaRPr lang="en-GB" altLang="zh-TW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HK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8552595"/>
                  </a:ext>
                </a:extLst>
              </a:tr>
              <a:tr h="43560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altLang="zh-TW" dirty="0">
                          <a:latin typeface="Calibri" pitchFamily="34" charset="0"/>
                        </a:rPr>
                        <a:t>Name of </a:t>
                      </a: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/>
                          <a:cs typeface="Calibri" panose="020F0502020204030204" pitchFamily="34" charset="0"/>
                        </a:rPr>
                        <a:t>Company Group </a:t>
                      </a:r>
                      <a:r>
                        <a:rPr lang="en-US" altLang="zh-TW" sz="1200" dirty="0">
                          <a:latin typeface="Calibri" pitchFamily="34" charset="0"/>
                        </a:rPr>
                        <a:t>(If Applicable)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HK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35772717"/>
                  </a:ext>
                </a:extLst>
              </a:tr>
              <a:tr h="47111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/>
                          <a:cs typeface="Calibri" panose="020F0502020204030204" pitchFamily="34" charset="0"/>
                        </a:rPr>
                        <a:t>Name of Entrant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endParaRPr lang="en-HK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63779680"/>
                  </a:ext>
                </a:extLst>
              </a:tr>
              <a:tr h="49546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/>
                          <a:cs typeface="Calibri" panose="020F0502020204030204" pitchFamily="34" charset="0"/>
                        </a:rPr>
                        <a:t>Tittle of Entrant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endParaRPr lang="en-HK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27399434"/>
                  </a:ext>
                </a:extLst>
              </a:tr>
            </a:tbl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306E68A4-1F4F-67F2-D7A7-818D6E5360C8}"/>
              </a:ext>
            </a:extLst>
          </p:cNvPr>
          <p:cNvSpPr txBox="1"/>
          <p:nvPr/>
        </p:nvSpPr>
        <p:spPr>
          <a:xfrm>
            <a:off x="243689" y="6056644"/>
            <a:ext cx="1170462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HK" sz="1200" dirty="0"/>
              <a:t>ATTENTION: Any specific information or content intended for judging purposes only must be clearly indicated in </a:t>
            </a:r>
            <a:r>
              <a:rPr lang="en-HK" sz="1200" dirty="0">
                <a:solidFill>
                  <a:srgbClr val="FF0000"/>
                </a:solidFill>
              </a:rPr>
              <a:t>Red</a:t>
            </a:r>
            <a:r>
              <a:rPr lang="en-HK" sz="1200" dirty="0"/>
              <a:t>, or </a:t>
            </a:r>
            <a:r>
              <a:rPr lang="en-HK" sz="1200" dirty="0">
                <a:highlight>
                  <a:srgbClr val="FF0000"/>
                </a:highlight>
              </a:rPr>
              <a:t>highlighted in Red</a:t>
            </a:r>
            <a:r>
              <a:rPr lang="en-HK" sz="1200" dirty="0"/>
              <a:t>. Marks will be deducted if the entry submission exceeds the outlined number of words allowed.</a:t>
            </a: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D1A619AA-DFA2-616A-71F2-18B97EA1819C}"/>
              </a:ext>
            </a:extLst>
          </p:cNvPr>
          <p:cNvSpPr txBox="1">
            <a:spLocks/>
          </p:cNvSpPr>
          <p:nvPr/>
        </p:nvSpPr>
        <p:spPr bwMode="auto">
          <a:xfrm>
            <a:off x="9526045" y="1015051"/>
            <a:ext cx="7561262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0" lang="en-US" altLang="zh-TW" sz="2500" b="1" dirty="0">
                <a:solidFill>
                  <a:schemeClr val="bg1"/>
                </a:solidFill>
                <a:latin typeface="Helvetica CE 45 Light"/>
                <a:cs typeface="Arial" pitchFamily="34" charset="0"/>
              </a:rPr>
              <a:t>Entry </a:t>
            </a:r>
            <a:r>
              <a:rPr lang="en-US" altLang="zh-TW" sz="2500" b="1" dirty="0">
                <a:solidFill>
                  <a:schemeClr val="bg1"/>
                </a:solidFill>
                <a:latin typeface="Helvetica CE 45 Light"/>
                <a:cs typeface="Arial" pitchFamily="34" charset="0"/>
              </a:rPr>
              <a:t>Details</a:t>
            </a:r>
            <a:endParaRPr kumimoji="0" lang="zh-TW" altLang="en-US" sz="2500" b="1" dirty="0">
              <a:solidFill>
                <a:schemeClr val="bg1"/>
              </a:solidFill>
              <a:latin typeface="Helvetica CE 45 Light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698634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882E823-E2EA-1057-D1C5-FB35505451C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4BB6744D-3F93-8D11-285F-ACFFE2AB4219}"/>
              </a:ext>
            </a:extLst>
          </p:cNvPr>
          <p:cNvSpPr txBox="1"/>
          <p:nvPr/>
        </p:nvSpPr>
        <p:spPr>
          <a:xfrm>
            <a:off x="1777540" y="5355029"/>
            <a:ext cx="8834275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altLang="zh-TW" sz="1400" dirty="0">
                <a:solidFill>
                  <a:srgbClr val="FF0000"/>
                </a:solidFill>
              </a:rPr>
              <a:t>Maximum length of video is </a:t>
            </a:r>
            <a:r>
              <a:rPr lang="en-US" altLang="zh-TW" sz="1400" b="1" dirty="0">
                <a:solidFill>
                  <a:srgbClr val="FF0000"/>
                </a:solidFill>
              </a:rPr>
              <a:t>3 minutes</a:t>
            </a:r>
            <a:r>
              <a:rPr lang="en-US" altLang="zh-TW" sz="1400" dirty="0">
                <a:solidFill>
                  <a:srgbClr val="FF0000"/>
                </a:solidFill>
              </a:rPr>
              <a:t>.</a:t>
            </a:r>
          </a:p>
          <a:p>
            <a:pPr algn="ctr">
              <a:defRPr/>
            </a:pPr>
            <a:r>
              <a:rPr lang="en-US" altLang="zh-TW" sz="1400" b="1" dirty="0">
                <a:solidFill>
                  <a:srgbClr val="FF0000"/>
                </a:solidFill>
              </a:rPr>
              <a:t>Only ONE video (no longer than three minutes) </a:t>
            </a:r>
            <a:r>
              <a:rPr lang="en-US" altLang="zh-TW" sz="1400" dirty="0">
                <a:solidFill>
                  <a:srgbClr val="FF0000"/>
                </a:solidFill>
              </a:rPr>
              <a:t>is accepted for each entry. </a:t>
            </a:r>
          </a:p>
          <a:p>
            <a:pPr algn="ctr">
              <a:defRPr/>
            </a:pPr>
            <a:r>
              <a:rPr lang="en-US" altLang="zh-TW" sz="1400" b="1" dirty="0">
                <a:solidFill>
                  <a:srgbClr val="FF0000"/>
                </a:solidFill>
              </a:rPr>
              <a:t>Extra content will be deleted without notice. </a:t>
            </a:r>
            <a:br>
              <a:rPr lang="en-US" altLang="zh-TW" sz="1400" dirty="0">
                <a:solidFill>
                  <a:srgbClr val="FF0000"/>
                </a:solidFill>
              </a:rPr>
            </a:br>
            <a:r>
              <a:rPr lang="en-US" altLang="zh-TW" sz="1400" dirty="0">
                <a:solidFill>
                  <a:srgbClr val="FF0000"/>
                </a:solidFill>
              </a:rPr>
              <a:t>Please upload your video to YouTube and set the privacy settings to “unlisted”.</a:t>
            </a:r>
            <a:endParaRPr lang="zh-TW" altLang="en-US" sz="1400" dirty="0">
              <a:solidFill>
                <a:srgbClr val="FF0000"/>
              </a:solidFill>
            </a:endParaRP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C7CF5AB4-10FC-FE8B-6136-2DB140B6EDF0}"/>
              </a:ext>
            </a:extLst>
          </p:cNvPr>
          <p:cNvSpPr txBox="1">
            <a:spLocks/>
          </p:cNvSpPr>
          <p:nvPr/>
        </p:nvSpPr>
        <p:spPr>
          <a:xfrm>
            <a:off x="1777540" y="1772846"/>
            <a:ext cx="8834276" cy="3582183"/>
          </a:xfrm>
          <a:prstGeom prst="rect">
            <a:avLst/>
          </a:prstGeom>
          <a:ln w="19050">
            <a:solidFill>
              <a:schemeClr val="tx1">
                <a:lumMod val="50000"/>
                <a:lumOff val="50000"/>
                <a:alpha val="95000"/>
              </a:schemeClr>
            </a:solidFill>
          </a:ln>
        </p:spPr>
        <p:txBody>
          <a:bodyPr anchor="ctr"/>
          <a:lstStyle/>
          <a:p>
            <a:pPr algn="ctr" fontAlgn="auto">
              <a:spcAft>
                <a:spcPts val="0"/>
              </a:spcAft>
              <a:defRPr/>
            </a:pPr>
            <a:endParaRPr lang="en-US" altLang="zh-TW" sz="3600" dirty="0">
              <a:latin typeface="+mj-lt"/>
            </a:endParaRPr>
          </a:p>
          <a:p>
            <a:pPr algn="ctr" fontAlgn="auto">
              <a:spcAft>
                <a:spcPts val="0"/>
              </a:spcAft>
              <a:defRPr/>
            </a:pPr>
            <a:endParaRPr lang="en-US" altLang="zh-TW" sz="3600" dirty="0">
              <a:latin typeface="+mj-lt"/>
            </a:endParaRPr>
          </a:p>
          <a:p>
            <a:pPr algn="ctr" fontAlgn="auto">
              <a:spcAft>
                <a:spcPts val="0"/>
              </a:spcAft>
              <a:defRPr/>
            </a:pPr>
            <a:r>
              <a:rPr lang="en-US" altLang="zh-TW" sz="3600" dirty="0"/>
              <a:t>Entry video link</a:t>
            </a:r>
          </a:p>
          <a:p>
            <a:pPr algn="ctr" fontAlgn="auto">
              <a:spcAft>
                <a:spcPts val="0"/>
              </a:spcAft>
              <a:defRPr/>
            </a:pPr>
            <a:r>
              <a:rPr lang="en-US" altLang="zh-TW" sz="1500" dirty="0"/>
              <a:t>(optional but strongly recommended)</a:t>
            </a:r>
          </a:p>
          <a:p>
            <a:pPr algn="ctr" fontAlgn="auto">
              <a:spcAft>
                <a:spcPts val="0"/>
              </a:spcAft>
              <a:defRPr/>
            </a:pPr>
            <a:r>
              <a:rPr lang="en-US" altLang="zh-TW" sz="2000" dirty="0"/>
              <a:t>Password (if any):</a:t>
            </a:r>
          </a:p>
          <a:p>
            <a:pPr algn="ctr" fontAlgn="auto">
              <a:spcAft>
                <a:spcPts val="0"/>
              </a:spcAft>
              <a:defRPr/>
            </a:pPr>
            <a:endParaRPr lang="en-US" altLang="zh-TW" sz="2000" dirty="0">
              <a:latin typeface="+mj-lt"/>
            </a:endParaRPr>
          </a:p>
          <a:p>
            <a:pPr algn="ctr">
              <a:defRPr/>
            </a:pPr>
            <a:br>
              <a:rPr lang="en-US" altLang="zh-TW" sz="2000" dirty="0">
                <a:latin typeface="+mj-lt"/>
              </a:rPr>
            </a:br>
            <a:endParaRPr lang="zh-TW" altLang="en-US" sz="2000" dirty="0">
              <a:latin typeface="+mj-lt"/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EE97ABEC-3801-E46A-254C-B1F65F5AF457}"/>
              </a:ext>
            </a:extLst>
          </p:cNvPr>
          <p:cNvSpPr txBox="1">
            <a:spLocks/>
          </p:cNvSpPr>
          <p:nvPr/>
        </p:nvSpPr>
        <p:spPr bwMode="auto">
          <a:xfrm>
            <a:off x="9698062" y="972746"/>
            <a:ext cx="7561262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0" lang="en-US" altLang="zh-TW" sz="2500" b="1" dirty="0">
                <a:solidFill>
                  <a:schemeClr val="bg1"/>
                </a:solidFill>
                <a:latin typeface="Helvetica CE 45 Light"/>
                <a:cs typeface="Arial" pitchFamily="34" charset="0"/>
              </a:rPr>
              <a:t>Entry Video</a:t>
            </a:r>
            <a:endParaRPr kumimoji="0" lang="zh-TW" altLang="en-US" sz="2500" b="1" dirty="0">
              <a:solidFill>
                <a:schemeClr val="bg1"/>
              </a:solidFill>
              <a:latin typeface="Helvetica CE 45 Light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770150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B749133-8DD1-43B4-668E-61EE6195749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7990F1BE-D64A-8C4B-1EBB-90647799DAB4}"/>
              </a:ext>
            </a:extLst>
          </p:cNvPr>
          <p:cNvGraphicFramePr>
            <a:graphicFrameLocks noGrp="1"/>
          </p:cNvGraphicFramePr>
          <p:nvPr/>
        </p:nvGraphicFramePr>
        <p:xfrm>
          <a:off x="224061" y="1858607"/>
          <a:ext cx="11839282" cy="448741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83928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48741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TW" altLang="en-US" sz="1600" dirty="0"/>
                    </a:p>
                  </a:txBody>
                  <a:tcPr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5" name="Rectangle 4">
            <a:extLst>
              <a:ext uri="{FF2B5EF4-FFF2-40B4-BE49-F238E27FC236}">
                <a16:creationId xmlns:a16="http://schemas.microsoft.com/office/drawing/2014/main" id="{B527004F-1137-C726-94DD-308F376A25DF}"/>
              </a:ext>
            </a:extLst>
          </p:cNvPr>
          <p:cNvSpPr/>
          <p:nvPr/>
        </p:nvSpPr>
        <p:spPr>
          <a:xfrm>
            <a:off x="128657" y="1550830"/>
            <a:ext cx="5545137" cy="30777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400" u="sng" dirty="0">
                <a:solidFill>
                  <a:srgbClr val="534918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DigiZ Leader of the Year (Max. </a:t>
            </a:r>
            <a:r>
              <a:rPr lang="en-US" sz="1400" u="sng" dirty="0">
                <a:solidFill>
                  <a:srgbClr val="534918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2,0</a:t>
            </a:r>
            <a:r>
              <a:rPr lang="en-US" sz="1400" u="sng" dirty="0">
                <a:solidFill>
                  <a:srgbClr val="534918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00 words</a:t>
            </a:r>
            <a:r>
              <a:rPr lang="en-US" sz="1400" u="sng" dirty="0">
                <a:solidFill>
                  <a:srgbClr val="534918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)</a:t>
            </a:r>
            <a:endParaRPr lang="en-SG" sz="1400" u="sng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1546959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668BCFC-9D78-8534-1980-95DBED0F7CF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CFA477EA-FC68-18FD-68C0-A7EACED3589C}"/>
              </a:ext>
            </a:extLst>
          </p:cNvPr>
          <p:cNvGraphicFramePr>
            <a:graphicFrameLocks noGrp="1"/>
          </p:cNvGraphicFramePr>
          <p:nvPr/>
        </p:nvGraphicFramePr>
        <p:xfrm>
          <a:off x="224061" y="1858607"/>
          <a:ext cx="11839282" cy="448741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83928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48741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TW" altLang="en-US" sz="1600" dirty="0"/>
                    </a:p>
                  </a:txBody>
                  <a:tcPr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5" name="Rectangle 4">
            <a:extLst>
              <a:ext uri="{FF2B5EF4-FFF2-40B4-BE49-F238E27FC236}">
                <a16:creationId xmlns:a16="http://schemas.microsoft.com/office/drawing/2014/main" id="{03822F46-4709-18CC-5802-1788C1C5B6D8}"/>
              </a:ext>
            </a:extLst>
          </p:cNvPr>
          <p:cNvSpPr/>
          <p:nvPr/>
        </p:nvSpPr>
        <p:spPr>
          <a:xfrm>
            <a:off x="128657" y="1550830"/>
            <a:ext cx="5545137" cy="30777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400" u="sng" dirty="0">
                <a:solidFill>
                  <a:srgbClr val="534918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DigiZ Leader of the Year (Max. </a:t>
            </a:r>
            <a:r>
              <a:rPr lang="en-US" sz="1400" u="sng" dirty="0">
                <a:solidFill>
                  <a:srgbClr val="534918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2,0</a:t>
            </a:r>
            <a:r>
              <a:rPr lang="en-US" sz="1400" u="sng" dirty="0">
                <a:solidFill>
                  <a:srgbClr val="534918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00 words</a:t>
            </a:r>
            <a:r>
              <a:rPr lang="en-US" sz="1400" u="sng" dirty="0">
                <a:solidFill>
                  <a:srgbClr val="534918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) (</a:t>
            </a:r>
            <a:r>
              <a:rPr lang="en-US" sz="1400" u="sng" dirty="0" err="1">
                <a:solidFill>
                  <a:srgbClr val="534918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Con’t</a:t>
            </a:r>
            <a:r>
              <a:rPr lang="en-US" sz="1400" u="sng" dirty="0">
                <a:solidFill>
                  <a:srgbClr val="534918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)</a:t>
            </a:r>
            <a:endParaRPr lang="en-SG" sz="1400" u="sng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0172641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A77AEAC-8F6D-3332-70E6-0049A48F92F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78E92189-DCED-CBC8-346D-1D178BD63631}"/>
              </a:ext>
            </a:extLst>
          </p:cNvPr>
          <p:cNvGraphicFramePr>
            <a:graphicFrameLocks noGrp="1"/>
          </p:cNvGraphicFramePr>
          <p:nvPr/>
        </p:nvGraphicFramePr>
        <p:xfrm>
          <a:off x="224061" y="1858607"/>
          <a:ext cx="11839282" cy="448741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83928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48741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TW" altLang="en-US" sz="1600" dirty="0"/>
                    </a:p>
                  </a:txBody>
                  <a:tcPr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5" name="Rectangle 4">
            <a:extLst>
              <a:ext uri="{FF2B5EF4-FFF2-40B4-BE49-F238E27FC236}">
                <a16:creationId xmlns:a16="http://schemas.microsoft.com/office/drawing/2014/main" id="{05BFD0D3-A374-2081-7914-8BCFF4A1E880}"/>
              </a:ext>
            </a:extLst>
          </p:cNvPr>
          <p:cNvSpPr/>
          <p:nvPr/>
        </p:nvSpPr>
        <p:spPr>
          <a:xfrm>
            <a:off x="128657" y="1550830"/>
            <a:ext cx="5545137" cy="30777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400" u="sng" dirty="0">
                <a:solidFill>
                  <a:srgbClr val="534918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DigiZ Leader of the Year (Max. </a:t>
            </a:r>
            <a:r>
              <a:rPr lang="en-US" sz="1400" u="sng" dirty="0">
                <a:solidFill>
                  <a:srgbClr val="534918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2,0</a:t>
            </a:r>
            <a:r>
              <a:rPr lang="en-US" sz="1400" u="sng" dirty="0">
                <a:solidFill>
                  <a:srgbClr val="534918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00 words</a:t>
            </a:r>
            <a:r>
              <a:rPr lang="en-US" sz="1400" u="sng" dirty="0">
                <a:solidFill>
                  <a:srgbClr val="534918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) (</a:t>
            </a:r>
            <a:r>
              <a:rPr lang="en-US" sz="1400" u="sng" dirty="0" err="1">
                <a:solidFill>
                  <a:srgbClr val="534918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Con’t</a:t>
            </a:r>
            <a:r>
              <a:rPr lang="en-US" sz="1400" u="sng" dirty="0">
                <a:solidFill>
                  <a:srgbClr val="534918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)</a:t>
            </a:r>
            <a:endParaRPr lang="en-SG" sz="1400" u="sng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8976154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5">
            <a:extLst>
              <a:ext uri="{FF2B5EF4-FFF2-40B4-BE49-F238E27FC236}">
                <a16:creationId xmlns:a16="http://schemas.microsoft.com/office/drawing/2014/main" id="{9DB01C0F-6BD9-E2AB-F4D0-5D013DFE75D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0779" y="2163373"/>
            <a:ext cx="10915602" cy="4104262"/>
          </a:xfrm>
          <a:prstGeom prst="rect">
            <a:avLst/>
          </a:prstGeom>
          <a:solidFill>
            <a:srgbClr val="FFFFFF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 b="1" kern="12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sz="1800" b="1" kern="12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DECLARATION </a:t>
            </a:r>
          </a:p>
          <a:p>
            <a:r>
              <a:rPr lang="en-US" sz="1800" b="1" kern="12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 </a:t>
            </a:r>
          </a:p>
          <a:p>
            <a:r>
              <a:rPr lang="en-US" sz="1800" b="1" kern="12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 2"/>
              </a:rPr>
              <a:t></a:t>
            </a:r>
            <a:r>
              <a:rPr lang="en-US" sz="1800" b="0" kern="12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800" b="0" i="0" kern="12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 agree to the terms and conditions and declare that this entry form is eligible for entry. I confirm all facts and figures contained within are accurate and true. I will be available should the judging panel wish to clarify any information within this entry form.</a:t>
            </a:r>
          </a:p>
          <a:p>
            <a:endParaRPr lang="en-AU" sz="1800" b="1" kern="12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r>
              <a:rPr lang="en-AU" sz="1800" b="1" kern="12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-THE END- </a:t>
            </a:r>
            <a:endParaRPr lang="en-US" sz="1800" b="1" kern="12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9235448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196</TotalTime>
  <Words>232</Words>
  <Application>Microsoft Office PowerPoint</Application>
  <PresentationFormat>Widescreen</PresentationFormat>
  <Paragraphs>29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Helvetica CE 45 Light</vt:lpstr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Kelly Chan</dc:creator>
  <cp:lastModifiedBy>Kelly Chan</cp:lastModifiedBy>
  <cp:revision>12</cp:revision>
  <dcterms:created xsi:type="dcterms:W3CDTF">2025-01-13T08:35:44Z</dcterms:created>
  <dcterms:modified xsi:type="dcterms:W3CDTF">2025-02-11T03:04:08Z</dcterms:modified>
</cp:coreProperties>
</file>