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7" r:id="rId8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43" d="100"/>
          <a:sy n="143" d="100"/>
        </p:scale>
        <p:origin x="68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6926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697678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0317582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019616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635530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0604196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996435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346580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7621497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618937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034623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0700148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wards.marketing-interactive.com/asia-ecommerce-sg/entry-submission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40D1A6B-EEB9-A084-AA62-B34EBCFF0814}"/>
              </a:ext>
            </a:extLst>
          </p:cNvPr>
          <p:cNvSpPr txBox="1"/>
          <p:nvPr/>
        </p:nvSpPr>
        <p:spPr>
          <a:xfrm>
            <a:off x="1953494" y="3418691"/>
            <a:ext cx="568036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SG" sz="1200" dirty="0">
                <a:solidFill>
                  <a:schemeClr val="bg1"/>
                </a:solidFill>
                <a:latin typeface="Helvetica Neue CE 55 Roman" pitchFamily="82" charset="0"/>
              </a:rPr>
              <a:t>CORE SUBMISSION DOCUMENT – </a:t>
            </a:r>
            <a:r>
              <a:rPr lang="en-US" sz="1200" b="1" dirty="0">
                <a:solidFill>
                  <a:schemeClr val="bg1"/>
                </a:solidFill>
                <a:latin typeface="Helvetica CE 55 Roman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Talent Categories</a:t>
            </a:r>
            <a:endParaRPr lang="en-GB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719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723AD6E0-B79D-DD1A-404D-6B6C6335E3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3022131"/>
              </p:ext>
            </p:extLst>
          </p:nvPr>
        </p:nvGraphicFramePr>
        <p:xfrm>
          <a:off x="228600" y="2632978"/>
          <a:ext cx="8532159" cy="16762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1480">
                  <a:extLst>
                    <a:ext uri="{9D8B030D-6E8A-4147-A177-3AD203B41FA5}">
                      <a16:colId xmlns:a16="http://schemas.microsoft.com/office/drawing/2014/main" val="2931807608"/>
                    </a:ext>
                  </a:extLst>
                </a:gridCol>
                <a:gridCol w="5270679">
                  <a:extLst>
                    <a:ext uri="{9D8B030D-6E8A-4147-A177-3AD203B41FA5}">
                      <a16:colId xmlns:a16="http://schemas.microsoft.com/office/drawing/2014/main" val="2909055239"/>
                    </a:ext>
                  </a:extLst>
                </a:gridCol>
              </a:tblGrid>
              <a:tr h="380901">
                <a:tc>
                  <a:txBody>
                    <a:bodyPr/>
                    <a:lstStyle/>
                    <a:p>
                      <a:r>
                        <a:rPr lang="en-US" sz="1100" b="1" kern="1200">
                          <a:solidFill>
                            <a:schemeClr val="tx1"/>
                          </a:solidFill>
                          <a:effectLst/>
                          <a:latin typeface="Helvetica Neue CE 55 Roman" pitchFamily="82" charset="0"/>
                          <a:ea typeface="+mn-ea"/>
                          <a:cs typeface="+mn-cs"/>
                        </a:rPr>
                        <a:t>Category</a:t>
                      </a:r>
                      <a:endParaRPr lang="en-SG" sz="1100" dirty="0">
                        <a:solidFill>
                          <a:schemeClr val="tx1"/>
                        </a:solidFill>
                        <a:latin typeface="Helvetica Neue CE 55 Roman" pitchFamily="82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100" dirty="0">
                        <a:solidFill>
                          <a:schemeClr val="tx1"/>
                        </a:solidFill>
                        <a:latin typeface="Helvetica Neue CE 55 Roman" pitchFamily="82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6683967"/>
                  </a:ext>
                </a:extLst>
              </a:tr>
              <a:tr h="634192">
                <a:tc>
                  <a:txBody>
                    <a:bodyPr/>
                    <a:lstStyle/>
                    <a:p>
                      <a:r>
                        <a:rPr lang="en-US" sz="1100" b="1" kern="1200" dirty="0">
                          <a:solidFill>
                            <a:schemeClr val="dk1"/>
                          </a:solidFill>
                          <a:effectLst/>
                          <a:latin typeface="Helvetica Neue CE 55 Roman" pitchFamily="82" charset="0"/>
                          <a:ea typeface="+mn-ea"/>
                          <a:cs typeface="+mn-cs"/>
                        </a:rPr>
                        <a:t>Candidate Name</a:t>
                      </a:r>
                    </a:p>
                    <a:p>
                      <a:r>
                        <a:rPr lang="en-US" sz="1100" i="1" dirty="0">
                          <a:solidFill>
                            <a:schemeClr val="tx1"/>
                          </a:solidFill>
                          <a:latin typeface="Helvetica Neue CE 55 Roman" pitchFamily="82" charset="0"/>
                        </a:rPr>
                        <a:t>(as it should appear on any event / marketing collateral)</a:t>
                      </a:r>
                      <a:endParaRPr lang="en-SG" sz="1100" i="1" dirty="0">
                        <a:solidFill>
                          <a:schemeClr val="tx1"/>
                        </a:solidFill>
                        <a:latin typeface="Helvetica Neue CE 55 Roman" pitchFamily="82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100" dirty="0">
                        <a:solidFill>
                          <a:schemeClr val="tx1"/>
                        </a:solidFill>
                        <a:latin typeface="Helvetica Neue CE 55 Roman" pitchFamily="82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882727"/>
                  </a:ext>
                </a:extLst>
              </a:tr>
              <a:tr h="661185">
                <a:tc>
                  <a:txBody>
                    <a:bodyPr/>
                    <a:lstStyle/>
                    <a:p>
                      <a:r>
                        <a:rPr lang="en-US" sz="1100" b="1" kern="1200" dirty="0">
                          <a:solidFill>
                            <a:schemeClr val="dk1"/>
                          </a:solidFill>
                          <a:effectLst/>
                          <a:latin typeface="Helvetica Neue CE 55 Roman" pitchFamily="82" charset="0"/>
                          <a:ea typeface="+mn-ea"/>
                          <a:cs typeface="+mn-cs"/>
                        </a:rPr>
                        <a:t>Company Name </a:t>
                      </a:r>
                    </a:p>
                    <a:p>
                      <a:r>
                        <a:rPr lang="en-US" sz="1100" b="0" i="1" kern="1200" dirty="0">
                          <a:solidFill>
                            <a:schemeClr val="dk1"/>
                          </a:solidFill>
                          <a:effectLst/>
                          <a:latin typeface="Helvetica Neue CE 55 Roman" pitchFamily="82" charset="0"/>
                          <a:ea typeface="+mn-ea"/>
                          <a:cs typeface="+mn-cs"/>
                        </a:rPr>
                        <a:t>(as it should appear on any event / marketing collateral)</a:t>
                      </a: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100" dirty="0">
                        <a:solidFill>
                          <a:schemeClr val="tx1"/>
                        </a:solidFill>
                        <a:latin typeface="Helvetica Neue CE 55 Roman" pitchFamily="82" charset="0"/>
                      </a:endParaRPr>
                    </a:p>
                  </a:txBody>
                  <a:tcPr marL="68580" marR="68580" marT="34290" marB="3429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191937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633B7E4-03C3-501A-A3B1-E38DD023DE0C}"/>
              </a:ext>
            </a:extLst>
          </p:cNvPr>
          <p:cNvSpPr txBox="1"/>
          <p:nvPr/>
        </p:nvSpPr>
        <p:spPr>
          <a:xfrm>
            <a:off x="0" y="1387139"/>
            <a:ext cx="9144000" cy="11233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Asia eCommerce Awards: Core Submission Document</a:t>
            </a:r>
            <a:br>
              <a:rPr lang="en-US" sz="1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sz="18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6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Talent Categories (46 – 47)</a:t>
            </a:r>
            <a:br>
              <a:rPr lang="en-US" sz="11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1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(**Please use the correct form as this form is strictly for above mentioned categories)</a:t>
            </a:r>
            <a:endParaRPr lang="en-SG" sz="1100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1153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E42921B-83CB-167B-169E-E1DA4F8D91F7}"/>
              </a:ext>
            </a:extLst>
          </p:cNvPr>
          <p:cNvSpPr txBox="1"/>
          <p:nvPr/>
        </p:nvSpPr>
        <p:spPr>
          <a:xfrm>
            <a:off x="173182" y="1414905"/>
            <a:ext cx="8797636" cy="3449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en-US" sz="1000" b="1" u="sng" dirty="0">
                <a:solidFill>
                  <a:srgbClr val="1F0048"/>
                </a:solidFill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Guidelines</a:t>
            </a:r>
            <a:br>
              <a:rPr lang="en-US" sz="1000" b="1" u="sng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Please refer to the </a:t>
            </a:r>
            <a:r>
              <a:rPr lang="en-US" sz="1000" b="1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Asia eCommerce Awards</a:t>
            </a:r>
            <a:r>
              <a:rPr lang="en-US" sz="1000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2025 Entry Guidelines for specific information, category descriptions and entry criteria details.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Please be reminded that the limit for your overall entry form is restricted to 2000 words only. Judges can mark you down for exceeding word limit.</a:t>
            </a:r>
            <a:endParaRPr lang="en-SG" sz="1000" dirty="0"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en-US" sz="1000" b="1" u="sng" dirty="0">
                <a:solidFill>
                  <a:srgbClr val="1F0048"/>
                </a:solidFill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Images &amp; Supporting Documents</a:t>
            </a:r>
            <a:br>
              <a:rPr lang="en-US" sz="1000" b="1" u="sng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Please insert your supporting documents within this Core Submission and also upload them (in high-resolution) separately on the online submission page. Should your entry be shortlisted, these images and any non-confidential supporting documents may be used for publication. </a:t>
            </a:r>
            <a:endParaRPr lang="en-SG" sz="1000" dirty="0"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en-US" sz="1000" b="1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In your online submission, you must include a high resolution company logo and team photo that can be used on all marketing material.</a:t>
            </a:r>
            <a:endParaRPr lang="en-SG" sz="1000" dirty="0"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750"/>
              </a:spcAft>
            </a:pPr>
            <a:r>
              <a:rPr lang="en-US" sz="1000" b="1" u="sng" dirty="0">
                <a:solidFill>
                  <a:srgbClr val="1F0048"/>
                </a:solidFill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Videos URLs</a:t>
            </a:r>
            <a:br>
              <a:rPr lang="en-US" sz="1000" b="1" u="sng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Video files may be uploaded directly along with your Core Submission Document, or you may host the videos and provide the link in your Core Submission Document. If you password-protect it, do include the access password in your document. Please copy and paste links to any videos here: </a:t>
            </a:r>
          </a:p>
          <a:p>
            <a:r>
              <a:rPr lang="en-US" sz="1000" b="1" u="sng" dirty="0">
                <a:solidFill>
                  <a:srgbClr val="1F0048"/>
                </a:solidFill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Attention</a:t>
            </a:r>
            <a:br>
              <a:rPr lang="en-US" sz="1000" b="1" u="sng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Any specific information or content intended for judging purposes only must be clearly indicated in </a:t>
            </a:r>
            <a:r>
              <a:rPr lang="en-US" sz="1000" dirty="0">
                <a:solidFill>
                  <a:srgbClr val="FF0000"/>
                </a:solidFill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red text </a:t>
            </a:r>
            <a:r>
              <a:rPr lang="en-US" sz="1000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or </a:t>
            </a:r>
            <a:r>
              <a:rPr lang="en-US" sz="1000" dirty="0">
                <a:solidFill>
                  <a:srgbClr val="FFFFFF"/>
                </a:solidFill>
                <a:highlight>
                  <a:srgbClr val="FF0000"/>
                </a:highlight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highlighted in red</a:t>
            </a:r>
            <a:r>
              <a:rPr lang="en-US" sz="1000" dirty="0">
                <a:solidFill>
                  <a:srgbClr val="FFFFFF"/>
                </a:solidFill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000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and will not be disseminated beyond the judging panel in any way. </a:t>
            </a:r>
            <a:br>
              <a:rPr lang="en-US" sz="1000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1000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000" dirty="0"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Once you are ready to submit, please save this file into a .pdf version before uploading it at: </a:t>
            </a:r>
            <a:r>
              <a:rPr lang="en-SG" sz="1000" u="sng" dirty="0">
                <a:solidFill>
                  <a:srgbClr val="0000FF"/>
                </a:solidFill>
                <a:highlight>
                  <a:srgbClr val="FFFF00"/>
                </a:highlight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https://awards.marketing-interactive.com/asia-ecommerce-sg/entry-submission/</a:t>
            </a:r>
            <a:endParaRPr lang="en-SG" sz="1000" dirty="0"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br>
              <a:rPr lang="en-US" sz="825" b="1" u="sng" dirty="0">
                <a:latin typeface="Helvetica CE 55 Roman" panose="02000503040000020004" pitchFamily="2" charset="0"/>
                <a:ea typeface="Calibri" panose="020F0502020204030204" pitchFamily="34" charset="0"/>
              </a:rPr>
            </a:br>
            <a:endParaRPr lang="en-SG" sz="825" dirty="0">
              <a:latin typeface="Helvetica CE 55 Roman" panose="02000503040000020004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016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F64E689-D007-631E-3865-FA45390381BE}"/>
              </a:ext>
            </a:extLst>
          </p:cNvPr>
          <p:cNvSpPr/>
          <p:nvPr/>
        </p:nvSpPr>
        <p:spPr>
          <a:xfrm>
            <a:off x="429491" y="1945772"/>
            <a:ext cx="8285018" cy="287985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750"/>
              </a:spcAft>
              <a:tabLst>
                <a:tab pos="1572539" algn="l"/>
              </a:tabLst>
            </a:pPr>
            <a:r>
              <a:rPr lang="en-US" sz="18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Performance (Max 500 words) 40%</a:t>
            </a:r>
            <a:endParaRPr lang="en-SG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4E52A1C-B653-D012-C251-F46CD2654838}"/>
              </a:ext>
            </a:extLst>
          </p:cNvPr>
          <p:cNvSpPr txBox="1"/>
          <p:nvPr/>
        </p:nvSpPr>
        <p:spPr>
          <a:xfrm>
            <a:off x="360217" y="1389209"/>
            <a:ext cx="8285018" cy="5565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750"/>
              </a:spcAft>
              <a:tabLst>
                <a:tab pos="1572539" algn="l"/>
              </a:tabLst>
            </a:pPr>
            <a:r>
              <a:rPr lang="en-US" sz="9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Please write a maximum 2,000 words (total) including evidence to support and address each of the specific category criteria bullet points outlined in the ‘categories &amp; criteria’ section of the Entry Guidelines. Please ensure all areas mentioned are covered within your submission as the jury will be looking for these details. Each bullet point will hold a maximum potential value of 10 points. </a:t>
            </a:r>
          </a:p>
        </p:txBody>
      </p:sp>
    </p:spTree>
    <p:extLst>
      <p:ext uri="{BB962C8B-B14F-4D97-AF65-F5344CB8AC3E}">
        <p14:creationId xmlns:p14="http://schemas.microsoft.com/office/powerpoint/2010/main" val="1837095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F64E689-D007-631E-3865-FA45390381BE}"/>
              </a:ext>
            </a:extLst>
          </p:cNvPr>
          <p:cNvSpPr/>
          <p:nvPr/>
        </p:nvSpPr>
        <p:spPr>
          <a:xfrm>
            <a:off x="429492" y="1502731"/>
            <a:ext cx="8285018" cy="328834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750"/>
              </a:spcAft>
              <a:tabLst>
                <a:tab pos="1572539" algn="l"/>
              </a:tabLst>
            </a:pPr>
            <a:r>
              <a:rPr lang="en-US" sz="18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Performance (Max 500 words) 40%</a:t>
            </a:r>
            <a:endParaRPr lang="en-SG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67792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F64E689-D007-631E-3865-FA45390381BE}"/>
              </a:ext>
            </a:extLst>
          </p:cNvPr>
          <p:cNvSpPr/>
          <p:nvPr/>
        </p:nvSpPr>
        <p:spPr>
          <a:xfrm>
            <a:off x="429492" y="1502731"/>
            <a:ext cx="8285018" cy="328834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15000"/>
              </a:lnSpc>
              <a:spcAft>
                <a:spcPts val="750"/>
              </a:spcAft>
              <a:tabLst>
                <a:tab pos="1572539" algn="l"/>
              </a:tabLst>
            </a:pPr>
            <a:r>
              <a:rPr lang="en-US" sz="1800" b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Performance (Max 500 words) 40%</a:t>
            </a:r>
            <a:endParaRPr lang="en-SG" sz="180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400832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228600" y="1496293"/>
            <a:ext cx="8686800" cy="3132860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 sz="1800"/>
          </a:p>
        </p:txBody>
      </p:sp>
      <p:sp>
        <p:nvSpPr>
          <p:cNvPr id="3" name="TextBox 2"/>
          <p:cNvSpPr txBox="1"/>
          <p:nvPr/>
        </p:nvSpPr>
        <p:spPr>
          <a:xfrm>
            <a:off x="381000" y="2099042"/>
            <a:ext cx="838200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DECLARATION </a:t>
            </a: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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sz="1200" b="1" dirty="0">
                <a:latin typeface="Arial" panose="020B0604020202020204" pitchFamily="34" charset="0"/>
                <a:cs typeface="Arial" panose="020B0604020202020204" pitchFamily="34" charset="0"/>
              </a:rPr>
              <a:t>-THE END- 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SG" sz="1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105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45</TotalTime>
  <Words>469</Words>
  <Application>Microsoft Office PowerPoint</Application>
  <PresentationFormat>On-screen Show (16:9)</PresentationFormat>
  <Paragraphs>22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Helvetica CE 55 Roman</vt:lpstr>
      <vt:lpstr>Arial</vt:lpstr>
      <vt:lpstr>Calibri</vt:lpstr>
      <vt:lpstr>Calibri Light</vt:lpstr>
      <vt:lpstr>Helvetica Neue CE 55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Nadira Putri</dc:creator>
  <cp:lastModifiedBy>Joleen Quek</cp:lastModifiedBy>
  <cp:revision>15</cp:revision>
  <dcterms:created xsi:type="dcterms:W3CDTF">2023-04-17T03:38:26Z</dcterms:created>
  <dcterms:modified xsi:type="dcterms:W3CDTF">2025-03-06T08:21:07Z</dcterms:modified>
</cp:coreProperties>
</file>