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8" r:id="rId6"/>
    <p:sldId id="269" r:id="rId7"/>
    <p:sldId id="270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32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CC2F22-ADE0-63FD-5D0A-771B64C4B3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B4EFB15-2A68-12FB-D244-4318204A7D9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22ADE-4A2F-F4BF-F666-25AD469BB0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8B284-A563-EF4F-D09E-4828E07C1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05C88A-8B4D-59CA-52CE-39D2C5CDA8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551607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47A6D2-7656-4EA2-E04F-FF6CF850E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92301B-D52B-EE86-F68C-61E0C2635E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BC5612-8921-30C7-9E17-9B9166144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74FE97-A60C-C39B-1A1A-59B60359F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95840-19F1-FC1C-EB6B-BAD55925C1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445804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1577F24-E0F2-3735-8486-49019606ADA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0FC5FE1-BE7B-883F-DCC0-4DE3C502210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662272-0F43-1315-0BF6-5B74DA7C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5B078B-3653-F7B5-CD67-C55712D4EE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B60E1B-92EE-DD21-A0E5-A6222F019C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1872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7B48E2-0AF2-799C-55EA-76AB78B47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E52F45-85D3-5610-E215-F317D5C9EB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B3885-8C5A-5A0C-B428-DACBE1A2F4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815E42-57B4-EDF3-5F57-2F91452FB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1E3123-6707-E84B-A86C-95386CFAB2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6399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DE3840-AD75-AEC2-C7BB-AB9855D26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90C52E1-01EF-64B8-99C2-212A77A7D7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C40C47-06C7-2A47-1B55-F01470A5E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39B100-099D-D500-DC81-A8A9938F0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37B992-6F17-C7AD-50F9-DE395647A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921552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B8D82-5123-3036-34C4-4F06A610FE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0107C2-B039-96D6-1F80-3DC333912C0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C89E14-FFED-7469-8370-A30097F02B0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12D94A-69CB-BE83-1DCD-78F84F8088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9F3F1CD-5B31-D0F1-30C5-A54F1992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AF90F5-ABDE-7FD5-256B-CDB4742C92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0681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DDB3EF-A93C-7D07-327B-7981362C26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97513-93AA-1764-076B-98553F51EF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F0A74D-7054-8396-C9FA-ACD7A0D529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BA5DCE-7F6A-5243-0B41-033EBCB716D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C77561-7924-E11E-F2FB-9F3E82F5076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2611FE-9EA7-35CA-5824-50E9A3AD4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B897-8E2C-6446-DACE-41A8EFF203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1D28A7-F3E6-646F-41D8-D465AF1997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59249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E7FA45-CDF4-C2F6-A31E-0D7F87F0A0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5B5480-4022-4F07-9669-D22E89002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3B17DC-7E3B-C0AD-82EC-075F37753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95E84C3-855B-9233-6062-681F128B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6507440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674E7A4-6B89-1832-9B00-A98418A37B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87825B-772D-EE11-DD42-BAA0E49669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D9350C-26CA-BB30-0309-2A01A766E0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308048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3E6FA-4A0F-9603-C861-3D40B29C7E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AE35F7-A487-253E-E7A4-1ED172134E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4915E0C-D8ED-DB24-F772-5716B63398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22E52A-CC73-FB48-77E5-26E681D465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AA3EC8-586A-8D3F-24D5-B1FCF9B64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8EC2DF-B861-3A29-83A1-8392A231F3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623320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C76D8-94A8-5D48-8F03-41AE7F0BD8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13D6560-BB6A-995B-5E3E-7AAD90D69A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61602A-A57E-B9BF-C18F-0C93A8879C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0D27F1-2CEB-AFFD-7779-76172B921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B195B9-AEAF-B362-AD6B-E21CC0B475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AAA9FC6-6D65-92DA-B427-8C65105A27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8298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480349A-BAE3-0276-B1BC-64997B442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SG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2583BC-E606-4BD3-9D26-4A5244070A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SG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83E83A-B044-58DD-0E06-DE7D0D6E27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75504-63DB-4B32-BDD8-8A24CF4D06EB}" type="datetimeFigureOut">
              <a:rPr lang="en-SG" smtClean="0"/>
              <a:t>6/3/2025</a:t>
            </a:fld>
            <a:endParaRPr lang="en-SG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957824-AD7F-0AE0-649F-16048A10DA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2E6326-4045-88E8-C435-581E799BF0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113977-5743-412C-9FF5-755474A5179A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810002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wards.marketing-interactive.com/asia-ecommerce-sg/entry-submission/" TargetMode="Externa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4817B28-5907-DADE-8D8B-2BC72D5BABF1}"/>
              </a:ext>
            </a:extLst>
          </p:cNvPr>
          <p:cNvSpPr txBox="1"/>
          <p:nvPr/>
        </p:nvSpPr>
        <p:spPr>
          <a:xfrm>
            <a:off x="3426691" y="4585916"/>
            <a:ext cx="6456218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SG" sz="1600" dirty="0">
                <a:solidFill>
                  <a:schemeClr val="bg1"/>
                </a:solidFill>
                <a:latin typeface="Helvetica Neue CE 55 Roman" pitchFamily="82" charset="0"/>
              </a:rPr>
              <a:t>CORE SUBMISSION DOCUMENT - </a:t>
            </a:r>
            <a:r>
              <a:rPr lang="en-US" sz="1600" b="1" dirty="0">
                <a:solidFill>
                  <a:schemeClr val="bg1"/>
                </a:solidFill>
                <a:effectLst/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ECOMMERCE </a:t>
            </a:r>
            <a:r>
              <a:rPr lang="en-US" sz="1600" b="1" dirty="0">
                <a:solidFill>
                  <a:schemeClr val="bg1"/>
                </a:solidFill>
                <a:latin typeface="Helvetica CE 55 Roman" panose="02000503040000020004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LEADERS</a:t>
            </a:r>
            <a:endParaRPr lang="en-GB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1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23AD6E0-B79D-DD1A-404D-6B6C6335E3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0615669"/>
              </p:ext>
            </p:extLst>
          </p:nvPr>
        </p:nvGraphicFramePr>
        <p:xfrm>
          <a:off x="960580" y="3101953"/>
          <a:ext cx="10446327" cy="2390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3185">
                  <a:extLst>
                    <a:ext uri="{9D8B030D-6E8A-4147-A177-3AD203B41FA5}">
                      <a16:colId xmlns:a16="http://schemas.microsoft.com/office/drawing/2014/main" val="2931807608"/>
                    </a:ext>
                  </a:extLst>
                </a:gridCol>
                <a:gridCol w="6453142">
                  <a:extLst>
                    <a:ext uri="{9D8B030D-6E8A-4147-A177-3AD203B41FA5}">
                      <a16:colId xmlns:a16="http://schemas.microsoft.com/office/drawing/2014/main" val="2909055239"/>
                    </a:ext>
                  </a:extLst>
                </a:gridCol>
              </a:tblGrid>
              <a:tr h="333124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Category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6839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Client Organisation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77630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Brand (if different from client organisation)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010170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816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Campaign/ Initiative / Programme Name</a:t>
                      </a:r>
                      <a:endParaRPr lang="en-SG" sz="1400" b="1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2191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Agency</a:t>
                      </a:r>
                      <a:r>
                        <a:rPr lang="en-SG" sz="1400" b="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14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(if applicable) (</a:t>
                      </a:r>
                      <a:r>
                        <a:rPr lang="en-SG" sz="1400" b="1" i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in collaboration/partnership with other agencies, please indicate the lead agency, ex. Agency A (lead agency) + Agency B)</a:t>
                      </a:r>
                      <a:endParaRPr lang="en-SG" sz="14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SG" sz="1200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5448000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633B7E4-03C3-501A-A3B1-E38DD023DE0C}"/>
              </a:ext>
            </a:extLst>
          </p:cNvPr>
          <p:cNvSpPr txBox="1"/>
          <p:nvPr/>
        </p:nvSpPr>
        <p:spPr>
          <a:xfrm>
            <a:off x="2376053" y="1852044"/>
            <a:ext cx="8125692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Awards: Core Submission Document</a:t>
            </a:r>
            <a:endParaRPr lang="en-SG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16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eCommerce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Leaders</a:t>
            </a:r>
            <a:r>
              <a:rPr lang="en-US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(Category 1 – 18)</a:t>
            </a:r>
          </a:p>
          <a:p>
            <a:pPr algn="ctr"/>
            <a:r>
              <a:rPr lang="en-US" sz="11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(**Please use the correct form as this form is strictly for above mentioned categories)</a:t>
            </a:r>
            <a:endParaRPr lang="en-SG" sz="1100" i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A65500F-27B5-4C4B-94B1-A5C5AF1D550A}"/>
              </a:ext>
            </a:extLst>
          </p:cNvPr>
          <p:cNvSpPr txBox="1"/>
          <p:nvPr/>
        </p:nvSpPr>
        <p:spPr>
          <a:xfrm>
            <a:off x="960580" y="5584841"/>
            <a:ext cx="10566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NOTE: Marks may be deducted if  the entry submission exceeds the maximum word count. </a:t>
            </a:r>
          </a:p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*Please take note that we will omit Inc, Corporation,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Pte.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Ltd, PT,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Berhad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Sdn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GB" sz="1000" dirty="0" err="1">
                <a:latin typeface="Arial" panose="020B0604020202020204" pitchFamily="34" charset="0"/>
                <a:cs typeface="Arial" panose="020B0604020202020204" pitchFamily="34" charset="0"/>
              </a:rPr>
              <a:t>Bhd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and etc in order to follow our editorial design guidelines in all marketing collaterals including trophy.</a:t>
            </a:r>
          </a:p>
        </p:txBody>
      </p:sp>
    </p:spTree>
    <p:extLst>
      <p:ext uri="{BB962C8B-B14F-4D97-AF65-F5344CB8AC3E}">
        <p14:creationId xmlns:p14="http://schemas.microsoft.com/office/powerpoint/2010/main" val="5211534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BE42921B-83CB-167B-169E-E1DA4F8D91F7}"/>
              </a:ext>
            </a:extLst>
          </p:cNvPr>
          <p:cNvSpPr txBox="1"/>
          <p:nvPr/>
        </p:nvSpPr>
        <p:spPr>
          <a:xfrm>
            <a:off x="230909" y="1903887"/>
            <a:ext cx="11730181" cy="43186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Guidelines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refer to the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Asia eCommerce Awards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2025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Entry Guidelines for specific information, category descriptions and entry criteria details. </a:t>
            </a:r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Please be reminded that the limit for your overall entry form is restricted to 2000 words only. Judges can mark you down for exceeding word limit.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Images &amp; Supporting Documents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Please insert your supporting documents within this Core Submission and also upload them (in high-resolution) separately on the online submission page. Should your entry be shortlisted, these images and any non-confidential supporting documents may be used for publication. 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 your online submission, you must include a high-resolution company logo and campaign / programme image that can be used on all marketing material.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Videos URLs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Video files may be uploaded directly along with your Core Submission Document, or you may host the videos and provide the link in your Core Submission Document. If you password-protect it, do include the access password in your document. Please copy and paste links to any videos here: </a:t>
            </a:r>
          </a:p>
          <a:p>
            <a: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Attention</a:t>
            </a:r>
            <a:br>
              <a:rPr lang="en-US" sz="13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Any specific information or content intended for judging purposes only must be clearly indicated in </a:t>
            </a:r>
            <a:r>
              <a:rPr lang="en-US" sz="1300" dirty="0">
                <a:solidFill>
                  <a:srgbClr val="FF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red text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or </a:t>
            </a:r>
            <a:r>
              <a:rPr lang="en-US" sz="1300" dirty="0">
                <a:solidFill>
                  <a:srgbClr val="FFFFFF"/>
                </a:solidFill>
                <a:effectLst/>
                <a:highlight>
                  <a:srgbClr val="FF00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highlighted in red</a:t>
            </a:r>
            <a:r>
              <a:rPr lang="en-US" sz="1300" dirty="0">
                <a:solidFill>
                  <a:srgbClr val="FFFF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and will not be disseminated beyond the judging panel in any way. </a:t>
            </a: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US" sz="13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Once you are ready to submit, please save this file into a .pdf version before uploading it at: </a:t>
            </a:r>
            <a:r>
              <a:rPr lang="en-SG" sz="1300" u="sng" dirty="0">
                <a:solidFill>
                  <a:srgbClr val="0000FF"/>
                </a:solidFill>
                <a:effectLst/>
                <a:highlight>
                  <a:srgbClr val="FFFF00"/>
                </a:highlight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https://awards.marketing-interactive.com/asia-ecommerce-sg/entry-submission/</a:t>
            </a:r>
            <a:endParaRPr lang="en-SG" sz="13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0169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4E52A1C-B653-D012-C251-F46CD2654838}"/>
              </a:ext>
            </a:extLst>
          </p:cNvPr>
          <p:cNvSpPr txBox="1"/>
          <p:nvPr/>
        </p:nvSpPr>
        <p:spPr>
          <a:xfrm>
            <a:off x="212436" y="1787622"/>
            <a:ext cx="11688618" cy="6309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How the brand has differentiated itself in the market through effective strategies, product offerings, and distinctive branding or innovative approaches.</a:t>
            </a:r>
            <a:b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en-SG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Brand Identity (35%)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75139E-39E8-CBB4-C089-74BEFBB51945}"/>
              </a:ext>
            </a:extLst>
          </p:cNvPr>
          <p:cNvSpPr txBox="1"/>
          <p:nvPr/>
        </p:nvSpPr>
        <p:spPr>
          <a:xfrm>
            <a:off x="290946" y="2418564"/>
            <a:ext cx="1161010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0951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C22B76C-13D6-D72D-C7C3-B6FDFB295C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D028471A-974B-99B2-969A-59C3B146FC44}"/>
              </a:ext>
            </a:extLst>
          </p:cNvPr>
          <p:cNvSpPr txBox="1"/>
          <p:nvPr/>
        </p:nvSpPr>
        <p:spPr>
          <a:xfrm>
            <a:off x="212436" y="1787622"/>
            <a:ext cx="11684000" cy="6098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How effectively the brand connects with and builds long-term relationships with its customers, both online and offline.</a:t>
            </a:r>
            <a:br>
              <a:rPr lang="en-GB" sz="900" dirty="0"/>
            </a:br>
            <a:endParaRPr lang="en-SG" sz="1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Customer Engagement (25%)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AF1B77C-C31D-DB90-6AD0-7330D5C5BE27}"/>
              </a:ext>
            </a:extLst>
          </p:cNvPr>
          <p:cNvSpPr txBox="1"/>
          <p:nvPr/>
        </p:nvSpPr>
        <p:spPr>
          <a:xfrm>
            <a:off x="295564" y="2381933"/>
            <a:ext cx="1161010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48271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24647F1-5E2C-8CDB-C867-082E627934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80B8074-ADC1-A153-477C-B96E3E5B9549}"/>
              </a:ext>
            </a:extLst>
          </p:cNvPr>
          <p:cNvSpPr txBox="1"/>
          <p:nvPr/>
        </p:nvSpPr>
        <p:spPr>
          <a:xfrm>
            <a:off x="170870" y="1787622"/>
            <a:ext cx="11693237" cy="5636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The measurable business outcomes, including sales growth, market share, and expansion, achieved during the award period.</a:t>
            </a:r>
            <a:endParaRPr lang="en-GB" sz="900" dirty="0"/>
          </a:p>
          <a:p>
            <a:endParaRPr lang="en-GB" sz="900" dirty="0"/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Commercial Performance (25%)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C26AC3A-73C8-BD65-AB24-D64ADDDD6EF0}"/>
              </a:ext>
            </a:extLst>
          </p:cNvPr>
          <p:cNvSpPr txBox="1"/>
          <p:nvPr/>
        </p:nvSpPr>
        <p:spPr>
          <a:xfrm>
            <a:off x="253998" y="2351302"/>
            <a:ext cx="1161010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510556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EE778AD-C398-7B28-F62B-4D317B2A6C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CBD65790-7FE8-50EA-1A53-172C8EFE24F7}"/>
              </a:ext>
            </a:extLst>
          </p:cNvPr>
          <p:cNvSpPr txBox="1"/>
          <p:nvPr/>
        </p:nvSpPr>
        <p:spPr>
          <a:xfrm>
            <a:off x="191497" y="1780532"/>
            <a:ext cx="11693237" cy="6406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latin typeface="Arial" panose="020B0604020202020204" pitchFamily="34" charset="0"/>
                <a:cs typeface="Arial" panose="020B0604020202020204" pitchFamily="34" charset="0"/>
              </a:rPr>
              <a:t>How the brand has adapted or responded to changing market trends, consumer demands, and economic conditions.</a:t>
            </a:r>
            <a:endParaRPr lang="en-GB" sz="900" dirty="0"/>
          </a:p>
          <a:p>
            <a:endParaRPr lang="en-GB" sz="1400" b="1" dirty="0"/>
          </a:p>
          <a:p>
            <a:pPr>
              <a:lnSpc>
                <a:spcPct val="115000"/>
              </a:lnSpc>
              <a:spcAft>
                <a:spcPts val="1000"/>
              </a:spcAft>
              <a:tabLst>
                <a:tab pos="2096770" algn="l"/>
              </a:tabLst>
            </a:pPr>
            <a:r>
              <a:rPr lang="en-SG" sz="1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Strategic Responsiveness (15%)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AC15BD-C62E-CD15-B79A-E070264417FD}"/>
              </a:ext>
            </a:extLst>
          </p:cNvPr>
          <p:cNvSpPr txBox="1"/>
          <p:nvPr/>
        </p:nvSpPr>
        <p:spPr>
          <a:xfrm>
            <a:off x="253998" y="2412279"/>
            <a:ext cx="11610109" cy="397031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45162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C407C3-36F0-E091-C36D-19F8B6704312}"/>
              </a:ext>
            </a:extLst>
          </p:cNvPr>
          <p:cNvSpPr/>
          <p:nvPr/>
        </p:nvSpPr>
        <p:spPr>
          <a:xfrm>
            <a:off x="304800" y="1995055"/>
            <a:ext cx="11582400" cy="4177147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SG" sz="2400"/>
          </a:p>
        </p:txBody>
      </p:sp>
      <p:sp>
        <p:nvSpPr>
          <p:cNvPr id="3" name="TextBox 2"/>
          <p:cNvSpPr txBox="1"/>
          <p:nvPr/>
        </p:nvSpPr>
        <p:spPr>
          <a:xfrm>
            <a:off x="508000" y="2798723"/>
            <a:ext cx="11176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DECLARATION 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</a:p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sym typeface="Wingdings 2"/>
              </a:rPr>
              <a:t></a:t>
            </a:r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 I agree to the terms and conditions and declare that this entry form is eligible for entry. I confirm all facts and figures contained within are accurate and true. I will be available should the judging panel wish to clarify any information within this entry form.</a:t>
            </a:r>
          </a:p>
          <a:p>
            <a:endParaRPr lang="en-A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AU" sz="1600" b="1" dirty="0">
                <a:latin typeface="Arial" panose="020B0604020202020204" pitchFamily="34" charset="0"/>
                <a:cs typeface="Arial" panose="020B0604020202020204" pitchFamily="34" charset="0"/>
              </a:rPr>
              <a:t>-THE END-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SG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71054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554</Words>
  <Application>Microsoft Office PowerPoint</Application>
  <PresentationFormat>Widescreen</PresentationFormat>
  <Paragraphs>79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Helvetica CE 55 Roman</vt:lpstr>
      <vt:lpstr>Arial</vt:lpstr>
      <vt:lpstr>Calibri</vt:lpstr>
      <vt:lpstr>Calibri Light</vt:lpstr>
      <vt:lpstr>Helvetica Neue CE 55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Nadira Putri</dc:creator>
  <cp:lastModifiedBy>Joleen Quek</cp:lastModifiedBy>
  <cp:revision>9</cp:revision>
  <dcterms:created xsi:type="dcterms:W3CDTF">2023-04-17T03:38:26Z</dcterms:created>
  <dcterms:modified xsi:type="dcterms:W3CDTF">2025-03-06T07:39:36Z</dcterms:modified>
</cp:coreProperties>
</file>