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8" r:id="rId6"/>
    <p:sldId id="271" r:id="rId7"/>
    <p:sldId id="270" r:id="rId8"/>
    <p:sldId id="26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00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C2F22-ADE0-63FD-5D0A-771B64C4B3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4EFB15-2A68-12FB-D244-4318204A7D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722ADE-4A2F-F4BF-F666-25AD469BB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8B284-A563-EF4F-D09E-4828E07C1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05C88A-8B4D-59CA-52CE-39D2C5CD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51607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7A6D2-7656-4EA2-E04F-FF6CF850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92301B-D52B-EE86-F68C-61E0C2635E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C5612-8921-30C7-9E17-9B9166144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4FE97-A60C-C39B-1A1A-59B60359F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95840-19F1-FC1C-EB6B-BAD55925C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45804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577F24-E0F2-3735-8486-49019606AD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FC5FE1-BE7B-883F-DCC0-4DE3C50221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62272-0F43-1315-0BF6-5B74DA7CE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5B078B-3653-F7B5-CD67-C55712D4E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60E1B-92EE-DD21-A0E5-A6222F019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1872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B48E2-0AF2-799C-55EA-76AB78B47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2F45-85D3-5610-E215-F317D5C9E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B3885-8C5A-5A0C-B428-DACBE1A2F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815E42-57B4-EDF3-5F57-2F91452FB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E3123-6707-E84B-A86C-95386CFAB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16399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E3840-AD75-AEC2-C7BB-AB9855D26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0C52E1-01EF-64B8-99C2-212A77A7D7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40C47-06C7-2A47-1B55-F01470A5E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9B100-099D-D500-DC81-A8A9938F0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37B992-6F17-C7AD-50F9-DE395647A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21552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B8D82-5123-3036-34C4-4F06A610F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107C2-B039-96D6-1F80-3DC333912C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C89E14-FFED-7469-8370-A30097F02B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12D94A-69CB-BE83-1DCD-78F84F808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F3F1CD-5B31-D0F1-30C5-A54F19927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AF90F5-ABDE-7FD5-256B-CDB4742C9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06814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DB3EF-A93C-7D07-327B-7981362C2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097513-93AA-1764-076B-98553F51EF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F0A74D-7054-8396-C9FA-ACD7A0D529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BA5DCE-7F6A-5243-0B41-033EBCB716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C77561-7924-E11E-F2FB-9F3E82F507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2611FE-9EA7-35CA-5824-50E9A3AD4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37B897-8E2C-6446-DACE-41A8EFF20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1D28A7-F3E6-646F-41D8-D465AF199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25924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7FA45-CDF4-C2F6-A31E-0D7F87F0A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5B5480-4022-4F07-9669-D22E89002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3B17DC-7E3B-C0AD-82EC-075F37753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5E84C3-855B-9233-6062-681F128B3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50744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74E7A4-6B89-1832-9B00-A98418A37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87825B-772D-EE11-DD42-BAA0E4966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D9350C-26CA-BB30-0309-2A01A766E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30804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3E6FA-4A0F-9603-C861-3D40B29C7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E35F7-A487-253E-E7A4-1ED172134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15E0C-D8ED-DB24-F772-5716B63398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22E52A-CC73-FB48-77E5-26E681D46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AA3EC8-586A-8D3F-24D5-B1FCF9B64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8EC2DF-B861-3A29-83A1-8392A231F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2332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C76D8-94A8-5D48-8F03-41AE7F0BD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3D6560-BB6A-995B-5E3E-7AAD90D69A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61602A-A57E-B9BF-C18F-0C93A8879C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0D27F1-2CEB-AFFD-7779-76172B921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B195B9-AEAF-B362-AD6B-E21CC0B47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AA9FC6-6D65-92DA-B427-8C65105A2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829804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80349A-BAE3-0276-B1BC-64997B442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2583BC-E606-4BD3-9D26-4A5244070A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3E83A-B044-58DD-0E06-DE7D0D6E27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57824-AD7F-0AE0-649F-16048A10D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2E6326-4045-88E8-C435-581E799BF0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10002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wards.marketing-interactive.com/asia-ecommerce-sg/entry-submission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21A5310-F46A-21B9-C4F1-8226EE1D887D}"/>
              </a:ext>
            </a:extLst>
          </p:cNvPr>
          <p:cNvSpPr txBox="1"/>
          <p:nvPr/>
        </p:nvSpPr>
        <p:spPr>
          <a:xfrm>
            <a:off x="0" y="4544289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1400" dirty="0">
                <a:solidFill>
                  <a:schemeClr val="bg1"/>
                </a:solidFill>
                <a:latin typeface="Helvetica Neue CE 55 Roman" pitchFamily="82" charset="0"/>
              </a:rPr>
              <a:t>CORE SUBMISSION DOCUMENT </a:t>
            </a:r>
            <a:br>
              <a:rPr lang="en-SG" sz="1400" dirty="0">
                <a:solidFill>
                  <a:schemeClr val="bg1"/>
                </a:solidFill>
                <a:latin typeface="Helvetica Neue CE 55 Roman" pitchFamily="82" charset="0"/>
              </a:rPr>
            </a:br>
            <a:r>
              <a:rPr lang="en-US" sz="1400" b="1" dirty="0">
                <a:solidFill>
                  <a:schemeClr val="bg1"/>
                </a:solidFill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SOLUTION PROVIDERS </a:t>
            </a:r>
            <a:r>
              <a:rPr lang="en-US" sz="1400" b="1" dirty="0">
                <a:solidFill>
                  <a:schemeClr val="bg1"/>
                </a:solidFill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| </a:t>
            </a:r>
            <a:r>
              <a:rPr lang="en-US" sz="1400" b="1" dirty="0">
                <a:solidFill>
                  <a:schemeClr val="bg1">
                    <a:lumMod val="95000"/>
                  </a:schemeClr>
                </a:solidFill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Best </a:t>
            </a:r>
            <a:r>
              <a:rPr lang="en-US" sz="1400" b="1" dirty="0">
                <a:solidFill>
                  <a:schemeClr val="bg1">
                    <a:lumMod val="95000"/>
                  </a:schemeClr>
                </a:solidFill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eCommerce Solution</a:t>
            </a:r>
            <a:endParaRPr lang="en-GB" sz="1400" b="1" dirty="0">
              <a:solidFill>
                <a:schemeClr val="bg1">
                  <a:lumMod val="95000"/>
                </a:schemeClr>
              </a:solidFill>
              <a:latin typeface="Helvetica Neue CE 55 Rom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719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633B7E4-03C3-501A-A3B1-E38DD023DE0C}"/>
              </a:ext>
            </a:extLst>
          </p:cNvPr>
          <p:cNvSpPr txBox="1"/>
          <p:nvPr/>
        </p:nvSpPr>
        <p:spPr>
          <a:xfrm>
            <a:off x="0" y="1824335"/>
            <a:ext cx="1219200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Asia eCommerce Awards: Core Submission Document</a:t>
            </a:r>
          </a:p>
          <a:p>
            <a:pPr algn="ctr"/>
            <a:endParaRPr lang="en-SG" sz="1800" dirty="0">
              <a:effectLst/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Solution Providers – Best eCommerce Solution (Cat 21)</a:t>
            </a:r>
            <a:endParaRPr lang="en-US" sz="1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(**Please use the correct form as this form is strictly for above mentioned category)</a:t>
            </a:r>
            <a:endParaRPr lang="en-SG" sz="1400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6">
            <a:extLst>
              <a:ext uri="{FF2B5EF4-FFF2-40B4-BE49-F238E27FC236}">
                <a16:creationId xmlns:a16="http://schemas.microsoft.com/office/drawing/2014/main" id="{8995C279-1C32-97A6-AC10-982110BB10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094785"/>
              </p:ext>
            </p:extLst>
          </p:nvPr>
        </p:nvGraphicFramePr>
        <p:xfrm>
          <a:off x="960580" y="3101953"/>
          <a:ext cx="10446327" cy="2390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3185">
                  <a:extLst>
                    <a:ext uri="{9D8B030D-6E8A-4147-A177-3AD203B41FA5}">
                      <a16:colId xmlns:a16="http://schemas.microsoft.com/office/drawing/2014/main" val="2931807608"/>
                    </a:ext>
                  </a:extLst>
                </a:gridCol>
                <a:gridCol w="6453142">
                  <a:extLst>
                    <a:ext uri="{9D8B030D-6E8A-4147-A177-3AD203B41FA5}">
                      <a16:colId xmlns:a16="http://schemas.microsoft.com/office/drawing/2014/main" val="2909055239"/>
                    </a:ext>
                  </a:extLst>
                </a:gridCol>
              </a:tblGrid>
              <a:tr h="333124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Category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683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Client Organisation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763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Brand (if different from client organisation)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017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Campaign/ Initiative / Programme Name</a:t>
                      </a:r>
                      <a:endParaRPr lang="en-SG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191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Agency</a:t>
                      </a:r>
                      <a:r>
                        <a:rPr lang="en-SG" sz="1400" b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(if applicable) (</a:t>
                      </a:r>
                      <a:r>
                        <a:rPr lang="en-SG" sz="1400" b="1" i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 collaboration/partnership with other agencies, please indicate the lead agency, ex. Agency A (lead agency) + Agency B)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5448000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5FFE886-205C-0F8B-608E-550C014A40F8}"/>
              </a:ext>
            </a:extLst>
          </p:cNvPr>
          <p:cNvSpPr txBox="1"/>
          <p:nvPr/>
        </p:nvSpPr>
        <p:spPr>
          <a:xfrm>
            <a:off x="951344" y="5594077"/>
            <a:ext cx="10566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NOTE: Marks may be deducted if  the entry submission exceeds the maximum word count. </a:t>
            </a: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*Please take note that we will omit Inc, Corporation,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Pte.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Ltd, PT,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Berhad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Bhd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and etc in order to follow our editorial design guidelines in all marketing collaterals including trophy.</a:t>
            </a:r>
          </a:p>
        </p:txBody>
      </p:sp>
    </p:spTree>
    <p:extLst>
      <p:ext uri="{BB962C8B-B14F-4D97-AF65-F5344CB8AC3E}">
        <p14:creationId xmlns:p14="http://schemas.microsoft.com/office/powerpoint/2010/main" val="521153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E42921B-83CB-167B-169E-E1DA4F8D91F7}"/>
              </a:ext>
            </a:extLst>
          </p:cNvPr>
          <p:cNvSpPr txBox="1"/>
          <p:nvPr/>
        </p:nvSpPr>
        <p:spPr>
          <a:xfrm>
            <a:off x="230909" y="1885414"/>
            <a:ext cx="11730181" cy="4064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50" b="1" u="sng" dirty="0">
                <a:solidFill>
                  <a:srgbClr val="16003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Guidelines</a:t>
            </a:r>
            <a:br>
              <a:rPr lang="en-US" sz="135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Please refer to the </a:t>
            </a:r>
            <a:r>
              <a:rPr lang="en-US" sz="135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Asia eCommerce Awards</a:t>
            </a: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35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2025</a:t>
            </a: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Entry Guidelines for specific information, category descriptions and entry criteria details. </a:t>
            </a:r>
            <a:r>
              <a:rPr lang="en-GB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Please be reminded that the limit for your overall entry form is restricted to 2000 words only. Judges can mark you down for exceeding word limit.</a:t>
            </a:r>
            <a:endParaRPr lang="en-SG" sz="135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50" b="1" dirty="0">
                <a:solidFill>
                  <a:srgbClr val="16003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350" b="1" u="sng" dirty="0">
                <a:solidFill>
                  <a:srgbClr val="16003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mages &amp; Supporting Documents</a:t>
            </a:r>
            <a:br>
              <a:rPr lang="en-US" sz="135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Please insert your supporting documents within this Core Submission and also upload them (in high-resolution) separately on the online submission page. Should your entry be shortlisted, these images and any non-confidential supporting documents may be used for publication. </a:t>
            </a:r>
            <a:endParaRPr lang="en-SG" sz="135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5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your online submission, you must include a high-resolution company logo and campaign / programme image that can be used on all marketing material.</a:t>
            </a:r>
            <a:endParaRPr lang="en-SG" sz="135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50" b="1" u="sng" dirty="0">
                <a:solidFill>
                  <a:srgbClr val="16003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Videos</a:t>
            </a:r>
            <a:br>
              <a:rPr lang="en-US" sz="135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Video files may be uploaded directly along with your Core Submission Document, or you may host the videos and provide the link in your Core Submission Document. If you password-protect it, do include the access password in your document. Please copy and paste links to any videos here: </a:t>
            </a:r>
          </a:p>
          <a:p>
            <a:r>
              <a:rPr lang="en-US" sz="1350" b="1" u="sng" dirty="0">
                <a:solidFill>
                  <a:srgbClr val="16003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Attention</a:t>
            </a:r>
            <a:br>
              <a:rPr lang="en-US" sz="135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Any specific information or content intended for judging purposes only must be clearly indicated in </a:t>
            </a:r>
            <a:r>
              <a:rPr lang="en-US" sz="135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 text </a:t>
            </a: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 </a:t>
            </a:r>
            <a:r>
              <a:rPr lang="en-US" sz="1350" dirty="0">
                <a:solidFill>
                  <a:srgbClr val="FFFFFF"/>
                </a:solidFill>
                <a:effectLst/>
                <a:highlight>
                  <a:srgbClr val="FF0000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highlighted in red</a:t>
            </a:r>
            <a:r>
              <a:rPr lang="en-US" sz="135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will not be disseminated beyond the judging panel in any way. Once you are ready to submit, please save this file into a .pdf version before uploading it at: </a:t>
            </a:r>
            <a:r>
              <a:rPr lang="en-SG" sz="1350" u="sng" dirty="0">
                <a:solidFill>
                  <a:srgbClr val="0000FF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https://awards.marketing-interactive.com/asia-ecommerce-sg/entry-submission/</a:t>
            </a:r>
            <a:endParaRPr lang="en-SG" sz="135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016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4E52A1C-B653-D012-C251-F46CD2654838}"/>
              </a:ext>
            </a:extLst>
          </p:cNvPr>
          <p:cNvSpPr txBox="1"/>
          <p:nvPr/>
        </p:nvSpPr>
        <p:spPr>
          <a:xfrm>
            <a:off x="217057" y="1732933"/>
            <a:ext cx="6096000" cy="8406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Comprehensive range of features that meet diverse client needs.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User-friendly interface and intuitive design.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Integration capabilities with other essential business systems.</a:t>
            </a:r>
            <a:b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9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Functionality &amp; Features (30%)</a:t>
            </a:r>
            <a:endParaRPr lang="en-SG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734B81-31D5-1C56-BB2E-B85BDDFE3A6C}"/>
              </a:ext>
            </a:extLst>
          </p:cNvPr>
          <p:cNvSpPr txBox="1"/>
          <p:nvPr/>
        </p:nvSpPr>
        <p:spPr>
          <a:xfrm>
            <a:off x="286324" y="2528976"/>
            <a:ext cx="11688619" cy="39395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SG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837095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13C828-74A5-5CDA-3B8B-D61EC560CD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B96E49D-9D59-EE5C-4861-E66E69C8520C}"/>
              </a:ext>
            </a:extLst>
          </p:cNvPr>
          <p:cNvSpPr txBox="1"/>
          <p:nvPr/>
        </p:nvSpPr>
        <p:spPr>
          <a:xfrm>
            <a:off x="138545" y="1803067"/>
            <a:ext cx="1161011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Website speed, stability, and security.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Scalability to handle increasing traffic and transactions.</a:t>
            </a:r>
          </a:p>
          <a:p>
            <a:pPr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Minimal downtime and efficient support.</a:t>
            </a:r>
            <a:b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Performance &amp; Reliability (30%)</a:t>
            </a:r>
            <a:endParaRPr lang="en-SG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019103-0E3E-2BBE-68CF-370B0697CE2F}"/>
              </a:ext>
            </a:extLst>
          </p:cNvPr>
          <p:cNvSpPr txBox="1"/>
          <p:nvPr/>
        </p:nvSpPr>
        <p:spPr>
          <a:xfrm>
            <a:off x="212437" y="2597120"/>
            <a:ext cx="11767128" cy="378565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SG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054400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0A5543-992A-C5F9-DEA0-FAA318DC83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4E4C11F-CFA8-5FDF-B79C-C9B5DAC77270}"/>
              </a:ext>
            </a:extLst>
          </p:cNvPr>
          <p:cNvSpPr txBox="1"/>
          <p:nvPr/>
        </p:nvSpPr>
        <p:spPr>
          <a:xfrm>
            <a:off x="133927" y="1732933"/>
            <a:ext cx="11605489" cy="9145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Positive client feedback and testimonials.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Demonstrated improvements in key eCommerce metrics (e.g., conversion rates, customer retention).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Measurable ROI for the clients.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br>
              <a:rPr lang="en-GB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Client Satisfaction &amp; Results (25%)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565709-EB1E-B00B-E67E-680217794322}"/>
              </a:ext>
            </a:extLst>
          </p:cNvPr>
          <p:cNvSpPr txBox="1"/>
          <p:nvPr/>
        </p:nvSpPr>
        <p:spPr>
          <a:xfrm>
            <a:off x="274783" y="2629007"/>
            <a:ext cx="11605489" cy="378565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SG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872365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AAB8BF-C85E-CCB0-E9E9-9DD509BB0B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12E357C-BA34-1A56-6C9B-96D207B7C670}"/>
              </a:ext>
            </a:extLst>
          </p:cNvPr>
          <p:cNvSpPr txBox="1"/>
          <p:nvPr/>
        </p:nvSpPr>
        <p:spPr>
          <a:xfrm>
            <a:off x="177802" y="1714461"/>
            <a:ext cx="6673270" cy="692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  <a:tabLst>
                <a:tab pos="2096770" algn="l"/>
              </a:tabLst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solution's capacity to be tailored to specific business requirements.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096770" algn="l"/>
              </a:tabLst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Adaptability to evolving market trends and client needs.</a:t>
            </a:r>
            <a:b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GB" sz="9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tabLst>
                <a:tab pos="2096770" algn="l"/>
              </a:tabLst>
            </a:pPr>
            <a:r>
              <a:rPr lang="en-GB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Customisation &amp; Flexibility (15%)</a:t>
            </a:r>
            <a:endParaRPr lang="en-SG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12EA23-5AE2-00B3-3440-2ADA79C50CEB}"/>
              </a:ext>
            </a:extLst>
          </p:cNvPr>
          <p:cNvSpPr txBox="1"/>
          <p:nvPr/>
        </p:nvSpPr>
        <p:spPr>
          <a:xfrm>
            <a:off x="251690" y="2360778"/>
            <a:ext cx="11688619" cy="409342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SG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4279039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995055"/>
            <a:ext cx="11582400" cy="4177147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 sz="2400"/>
          </a:p>
        </p:txBody>
      </p:sp>
      <p:sp>
        <p:nvSpPr>
          <p:cNvPr id="3" name="TextBox 2"/>
          <p:cNvSpPr txBox="1"/>
          <p:nvPr/>
        </p:nvSpPr>
        <p:spPr>
          <a:xfrm>
            <a:off x="508000" y="2798723"/>
            <a:ext cx="11176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DECLARATION 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sz="1600" b="1" dirty="0">
                <a:latin typeface="Arial" panose="020B0604020202020204" pitchFamily="34" charset="0"/>
                <a:cs typeface="Arial" panose="020B0604020202020204" pitchFamily="34" charset="0"/>
              </a:rPr>
              <a:t>-THE END- 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G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105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577</Words>
  <Application>Microsoft Office PowerPoint</Application>
  <PresentationFormat>Widescreen</PresentationFormat>
  <Paragraphs>127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Helvetica Neue CE 55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Nadira Putri</dc:creator>
  <cp:lastModifiedBy>Joleen Quek</cp:lastModifiedBy>
  <cp:revision>15</cp:revision>
  <dcterms:created xsi:type="dcterms:W3CDTF">2023-04-17T03:38:26Z</dcterms:created>
  <dcterms:modified xsi:type="dcterms:W3CDTF">2025-03-06T08:20:06Z</dcterms:modified>
</cp:coreProperties>
</file>