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C2F22-ADE0-63FD-5D0A-771B64C4B3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4EFB15-2A68-12FB-D244-4318204A7D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22ADE-4A2F-F4BF-F666-25AD469BB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8B284-A563-EF4F-D09E-4828E07C1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05C88A-8B4D-59CA-52CE-39D2C5CD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51607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7A6D2-7656-4EA2-E04F-FF6CF850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92301B-D52B-EE86-F68C-61E0C2635E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C5612-8921-30C7-9E17-9B9166144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4FE97-A60C-C39B-1A1A-59B60359F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95840-19F1-FC1C-EB6B-BAD55925C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45804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577F24-E0F2-3735-8486-49019606AD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FC5FE1-BE7B-883F-DCC0-4DE3C50221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62272-0F43-1315-0BF6-5B74DA7CE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B078B-3653-F7B5-CD67-C55712D4E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60E1B-92EE-DD21-A0E5-A6222F019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1872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B48E2-0AF2-799C-55EA-76AB78B47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2F45-85D3-5610-E215-F317D5C9E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B3885-8C5A-5A0C-B428-DACBE1A2F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815E42-57B4-EDF3-5F57-2F91452FB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E3123-6707-E84B-A86C-95386CFAB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16399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E3840-AD75-AEC2-C7BB-AB9855D26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0C52E1-01EF-64B8-99C2-212A77A7D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40C47-06C7-2A47-1B55-F01470A5E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9B100-099D-D500-DC81-A8A9938F0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7B992-6F17-C7AD-50F9-DE395647A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21552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B8D82-5123-3036-34C4-4F06A610F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107C2-B039-96D6-1F80-3DC333912C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C89E14-FFED-7469-8370-A30097F02B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12D94A-69CB-BE83-1DCD-78F84F808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F3F1CD-5B31-D0F1-30C5-A54F19927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AF90F5-ABDE-7FD5-256B-CDB4742C9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06814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DB3EF-A93C-7D07-327B-7981362C2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097513-93AA-1764-076B-98553F51EF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F0A74D-7054-8396-C9FA-ACD7A0D529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BA5DCE-7F6A-5243-0B41-033EBCB716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C77561-7924-E11E-F2FB-9F3E82F507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2611FE-9EA7-35CA-5824-50E9A3AD4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37B897-8E2C-6446-DACE-41A8EFF20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1D28A7-F3E6-646F-41D8-D465AF199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25924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7FA45-CDF4-C2F6-A31E-0D7F87F0A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5B5480-4022-4F07-9669-D22E89002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3B17DC-7E3B-C0AD-82EC-075F37753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5E84C3-855B-9233-6062-681F128B3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50744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74E7A4-6B89-1832-9B00-A98418A37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87825B-772D-EE11-DD42-BAA0E4966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D9350C-26CA-BB30-0309-2A01A766E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3080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3E6FA-4A0F-9603-C861-3D40B29C7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E35F7-A487-253E-E7A4-1ED172134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15E0C-D8ED-DB24-F772-5716B63398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22E52A-CC73-FB48-77E5-26E681D46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AA3EC8-586A-8D3F-24D5-B1FCF9B64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8EC2DF-B861-3A29-83A1-8392A231F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2332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C76D8-94A8-5D48-8F03-41AE7F0BD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3D6560-BB6A-995B-5E3E-7AAD90D69A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61602A-A57E-B9BF-C18F-0C93A8879C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0D27F1-2CEB-AFFD-7779-76172B921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B195B9-AEAF-B362-AD6B-E21CC0B47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AA9FC6-6D65-92DA-B427-8C65105A2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29804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80349A-BAE3-0276-B1BC-64997B442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2583BC-E606-4BD3-9D26-4A5244070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3E83A-B044-58DD-0E06-DE7D0D6E2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57824-AD7F-0AE0-649F-16048A10D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2E6326-4045-88E8-C435-581E799BF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10002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asia-ecommerce-sg/entry-submission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4817B28-5907-DADE-8D8B-2BC72D5BABF1}"/>
              </a:ext>
            </a:extLst>
          </p:cNvPr>
          <p:cNvSpPr txBox="1"/>
          <p:nvPr/>
        </p:nvSpPr>
        <p:spPr>
          <a:xfrm>
            <a:off x="3426691" y="4585916"/>
            <a:ext cx="645621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SG" sz="1600" dirty="0">
                <a:solidFill>
                  <a:schemeClr val="bg1"/>
                </a:solidFill>
                <a:latin typeface="Helvetica Neue CE 55 Roman" pitchFamily="82" charset="0"/>
              </a:rPr>
              <a:t>CORE SUBMISSION DOCUMENT - </a:t>
            </a:r>
            <a:r>
              <a:rPr lang="en-US" sz="1600" b="1" dirty="0">
                <a:solidFill>
                  <a:schemeClr val="bg1"/>
                </a:solidFill>
                <a:effectLst/>
                <a:latin typeface="Helvetica CE 55 Roman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ECOMMERCE CATEGORIES</a:t>
            </a:r>
            <a:r>
              <a:rPr lang="en-US" sz="1600" b="1" dirty="0">
                <a:solidFill>
                  <a:schemeClr val="bg1"/>
                </a:solidFill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71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723AD6E0-B79D-DD1A-404D-6B6C6335E3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470041"/>
              </p:ext>
            </p:extLst>
          </p:nvPr>
        </p:nvGraphicFramePr>
        <p:xfrm>
          <a:off x="1865745" y="2947900"/>
          <a:ext cx="8460508" cy="29645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4091">
                  <a:extLst>
                    <a:ext uri="{9D8B030D-6E8A-4147-A177-3AD203B41FA5}">
                      <a16:colId xmlns:a16="http://schemas.microsoft.com/office/drawing/2014/main" val="2931807608"/>
                    </a:ext>
                  </a:extLst>
                </a:gridCol>
                <a:gridCol w="5226417">
                  <a:extLst>
                    <a:ext uri="{9D8B030D-6E8A-4147-A177-3AD203B41FA5}">
                      <a16:colId xmlns:a16="http://schemas.microsoft.com/office/drawing/2014/main" val="2909055239"/>
                    </a:ext>
                  </a:extLst>
                </a:gridCol>
              </a:tblGrid>
              <a:tr h="333124">
                <a:tc>
                  <a:txBody>
                    <a:bodyPr/>
                    <a:lstStyle/>
                    <a:p>
                      <a:r>
                        <a:rPr lang="en-US" sz="1400" b="1" kern="1200">
                          <a:solidFill>
                            <a:schemeClr val="tx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Category</a:t>
                      </a:r>
                      <a:endParaRPr lang="en-SG" sz="14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40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683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kern="1200">
                          <a:solidFill>
                            <a:schemeClr val="dk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Name of Campaign/ Programme</a:t>
                      </a:r>
                      <a:endParaRPr lang="en-SG" sz="14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40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882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kern="1200">
                          <a:solidFill>
                            <a:schemeClr val="dk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Name of Client Organisation</a:t>
                      </a:r>
                      <a:endParaRPr lang="en-SG" sz="14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4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017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Name of Brand</a:t>
                      </a:r>
                      <a:endParaRPr lang="en-SG" sz="1400" kern="1200" dirty="0">
                        <a:solidFill>
                          <a:schemeClr val="dk1"/>
                        </a:solidFill>
                        <a:effectLst/>
                        <a:latin typeface="Helvetica Neue CE 55 Roman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(if different from client organisation)</a:t>
                      </a:r>
                      <a:endParaRPr lang="en-SG" sz="14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4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191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Name of Agency</a:t>
                      </a:r>
                      <a:endParaRPr lang="en-SG" sz="1400" kern="1200" dirty="0">
                        <a:solidFill>
                          <a:schemeClr val="dk1"/>
                        </a:solidFill>
                        <a:effectLst/>
                        <a:latin typeface="Helvetica Neue CE 55 Roman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(if applicable) (</a:t>
                      </a:r>
                      <a:r>
                        <a:rPr lang="en-SG" sz="1400" b="1" i="1" kern="1200" dirty="0">
                          <a:solidFill>
                            <a:schemeClr val="dk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in collaboration/partnership with other agencies, please indicate the lead agency, ex. Agency A (lead agency) + Agency B)</a:t>
                      </a:r>
                      <a:endParaRPr lang="en-SG" sz="14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4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44800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633B7E4-03C3-501A-A3B1-E38DD023DE0C}"/>
              </a:ext>
            </a:extLst>
          </p:cNvPr>
          <p:cNvSpPr txBox="1"/>
          <p:nvPr/>
        </p:nvSpPr>
        <p:spPr>
          <a:xfrm>
            <a:off x="3015672" y="1824335"/>
            <a:ext cx="6160655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Asia eCommerce Awards: Core Submission Document</a:t>
            </a:r>
            <a:endParaRPr lang="en-SG" sz="1800" dirty="0">
              <a:effectLst/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br>
              <a:rPr lang="en-US" sz="18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eCommerce Categories (1 – 16)</a:t>
            </a:r>
            <a:endParaRPr lang="en-SG" sz="1400" dirty="0">
              <a:effectLst/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153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E42921B-83CB-167B-169E-E1DA4F8D91F7}"/>
              </a:ext>
            </a:extLst>
          </p:cNvPr>
          <p:cNvSpPr txBox="1"/>
          <p:nvPr/>
        </p:nvSpPr>
        <p:spPr>
          <a:xfrm>
            <a:off x="230909" y="1996251"/>
            <a:ext cx="11730181" cy="40446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Guidelines</a:t>
            </a:r>
            <a:br>
              <a:rPr lang="en-US" sz="1300" b="1" u="sng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300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Please refer to the </a:t>
            </a:r>
            <a:r>
              <a:rPr lang="en-US" sz="13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Asia eCommerce Awards</a:t>
            </a:r>
            <a:r>
              <a:rPr lang="en-US" sz="1300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2024 Entry Guidelines for specific information, category descriptions and entry criteria details.</a:t>
            </a:r>
            <a:endParaRPr lang="en-SG" sz="1300" dirty="0">
              <a:effectLst/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Images &amp; Supporting Documents</a:t>
            </a:r>
            <a:br>
              <a:rPr lang="en-US" sz="1300" b="1" u="sng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300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Please insert your supporting documents within this Core Submission and also upload them (in high-resolution) separately on the online submission page. Should your entry be shortlisted, these images and any non-confidential supporting documents may be used for publication. </a:t>
            </a:r>
            <a:endParaRPr lang="en-SG" sz="1300" dirty="0">
              <a:effectLst/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In your online submission, you must include a high resolution company logo and campaign / programme image that can be used on all marketing material.</a:t>
            </a:r>
            <a:endParaRPr lang="en-SG" sz="1300" dirty="0">
              <a:effectLst/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Videos</a:t>
            </a:r>
            <a:br>
              <a:rPr lang="en-US" sz="1300" b="1" u="sng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300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 Please copy and paste links to any videos here: </a:t>
            </a:r>
          </a:p>
          <a:p>
            <a:r>
              <a:rPr lang="en-US" sz="13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Attention</a:t>
            </a:r>
            <a:br>
              <a:rPr lang="en-US" sz="1300" b="1" u="sng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300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Any specific information or content intended for judging purposes only must be clearly indicated in </a:t>
            </a:r>
            <a:r>
              <a:rPr lang="en-US" sz="1300" dirty="0">
                <a:solidFill>
                  <a:srgbClr val="FF0000"/>
                </a:solidFill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red text </a:t>
            </a:r>
            <a:r>
              <a:rPr lang="en-US" sz="1300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or </a:t>
            </a:r>
            <a:r>
              <a:rPr lang="en-US" sz="1300" dirty="0">
                <a:solidFill>
                  <a:srgbClr val="FFFFFF"/>
                </a:solidFill>
                <a:effectLst/>
                <a:highlight>
                  <a:srgbClr val="FF0000"/>
                </a:highlight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highlighted in red</a:t>
            </a:r>
            <a:r>
              <a:rPr lang="en-US" sz="1300" dirty="0">
                <a:solidFill>
                  <a:srgbClr val="FFFFFF"/>
                </a:solidFill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300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and will not be disseminated beyond the judging panel in any way. Once you are ready to submit, please save this file into a .pdf version before uploading it at: </a:t>
            </a:r>
            <a:r>
              <a:rPr lang="en-SG" sz="1300" u="sng" dirty="0">
                <a:solidFill>
                  <a:srgbClr val="0000FF"/>
                </a:solidFill>
                <a:effectLst/>
                <a:highlight>
                  <a:srgbClr val="FFFF00"/>
                </a:highlight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https://awards.marketing-interactive.com/asia-ecommerce-sg/entry-submission/</a:t>
            </a:r>
            <a:endParaRPr lang="en-SG" sz="1300" dirty="0">
              <a:effectLst/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br>
              <a:rPr lang="en-US" sz="1100" b="1" u="sng" dirty="0">
                <a:effectLst/>
                <a:latin typeface="Helvetica CE 55 Roman" panose="02000503040000020004" pitchFamily="2" charset="0"/>
                <a:ea typeface="Calibri" panose="020F0502020204030204" pitchFamily="34" charset="0"/>
              </a:rPr>
            </a:br>
            <a:endParaRPr lang="en-SG" sz="1100" dirty="0">
              <a:effectLst/>
              <a:latin typeface="Helvetica CE 55 Roman" panose="02000503040000020004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016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64E689-D007-631E-3865-FA45390381BE}"/>
              </a:ext>
            </a:extLst>
          </p:cNvPr>
          <p:cNvSpPr/>
          <p:nvPr/>
        </p:nvSpPr>
        <p:spPr>
          <a:xfrm>
            <a:off x="572654" y="2244436"/>
            <a:ext cx="11046691" cy="40270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8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 (Max 500 words) 40%</a:t>
            </a:r>
            <a:endParaRPr lang="en-SG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E52A1C-B653-D012-C251-F46CD2654838}"/>
              </a:ext>
            </a:extLst>
          </p:cNvPr>
          <p:cNvSpPr txBox="1"/>
          <p:nvPr/>
        </p:nvSpPr>
        <p:spPr>
          <a:xfrm>
            <a:off x="480290" y="1852277"/>
            <a:ext cx="60960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8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 (Max 500 words) 40%</a:t>
            </a:r>
            <a:endParaRPr lang="en-SG" sz="1800" dirty="0">
              <a:effectLst/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095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64E689-D007-631E-3865-FA45390381BE}"/>
              </a:ext>
            </a:extLst>
          </p:cNvPr>
          <p:cNvSpPr/>
          <p:nvPr/>
        </p:nvSpPr>
        <p:spPr>
          <a:xfrm>
            <a:off x="572654" y="2244436"/>
            <a:ext cx="11046691" cy="40270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8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 (Max 500 words) 40%</a:t>
            </a:r>
            <a:endParaRPr lang="en-SG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E52A1C-B653-D012-C251-F46CD2654838}"/>
              </a:ext>
            </a:extLst>
          </p:cNvPr>
          <p:cNvSpPr txBox="1"/>
          <p:nvPr/>
        </p:nvSpPr>
        <p:spPr>
          <a:xfrm>
            <a:off x="480290" y="1852277"/>
            <a:ext cx="60960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8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Product (Max 500 words) 40%</a:t>
            </a:r>
            <a:endParaRPr lang="en-SG" sz="1800" dirty="0">
              <a:effectLst/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289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64E689-D007-631E-3865-FA45390381BE}"/>
              </a:ext>
            </a:extLst>
          </p:cNvPr>
          <p:cNvSpPr/>
          <p:nvPr/>
        </p:nvSpPr>
        <p:spPr>
          <a:xfrm>
            <a:off x="572654" y="2244436"/>
            <a:ext cx="11046691" cy="40270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8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 (Max 500 words) 40%</a:t>
            </a:r>
            <a:endParaRPr lang="en-SG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E52A1C-B653-D012-C251-F46CD2654838}"/>
              </a:ext>
            </a:extLst>
          </p:cNvPr>
          <p:cNvSpPr txBox="1"/>
          <p:nvPr/>
        </p:nvSpPr>
        <p:spPr>
          <a:xfrm>
            <a:off x="480290" y="1852277"/>
            <a:ext cx="60960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8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Perspective (Max 500 words) 20%</a:t>
            </a:r>
            <a:endParaRPr lang="en-SG" sz="1800" dirty="0">
              <a:effectLst/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260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995055"/>
            <a:ext cx="11582400" cy="4177147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 sz="2400"/>
          </a:p>
        </p:txBody>
      </p:sp>
      <p:sp>
        <p:nvSpPr>
          <p:cNvPr id="3" name="TextBox 2"/>
          <p:cNvSpPr txBox="1"/>
          <p:nvPr/>
        </p:nvSpPr>
        <p:spPr>
          <a:xfrm>
            <a:off x="508000" y="2798723"/>
            <a:ext cx="11176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Helvetica Neue CE 55 Roman" pitchFamily="82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sz="1600" b="1" dirty="0">
                <a:latin typeface="Helvetica Neue CE 55 Roman" pitchFamily="82" charset="0"/>
                <a:cs typeface="Arial" panose="020B0604020202020204" pitchFamily="34" charset="0"/>
              </a:rPr>
              <a:t> </a:t>
            </a:r>
          </a:p>
          <a:p>
            <a:r>
              <a:rPr lang="en-US" sz="1600" b="1" dirty="0">
                <a:latin typeface="Helvetica Neue CE 55 Roman" pitchFamily="82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sz="1600" dirty="0">
                <a:latin typeface="Helvetica Neue CE 55 Roman" pitchFamily="82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600" b="1" dirty="0">
              <a:latin typeface="Helvetica Neue CE 55 Roman" pitchFamily="82" charset="0"/>
              <a:cs typeface="Arial" panose="020B0604020202020204" pitchFamily="34" charset="0"/>
            </a:endParaRPr>
          </a:p>
          <a:p>
            <a:pPr algn="ctr"/>
            <a:r>
              <a:rPr lang="en-AU" sz="1600" b="1" dirty="0">
                <a:latin typeface="Helvetica Neue CE 55 Roman" pitchFamily="82" charset="0"/>
                <a:cs typeface="Arial" panose="020B0604020202020204" pitchFamily="34" charset="0"/>
              </a:rPr>
              <a:t>-THE END- </a:t>
            </a:r>
            <a:endParaRPr lang="en-US" sz="1600" b="1" dirty="0">
              <a:latin typeface="Helvetica Neue CE 55 Roman" pitchFamily="82" charset="0"/>
              <a:cs typeface="Arial" panose="020B0604020202020204" pitchFamily="34" charset="0"/>
            </a:endParaRPr>
          </a:p>
          <a:p>
            <a:endParaRPr lang="en-SG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105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401</Words>
  <Application>Microsoft Office PowerPoint</Application>
  <PresentationFormat>Widescreen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Helvetica CE 55 Roman</vt:lpstr>
      <vt:lpstr>Arial</vt:lpstr>
      <vt:lpstr>Calibri</vt:lpstr>
      <vt:lpstr>Calibri Light</vt:lpstr>
      <vt:lpstr>Helvetica Neue CE 55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Nadira Putri</dc:creator>
  <cp:lastModifiedBy>Joleen Quek</cp:lastModifiedBy>
  <cp:revision>5</cp:revision>
  <dcterms:created xsi:type="dcterms:W3CDTF">2023-04-17T03:38:26Z</dcterms:created>
  <dcterms:modified xsi:type="dcterms:W3CDTF">2024-02-23T03:08:39Z</dcterms:modified>
</cp:coreProperties>
</file>