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6" r:id="rId2"/>
    <p:sldId id="257" r:id="rId3"/>
    <p:sldId id="267" r:id="rId4"/>
    <p:sldId id="268" r:id="rId5"/>
    <p:sldId id="270" r:id="rId6"/>
    <p:sldId id="271" r:id="rId7"/>
    <p:sldId id="272" r:id="rId8"/>
    <p:sldId id="269"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leen Quek" initials="JQ" lastIdx="1" clrIdx="0">
    <p:extLst>
      <p:ext uri="{19B8F6BF-5375-455C-9EA6-DF929625EA0E}">
        <p15:presenceInfo xmlns:p15="http://schemas.microsoft.com/office/powerpoint/2012/main" userId="S::joleenq@lighthousemedia.com.sg::0a6969d8-a763-4af7-8a7c-f617132cae6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73"/>
    <p:restoredTop sz="94656"/>
  </p:normalViewPr>
  <p:slideViewPr>
    <p:cSldViewPr>
      <p:cViewPr varScale="1">
        <p:scale>
          <a:sx n="143" d="100"/>
          <a:sy n="143" d="100"/>
        </p:scale>
        <p:origin x="636" y="11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1/13/2025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1/13/2025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awards.marketing-interactive.com/agency-of-the-year-my/markies-entry-submission/"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9F46755-15BF-D4AF-07FB-8D7798219677}"/>
              </a:ext>
            </a:extLst>
          </p:cNvPr>
          <p:cNvSpPr txBox="1"/>
          <p:nvPr/>
        </p:nvSpPr>
        <p:spPr>
          <a:xfrm>
            <a:off x="2267744" y="4803998"/>
            <a:ext cx="4464496" cy="261610"/>
          </a:xfrm>
          <a:prstGeom prst="rect">
            <a:avLst/>
          </a:prstGeom>
          <a:noFill/>
        </p:spPr>
        <p:txBody>
          <a:bodyPr wrap="square" rtlCol="0">
            <a:spAutoFit/>
          </a:bodyPr>
          <a:lstStyle/>
          <a:p>
            <a:pPr algn="ctr"/>
            <a:r>
              <a:rPr lang="en-SG" sz="1100" dirty="0">
                <a:solidFill>
                  <a:schemeClr val="bg1"/>
                </a:solidFill>
                <a:latin typeface="Arial" panose="020B0604020202020204" pitchFamily="34" charset="0"/>
                <a:cs typeface="Arial" panose="020B0604020202020204" pitchFamily="34" charset="0"/>
              </a:rPr>
              <a:t>CORE SUBMISSION DOCUMENT / </a:t>
            </a:r>
            <a:r>
              <a:rPr lang="en-SG" sz="1100" b="1" dirty="0">
                <a:solidFill>
                  <a:schemeClr val="bg1"/>
                </a:solidFill>
                <a:latin typeface="Arial" panose="020B0604020202020204" pitchFamily="34" charset="0"/>
                <a:cs typeface="Arial" panose="020B0604020202020204" pitchFamily="34" charset="0"/>
              </a:rPr>
              <a:t>CREATIVE IDEAS</a:t>
            </a:r>
            <a:endParaRPr lang="en-GB" sz="11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1999E3E1-02AC-D11C-6DF1-44A788EFC16D}"/>
              </a:ext>
            </a:extLst>
          </p:cNvPr>
          <p:cNvGraphicFramePr>
            <a:graphicFrameLocks noGrp="1"/>
          </p:cNvGraphicFramePr>
          <p:nvPr>
            <p:extLst>
              <p:ext uri="{D42A27DB-BD31-4B8C-83A1-F6EECF244321}">
                <p14:modId xmlns:p14="http://schemas.microsoft.com/office/powerpoint/2010/main" val="1949527785"/>
              </p:ext>
            </p:extLst>
          </p:nvPr>
        </p:nvGraphicFramePr>
        <p:xfrm>
          <a:off x="179512" y="1795225"/>
          <a:ext cx="4392488" cy="2360701"/>
        </p:xfrm>
        <a:graphic>
          <a:graphicData uri="http://schemas.openxmlformats.org/drawingml/2006/table">
            <a:tbl>
              <a:tblPr firstRow="1" firstCol="1" lastRow="1" lastCol="1" bandRow="1" bandCol="1">
                <a:tableStyleId>{5C22544A-7EE6-4342-B048-85BDC9FD1C3A}</a:tableStyleId>
              </a:tblPr>
              <a:tblGrid>
                <a:gridCol w="2286642">
                  <a:extLst>
                    <a:ext uri="{9D8B030D-6E8A-4147-A177-3AD203B41FA5}">
                      <a16:colId xmlns:a16="http://schemas.microsoft.com/office/drawing/2014/main" val="20000"/>
                    </a:ext>
                  </a:extLst>
                </a:gridCol>
                <a:gridCol w="2105846">
                  <a:extLst>
                    <a:ext uri="{9D8B030D-6E8A-4147-A177-3AD203B41FA5}">
                      <a16:colId xmlns:a16="http://schemas.microsoft.com/office/drawing/2014/main" val="20001"/>
                    </a:ext>
                  </a:extLst>
                </a:gridCol>
              </a:tblGrid>
              <a:tr h="345919">
                <a:tc>
                  <a:txBody>
                    <a:bodyPr/>
                    <a:lstStyle/>
                    <a:p>
                      <a:pPr marL="0" marR="160020" algn="l">
                        <a:lnSpc>
                          <a:spcPct val="115000"/>
                        </a:lnSpc>
                        <a:spcBef>
                          <a:spcPts val="0"/>
                        </a:spcBef>
                        <a:spcAft>
                          <a:spcPts val="0"/>
                        </a:spcAft>
                      </a:pPr>
                      <a:r>
                        <a:rPr lang="en-US" sz="800" dirty="0">
                          <a:solidFill>
                            <a:schemeClr val="tx1"/>
                          </a:solidFill>
                          <a:effectLst/>
                          <a:latin typeface="Arial" panose="020B0604020202020204" pitchFamily="34" charset="0"/>
                          <a:cs typeface="Arial" panose="020B0604020202020204" pitchFamily="34" charset="0"/>
                        </a:rPr>
                        <a:t>Category</a:t>
                      </a:r>
                      <a:endParaRPr lang="en-US" sz="8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Arial" panose="020B0604020202020204" pitchFamily="34" charset="0"/>
                          <a:cs typeface="Arial" panose="020B0604020202020204" pitchFamily="34" charset="0"/>
                        </a:rPr>
                        <a:t> </a:t>
                      </a:r>
                      <a:endParaRPr lang="en-US" sz="7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32844">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800" dirty="0">
                          <a:solidFill>
                            <a:schemeClr val="tx1"/>
                          </a:solidFill>
                          <a:effectLst/>
                          <a:latin typeface="Arial" panose="020B0604020202020204" pitchFamily="34" charset="0"/>
                          <a:cs typeface="Arial" panose="020B0604020202020204" pitchFamily="34" charset="0"/>
                        </a:rPr>
                        <a:t>Name of Agency</a:t>
                      </a:r>
                      <a:r>
                        <a:rPr lang="en-US" sz="800" baseline="0" dirty="0">
                          <a:solidFill>
                            <a:schemeClr val="tx1"/>
                          </a:solidFill>
                          <a:effectLst/>
                          <a:latin typeface="Arial" panose="020B0604020202020204" pitchFamily="34" charset="0"/>
                          <a:cs typeface="Arial" panose="020B0604020202020204" pitchFamily="34" charset="0"/>
                        </a:rPr>
                        <a:t> </a:t>
                      </a:r>
                      <a:r>
                        <a:rPr lang="en-US" sz="800" dirty="0">
                          <a:solidFill>
                            <a:schemeClr val="tx1"/>
                          </a:solidFill>
                          <a:effectLst/>
                          <a:latin typeface="Arial" panose="020B0604020202020204" pitchFamily="34" charset="0"/>
                          <a:cs typeface="Arial" panose="020B0604020202020204" pitchFamily="34" charset="0"/>
                        </a:rPr>
                        <a:t>(</a:t>
                      </a:r>
                      <a:r>
                        <a:rPr lang="en-US" sz="800" dirty="0">
                          <a:solidFill>
                            <a:schemeClr val="tx1"/>
                          </a:solidFill>
                          <a:latin typeface="Arial" panose="020B0604020202020204" pitchFamily="34" charset="0"/>
                          <a:cs typeface="Arial" panose="020B0604020202020204" pitchFamily="34" charset="0"/>
                        </a:rPr>
                        <a:t>(in collaboration/partnership with other agencies, please indicate the lead agency, ex. Agency A (lead agency) + Agency B))</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Arial" panose="020B0604020202020204" pitchFamily="34" charset="0"/>
                          <a:cs typeface="Arial" panose="020B0604020202020204" pitchFamily="34" charset="0"/>
                        </a:rPr>
                        <a:t> </a:t>
                      </a:r>
                    </a:p>
                    <a:p>
                      <a:pPr marL="0" marR="0" algn="l">
                        <a:lnSpc>
                          <a:spcPct val="115000"/>
                        </a:lnSpc>
                        <a:spcBef>
                          <a:spcPts val="0"/>
                        </a:spcBef>
                        <a:spcAft>
                          <a:spcPts val="0"/>
                        </a:spcAft>
                      </a:pPr>
                      <a:r>
                        <a:rPr lang="en-US" sz="700" dirty="0">
                          <a:effectLst/>
                          <a:latin typeface="Arial" panose="020B0604020202020204" pitchFamily="34" charset="0"/>
                          <a:cs typeface="Arial" panose="020B0604020202020204" pitchFamily="34" charset="0"/>
                        </a:rPr>
                        <a:t> </a:t>
                      </a:r>
                      <a:endParaRPr lang="en-US" sz="7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78347">
                <a:tc>
                  <a:txBody>
                    <a:bodyPr/>
                    <a:lstStyle/>
                    <a:p>
                      <a:pPr marL="0" marR="0" algn="l">
                        <a:lnSpc>
                          <a:spcPct val="115000"/>
                        </a:lnSpc>
                        <a:spcBef>
                          <a:spcPts val="0"/>
                        </a:spcBef>
                        <a:spcAft>
                          <a:spcPts val="0"/>
                        </a:spcAft>
                      </a:pPr>
                      <a:r>
                        <a:rPr lang="en-US" sz="800" dirty="0">
                          <a:solidFill>
                            <a:schemeClr val="tx1"/>
                          </a:solidFill>
                          <a:effectLst/>
                          <a:latin typeface="Arial" panose="020B0604020202020204" pitchFamily="34" charset="0"/>
                          <a:cs typeface="Arial" panose="020B0604020202020204" pitchFamily="34" charset="0"/>
                        </a:rPr>
                        <a:t>Name of Campaign/Initiative/</a:t>
                      </a:r>
                      <a:r>
                        <a:rPr lang="en-US" sz="800" dirty="0" err="1">
                          <a:solidFill>
                            <a:schemeClr val="tx1"/>
                          </a:solidFill>
                          <a:effectLst/>
                          <a:latin typeface="Arial" panose="020B0604020202020204" pitchFamily="34" charset="0"/>
                          <a:cs typeface="Arial" panose="020B0604020202020204" pitchFamily="34" charset="0"/>
                        </a:rPr>
                        <a:t>Programme</a:t>
                      </a:r>
                      <a:endParaRPr lang="en-US" sz="8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Arial" panose="020B0604020202020204" pitchFamily="34" charset="0"/>
                          <a:cs typeface="Arial" panose="020B0604020202020204" pitchFamily="34" charset="0"/>
                        </a:rPr>
                        <a:t> </a:t>
                      </a:r>
                      <a:endParaRPr lang="en-US" sz="7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32399">
                <a:tc>
                  <a:txBody>
                    <a:bodyPr/>
                    <a:lstStyle/>
                    <a:p>
                      <a:pPr marL="0" marR="0" algn="l">
                        <a:lnSpc>
                          <a:spcPct val="115000"/>
                        </a:lnSpc>
                        <a:spcBef>
                          <a:spcPts val="0"/>
                        </a:spcBef>
                        <a:spcAft>
                          <a:spcPts val="0"/>
                        </a:spcAft>
                      </a:pPr>
                      <a:r>
                        <a:rPr lang="en-US" sz="800" dirty="0">
                          <a:solidFill>
                            <a:schemeClr val="tx1"/>
                          </a:solidFill>
                          <a:effectLst/>
                          <a:latin typeface="Arial" panose="020B0604020202020204" pitchFamily="34" charset="0"/>
                          <a:cs typeface="Arial" panose="020B0604020202020204" pitchFamily="34" charset="0"/>
                        </a:rPr>
                        <a:t>client Organisation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Arial" panose="020B0604020202020204" pitchFamily="34" charset="0"/>
                          <a:cs typeface="Arial" panose="020B0604020202020204" pitchFamily="34" charset="0"/>
                        </a:rPr>
                        <a:t> </a:t>
                      </a:r>
                      <a:endParaRPr lang="en-US" sz="7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71192">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800" dirty="0">
                          <a:solidFill>
                            <a:schemeClr val="tx1"/>
                          </a:solidFill>
                          <a:effectLst/>
                          <a:latin typeface="Arial" panose="020B0604020202020204" pitchFamily="34" charset="0"/>
                          <a:cs typeface="Arial" panose="020B0604020202020204" pitchFamily="34" charset="0"/>
                        </a:rPr>
                        <a:t>Brand </a:t>
                      </a:r>
                      <a:br>
                        <a:rPr lang="en-US" sz="800" dirty="0">
                          <a:solidFill>
                            <a:schemeClr val="tx1"/>
                          </a:solidFill>
                          <a:effectLst/>
                          <a:latin typeface="Arial" panose="020B0604020202020204" pitchFamily="34" charset="0"/>
                          <a:cs typeface="Arial" panose="020B0604020202020204" pitchFamily="34" charset="0"/>
                        </a:rPr>
                      </a:br>
                      <a:r>
                        <a:rPr lang="en-US" sz="800" b="0"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endParaRPr lang="en-US" sz="800" b="0" i="1" dirty="0">
                        <a:solidFill>
                          <a:schemeClr val="tx1"/>
                        </a:solidFill>
                        <a:latin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7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6042408"/>
                  </a:ext>
                </a:extLst>
              </a:tr>
            </a:tbl>
          </a:graphicData>
        </a:graphic>
      </p:graphicFrame>
      <p:sp>
        <p:nvSpPr>
          <p:cNvPr id="7" name="Rectangle 6">
            <a:extLst>
              <a:ext uri="{FF2B5EF4-FFF2-40B4-BE49-F238E27FC236}">
                <a16:creationId xmlns:a16="http://schemas.microsoft.com/office/drawing/2014/main" id="{EDC98275-7085-FBBB-E776-8C6FE94D6E8E}"/>
              </a:ext>
            </a:extLst>
          </p:cNvPr>
          <p:cNvSpPr/>
          <p:nvPr/>
        </p:nvSpPr>
        <p:spPr>
          <a:xfrm>
            <a:off x="4716016" y="1329027"/>
            <a:ext cx="4248472" cy="2977738"/>
          </a:xfrm>
          <a:prstGeom prst="rect">
            <a:avLst/>
          </a:prstGeom>
        </p:spPr>
        <p:txBody>
          <a:bodyPr wrap="square">
            <a:spAutoFit/>
          </a:bodyPr>
          <a:lstStyle/>
          <a:p>
            <a:r>
              <a:rPr lang="en-US" sz="750" b="1" u="sng" dirty="0">
                <a:latin typeface="Arial" panose="020B0604020202020204" pitchFamily="34" charset="0"/>
                <a:cs typeface="Arial" panose="020B0604020202020204" pitchFamily="34" charset="0"/>
              </a:rPr>
              <a:t>Guidelines</a:t>
            </a:r>
            <a:br>
              <a:rPr lang="en-US" sz="750" b="1" u="sng" dirty="0">
                <a:latin typeface="Arial" panose="020B0604020202020204" pitchFamily="34" charset="0"/>
                <a:cs typeface="Arial" panose="020B0604020202020204" pitchFamily="34" charset="0"/>
              </a:rPr>
            </a:br>
            <a:r>
              <a:rPr lang="en-US" sz="750" dirty="0">
                <a:latin typeface="Arial" panose="020B0604020202020204" pitchFamily="34" charset="0"/>
                <a:cs typeface="Arial" panose="020B0604020202020204" pitchFamily="34" charset="0"/>
              </a:rPr>
              <a:t>Please refer to the </a:t>
            </a:r>
            <a:r>
              <a:rPr lang="en-US" sz="750" b="1" dirty="0" err="1">
                <a:latin typeface="Arial" panose="020B0604020202020204" pitchFamily="34" charset="0"/>
                <a:cs typeface="Arial" panose="020B0604020202020204" pitchFamily="34" charset="0"/>
              </a:rPr>
              <a:t>MARKies</a:t>
            </a:r>
            <a:r>
              <a:rPr lang="en-US" sz="750" b="1" dirty="0">
                <a:latin typeface="Arial" panose="020B0604020202020204" pitchFamily="34" charset="0"/>
                <a:cs typeface="Arial" panose="020B0604020202020204" pitchFamily="34" charset="0"/>
              </a:rPr>
              <a:t> Awards</a:t>
            </a:r>
            <a:r>
              <a:rPr lang="en-US" sz="750" dirty="0">
                <a:latin typeface="Arial" panose="020B0604020202020204" pitchFamily="34" charset="0"/>
                <a:cs typeface="Arial" panose="020B0604020202020204" pitchFamily="34" charset="0"/>
              </a:rPr>
              <a:t> </a:t>
            </a:r>
            <a:r>
              <a:rPr lang="en-US" sz="750" b="1" dirty="0">
                <a:latin typeface="Arial" panose="020B0604020202020204" pitchFamily="34" charset="0"/>
                <a:cs typeface="Arial" panose="020B0604020202020204" pitchFamily="34" charset="0"/>
              </a:rPr>
              <a:t>2025 </a:t>
            </a:r>
            <a:r>
              <a:rPr lang="en-US" sz="750" dirty="0">
                <a:latin typeface="Arial" panose="020B0604020202020204" pitchFamily="34" charset="0"/>
                <a:cs typeface="Arial" panose="020B0604020202020204" pitchFamily="34" charset="0"/>
              </a:rPr>
              <a:t>Entry Guidelines for specific information, category descriptions and entry criteria details. In particular, the </a:t>
            </a:r>
            <a:r>
              <a:rPr lang="en-SG" sz="750" b="1" dirty="0">
                <a:latin typeface="Arial" panose="020B0604020202020204" pitchFamily="34" charset="0"/>
                <a:cs typeface="Arial" panose="020B0604020202020204" pitchFamily="34" charset="0"/>
              </a:rPr>
              <a:t>CREATIVE IDEAS </a:t>
            </a:r>
            <a:r>
              <a:rPr lang="en-SG" sz="750" dirty="0">
                <a:latin typeface="Arial" panose="020B0604020202020204" pitchFamily="34" charset="0"/>
                <a:cs typeface="Arial" panose="020B0604020202020204" pitchFamily="34" charset="0"/>
              </a:rPr>
              <a:t>Categories (1-24)</a:t>
            </a:r>
            <a:endParaRPr lang="en-US" sz="750" dirty="0">
              <a:latin typeface="Arial" panose="020B0604020202020204" pitchFamily="34" charset="0"/>
              <a:cs typeface="Arial" panose="020B0604020202020204" pitchFamily="34" charset="0"/>
            </a:endParaRPr>
          </a:p>
          <a:p>
            <a:endParaRPr lang="en-US" sz="750" dirty="0">
              <a:latin typeface="Arial" panose="020B0604020202020204" pitchFamily="34" charset="0"/>
              <a:cs typeface="Arial" panose="020B0604020202020204" pitchFamily="34" charset="0"/>
            </a:endParaRPr>
          </a:p>
          <a:p>
            <a:r>
              <a:rPr lang="en-US" sz="750" b="1" u="sng" dirty="0">
                <a:latin typeface="Arial" panose="020B0604020202020204" pitchFamily="34" charset="0"/>
                <a:cs typeface="Arial" panose="020B0604020202020204" pitchFamily="34" charset="0"/>
              </a:rPr>
              <a:t>Images &amp; Supporting Documents</a:t>
            </a:r>
            <a:br>
              <a:rPr lang="en-US" sz="750" b="1" u="sng" dirty="0">
                <a:latin typeface="Arial" panose="020B0604020202020204" pitchFamily="34" charset="0"/>
                <a:cs typeface="Arial" panose="020B0604020202020204" pitchFamily="34" charset="0"/>
              </a:rPr>
            </a:br>
            <a:r>
              <a:rPr lang="en-US" sz="750" dirty="0">
                <a:latin typeface="Arial" panose="020B060402020202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p>
          <a:p>
            <a:endParaRPr lang="en-US" sz="750" dirty="0">
              <a:latin typeface="Arial" panose="020B0604020202020204" pitchFamily="34" charset="0"/>
              <a:cs typeface="Arial" panose="020B0604020202020204" pitchFamily="34" charset="0"/>
            </a:endParaRPr>
          </a:p>
          <a:p>
            <a:r>
              <a:rPr lang="en-US" sz="750" b="1" dirty="0">
                <a:latin typeface="Arial" panose="020B0604020202020204" pitchFamily="34" charset="0"/>
                <a:cs typeface="Arial" panose="020B0604020202020204" pitchFamily="34" charset="0"/>
              </a:rPr>
              <a:t>In your online submission, you must include a high-resolution leading agency logo and campaign / programme image that can be used on all marketing material.</a:t>
            </a:r>
          </a:p>
          <a:p>
            <a:endParaRPr lang="en-US" sz="750" dirty="0">
              <a:latin typeface="Arial" panose="020B0604020202020204" pitchFamily="34" charset="0"/>
              <a:cs typeface="Arial" panose="020B0604020202020204" pitchFamily="34" charset="0"/>
            </a:endParaRPr>
          </a:p>
          <a:p>
            <a:r>
              <a:rPr lang="en-US" sz="750" b="1" u="sng" dirty="0">
                <a:latin typeface="Arial" panose="020B0604020202020204" pitchFamily="34" charset="0"/>
                <a:cs typeface="Arial" panose="020B0604020202020204" pitchFamily="34" charset="0"/>
              </a:rPr>
              <a:t>Videos</a:t>
            </a:r>
            <a:br>
              <a:rPr lang="en-US" sz="750" b="1" u="sng" dirty="0">
                <a:latin typeface="Arial" panose="020B0604020202020204" pitchFamily="34" charset="0"/>
                <a:cs typeface="Arial" panose="020B0604020202020204" pitchFamily="34" charset="0"/>
              </a:rPr>
            </a:br>
            <a:r>
              <a:rPr lang="en-US" sz="75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a:t>
            </a:r>
            <a:br>
              <a:rPr lang="en-US" sz="750" dirty="0">
                <a:latin typeface="Arial" panose="020B0604020202020204" pitchFamily="34" charset="0"/>
                <a:cs typeface="Arial" panose="020B0604020202020204" pitchFamily="34" charset="0"/>
              </a:rPr>
            </a:br>
            <a:endParaRPr lang="en-US" sz="750" dirty="0">
              <a:latin typeface="Arial" panose="020B0604020202020204" pitchFamily="34" charset="0"/>
              <a:cs typeface="Arial" panose="020B0604020202020204" pitchFamily="34" charset="0"/>
            </a:endParaRPr>
          </a:p>
          <a:p>
            <a:r>
              <a:rPr lang="en-US" sz="750" dirty="0">
                <a:latin typeface="Arial" panose="020B0604020202020204" pitchFamily="34" charset="0"/>
                <a:cs typeface="Arial" panose="020B0604020202020204" pitchFamily="34" charset="0"/>
              </a:rPr>
              <a:t>Please copy and paste links to any videos here: </a:t>
            </a:r>
          </a:p>
          <a:p>
            <a:endParaRPr lang="en-US" sz="750" dirty="0">
              <a:latin typeface="Arial" panose="020B0604020202020204" pitchFamily="34" charset="0"/>
              <a:cs typeface="Arial" panose="020B0604020202020204" pitchFamily="34" charset="0"/>
            </a:endParaRPr>
          </a:p>
          <a:p>
            <a:r>
              <a:rPr lang="en-US" sz="750" b="1" u="sng" dirty="0">
                <a:latin typeface="Arial" panose="020B0604020202020204" pitchFamily="34" charset="0"/>
                <a:cs typeface="Arial" panose="020B0604020202020204" pitchFamily="34" charset="0"/>
              </a:rPr>
              <a:t>Attention</a:t>
            </a:r>
            <a:br>
              <a:rPr lang="en-US" sz="750" dirty="0">
                <a:latin typeface="Arial" panose="020B0604020202020204" pitchFamily="34" charset="0"/>
                <a:cs typeface="Arial" panose="020B0604020202020204" pitchFamily="34" charset="0"/>
              </a:rPr>
            </a:br>
            <a:r>
              <a:rPr lang="en-US" sz="75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750" dirty="0">
                <a:solidFill>
                  <a:srgbClr val="FF0000"/>
                </a:solidFill>
                <a:latin typeface="Arial" panose="020B0604020202020204" pitchFamily="34" charset="0"/>
                <a:cs typeface="Arial" panose="020B0604020202020204" pitchFamily="34" charset="0"/>
              </a:rPr>
              <a:t>red text </a:t>
            </a:r>
            <a:r>
              <a:rPr lang="en-US" sz="750" dirty="0">
                <a:latin typeface="Arial" panose="020B0604020202020204" pitchFamily="34" charset="0"/>
                <a:cs typeface="Arial" panose="020B0604020202020204" pitchFamily="34" charset="0"/>
              </a:rPr>
              <a:t>or </a:t>
            </a:r>
            <a:r>
              <a:rPr lang="en-US" sz="750" dirty="0">
                <a:solidFill>
                  <a:schemeClr val="bg1"/>
                </a:solidFill>
                <a:highlight>
                  <a:srgbClr val="FF0000"/>
                </a:highlight>
                <a:latin typeface="Arial" panose="020B0604020202020204" pitchFamily="34" charset="0"/>
                <a:cs typeface="Arial" panose="020B0604020202020204" pitchFamily="34" charset="0"/>
              </a:rPr>
              <a:t>highlighted in red</a:t>
            </a:r>
            <a:r>
              <a:rPr lang="en-US" sz="750" dirty="0">
                <a:latin typeface="Arial" panose="020B0604020202020204" pitchFamily="34" charset="0"/>
                <a:cs typeface="Arial" panose="020B0604020202020204" pitchFamily="34" charset="0"/>
              </a:rPr>
              <a:t>. Any indicated text will not be used for publication and will not be disseminated beyond the judging panel in any way. Once you are ready to submit, please save this file as a .pdf version before uploading it at: </a:t>
            </a:r>
            <a:r>
              <a:rPr lang="en-GB" sz="750" b="0" i="0" u="sng" strike="noStrike" baseline="0" dirty="0">
                <a:solidFill>
                  <a:srgbClr val="0000FF"/>
                </a:solidFill>
                <a:latin typeface="Arial" panose="020B0604020202020204" pitchFamily="34" charset="0"/>
                <a:cs typeface="Arial" panose="020B0604020202020204" pitchFamily="34" charset="0"/>
                <a:hlinkClick r:id="rId2"/>
              </a:rPr>
              <a:t>https://awards.marketing-interactive.com/agency-of-the-year-my/markies-entry-submission/</a:t>
            </a:r>
            <a:endParaRPr lang="en-GB" sz="750" b="0" i="0" u="sng" strike="noStrike" baseline="0" dirty="0">
              <a:solidFill>
                <a:srgbClr val="0000FF"/>
              </a:solidFill>
              <a:latin typeface="Arial" panose="020B0604020202020204" pitchFamily="34" charset="0"/>
              <a:cs typeface="Arial" panose="020B0604020202020204" pitchFamily="34" charset="0"/>
            </a:endParaRPr>
          </a:p>
        </p:txBody>
      </p:sp>
      <p:sp>
        <p:nvSpPr>
          <p:cNvPr id="8" name="Rectangle 10">
            <a:extLst>
              <a:ext uri="{FF2B5EF4-FFF2-40B4-BE49-F238E27FC236}">
                <a16:creationId xmlns:a16="http://schemas.microsoft.com/office/drawing/2014/main" id="{5D3AEB76-AFCF-A8F9-E3E9-C06203952EA5}"/>
              </a:ext>
            </a:extLst>
          </p:cNvPr>
          <p:cNvSpPr>
            <a:spLocks noChangeArrowheads="1"/>
          </p:cNvSpPr>
          <p:nvPr/>
        </p:nvSpPr>
        <p:spPr bwMode="auto">
          <a:xfrm>
            <a:off x="35496" y="4284380"/>
            <a:ext cx="8790069" cy="359650"/>
          </a:xfrm>
          <a:prstGeom prst="rect">
            <a:avLst/>
          </a:prstGeom>
          <a:noFill/>
          <a:ln w="9525">
            <a:noFill/>
            <a:miter lim="800000"/>
            <a:headEnd/>
            <a:tailEnd/>
          </a:ln>
        </p:spPr>
        <p:txBody>
          <a:bodyPr wrap="square">
            <a:spAutoFit/>
          </a:bodyPr>
          <a:lstStyle/>
          <a:p>
            <a:pPr>
              <a:lnSpc>
                <a:spcPts val="1100"/>
              </a:lnSpc>
            </a:pPr>
            <a:r>
              <a:rPr lang="en-US" altLang="zh-TW" sz="750" dirty="0">
                <a:latin typeface="Arial" panose="020B0604020202020204" pitchFamily="34" charset="0"/>
                <a:cs typeface="Arial" panose="020B0604020202020204" pitchFamily="34" charset="0"/>
              </a:rPr>
              <a:t>NOTE: Marks may be deducted if  the entry submission exceeds the maximum word count. </a:t>
            </a:r>
          </a:p>
          <a:p>
            <a:pPr>
              <a:lnSpc>
                <a:spcPts val="1100"/>
              </a:lnSpc>
            </a:pPr>
            <a:r>
              <a:rPr lang="en-AU" sz="750" dirty="0">
                <a:latin typeface="Arial" panose="020B0604020202020204" pitchFamily="34" charset="0"/>
                <a:cs typeface="Arial" panose="020B0604020202020204" pitchFamily="34" charset="0"/>
              </a:rPr>
              <a:t>* Please take note that we will omit Inc, Corporation, </a:t>
            </a:r>
            <a:r>
              <a:rPr lang="en-AU" sz="750" dirty="0" err="1">
                <a:latin typeface="Arial" panose="020B0604020202020204" pitchFamily="34" charset="0"/>
                <a:cs typeface="Arial" panose="020B0604020202020204" pitchFamily="34" charset="0"/>
              </a:rPr>
              <a:t>Pte.</a:t>
            </a:r>
            <a:r>
              <a:rPr lang="en-AU" sz="750" dirty="0">
                <a:latin typeface="Arial" panose="020B0604020202020204" pitchFamily="34" charset="0"/>
                <a:cs typeface="Arial" panose="020B0604020202020204" pitchFamily="34" charset="0"/>
              </a:rPr>
              <a:t> Ltd, PT, </a:t>
            </a:r>
            <a:r>
              <a:rPr lang="en-AU" sz="750" dirty="0" err="1">
                <a:latin typeface="Arial" panose="020B0604020202020204" pitchFamily="34" charset="0"/>
                <a:cs typeface="Arial" panose="020B0604020202020204" pitchFamily="34" charset="0"/>
              </a:rPr>
              <a:t>Berhad</a:t>
            </a:r>
            <a:r>
              <a:rPr lang="en-AU" sz="750" dirty="0">
                <a:latin typeface="Arial" panose="020B0604020202020204" pitchFamily="34" charset="0"/>
                <a:cs typeface="Arial" panose="020B0604020202020204" pitchFamily="34" charset="0"/>
              </a:rPr>
              <a:t>, </a:t>
            </a:r>
            <a:r>
              <a:rPr lang="en-AU" sz="750" dirty="0" err="1">
                <a:latin typeface="Arial" panose="020B0604020202020204" pitchFamily="34" charset="0"/>
                <a:cs typeface="Arial" panose="020B0604020202020204" pitchFamily="34" charset="0"/>
              </a:rPr>
              <a:t>Sdn</a:t>
            </a:r>
            <a:r>
              <a:rPr lang="en-AU" sz="750" dirty="0">
                <a:latin typeface="Arial" panose="020B0604020202020204" pitchFamily="34" charset="0"/>
                <a:cs typeface="Arial" panose="020B0604020202020204" pitchFamily="34" charset="0"/>
              </a:rPr>
              <a:t>. </a:t>
            </a:r>
            <a:r>
              <a:rPr lang="en-AU" sz="750" dirty="0" err="1">
                <a:latin typeface="Arial" panose="020B0604020202020204" pitchFamily="34" charset="0"/>
                <a:cs typeface="Arial" panose="020B0604020202020204" pitchFamily="34" charset="0"/>
              </a:rPr>
              <a:t>Bhd</a:t>
            </a:r>
            <a:r>
              <a:rPr lang="en-AU" sz="750" dirty="0">
                <a:latin typeface="Arial" panose="020B0604020202020204" pitchFamily="34" charset="0"/>
                <a:cs typeface="Arial" panose="020B0604020202020204" pitchFamily="34" charset="0"/>
              </a:rPr>
              <a:t> and </a:t>
            </a:r>
            <a:r>
              <a:rPr lang="en-AU" sz="750" dirty="0" err="1">
                <a:latin typeface="Arial" panose="020B0604020202020204" pitchFamily="34" charset="0"/>
                <a:cs typeface="Arial" panose="020B0604020202020204" pitchFamily="34" charset="0"/>
              </a:rPr>
              <a:t>etc</a:t>
            </a:r>
            <a:r>
              <a:rPr lang="en-AU" sz="750" dirty="0">
                <a:latin typeface="Arial" panose="020B0604020202020204" pitchFamily="34" charset="0"/>
                <a:cs typeface="Arial" panose="020B0604020202020204" pitchFamily="34" charset="0"/>
              </a:rPr>
              <a:t> in order to follow our editorial design guidelines in all marketing collaterals including trophy.</a:t>
            </a:r>
            <a:endParaRPr lang="en-US" sz="75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CF4EDEC-F916-9173-4388-5E548D281502}"/>
              </a:ext>
            </a:extLst>
          </p:cNvPr>
          <p:cNvSpPr txBox="1"/>
          <p:nvPr/>
        </p:nvSpPr>
        <p:spPr>
          <a:xfrm>
            <a:off x="1043608" y="1261610"/>
            <a:ext cx="3078087" cy="523220"/>
          </a:xfrm>
          <a:prstGeom prst="rect">
            <a:avLst/>
          </a:prstGeom>
          <a:noFill/>
        </p:spPr>
        <p:txBody>
          <a:bodyPr wrap="none" rtlCol="0">
            <a:spAutoFit/>
          </a:bodyPr>
          <a:lstStyle/>
          <a:p>
            <a:pPr algn="ctr"/>
            <a:r>
              <a:rPr lang="en-SG" sz="1400" b="1" dirty="0" err="1">
                <a:latin typeface="Arial" panose="020B0604020202020204" pitchFamily="34" charset="0"/>
                <a:cs typeface="Arial" panose="020B0604020202020204" pitchFamily="34" charset="0"/>
              </a:rPr>
              <a:t>MARKies</a:t>
            </a:r>
            <a:r>
              <a:rPr lang="en-SG" sz="1400" b="1" dirty="0">
                <a:latin typeface="Arial" panose="020B0604020202020204" pitchFamily="34" charset="0"/>
                <a:cs typeface="Arial" panose="020B0604020202020204" pitchFamily="34" charset="0"/>
              </a:rPr>
              <a:t> Awards 2025: </a:t>
            </a:r>
            <a:br>
              <a:rPr lang="en-SG" sz="1400" b="1" dirty="0">
                <a:latin typeface="Arial" panose="020B0604020202020204" pitchFamily="34" charset="0"/>
                <a:cs typeface="Arial" panose="020B0604020202020204" pitchFamily="34" charset="0"/>
              </a:rPr>
            </a:br>
            <a:r>
              <a:rPr lang="en-SG" sz="1400" b="1" dirty="0">
                <a:latin typeface="Arial" panose="020B0604020202020204" pitchFamily="34" charset="0"/>
                <a:cs typeface="Arial" panose="020B0604020202020204" pitchFamily="34" charset="0"/>
              </a:rPr>
              <a:t>CORE SUBMISSION DOCUMENT  </a:t>
            </a:r>
            <a:endParaRPr lang="en-GB"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1009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AEE4B11-3EB6-50F4-3149-9BFC5E25746A}"/>
              </a:ext>
            </a:extLst>
          </p:cNvPr>
          <p:cNvSpPr/>
          <p:nvPr/>
        </p:nvSpPr>
        <p:spPr>
          <a:xfrm>
            <a:off x="467544" y="1851670"/>
            <a:ext cx="3096344" cy="2285241"/>
          </a:xfrm>
          <a:prstGeom prst="rect">
            <a:avLst/>
          </a:prstGeom>
        </p:spPr>
        <p:txBody>
          <a:bodyPr wrap="square">
            <a:spAutoFit/>
          </a:bodyPr>
          <a:lstStyle/>
          <a:p>
            <a:r>
              <a:rPr lang="en-US" sz="750" dirty="0">
                <a:latin typeface="Arial" panose="020B0604020202020204" pitchFamily="34" charset="0"/>
                <a:ea typeface="Helvetica Neue" panose="02000503000000020004" pitchFamily="2" charset="0"/>
                <a:cs typeface="Arial" panose="020B0604020202020204" pitchFamily="34" charset="0"/>
              </a:rPr>
              <a:t>The </a:t>
            </a:r>
            <a:r>
              <a:rPr lang="en-US" sz="750" b="1" dirty="0">
                <a:latin typeface="Arial" panose="020B0604020202020204" pitchFamily="34" charset="0"/>
                <a:ea typeface="Helvetica Neue" panose="02000503000000020004" pitchFamily="2" charset="0"/>
                <a:cs typeface="Arial" panose="020B0604020202020204" pitchFamily="34" charset="0"/>
              </a:rPr>
              <a:t>Creative Ideas </a:t>
            </a:r>
            <a:r>
              <a:rPr lang="en-US" sz="750" dirty="0">
                <a:latin typeface="Arial" panose="020B0604020202020204" pitchFamily="34" charset="0"/>
                <a:ea typeface="Helvetica Neue" panose="02000503000000020004" pitchFamily="2" charset="0"/>
                <a:cs typeface="Arial" panose="020B0604020202020204" pitchFamily="34" charset="0"/>
              </a:rPr>
              <a:t>segment seeks to </a:t>
            </a:r>
            <a:r>
              <a:rPr lang="en-US" sz="750" dirty="0" err="1">
                <a:latin typeface="Arial" panose="020B0604020202020204" pitchFamily="34" charset="0"/>
                <a:ea typeface="Helvetica Neue" panose="02000503000000020004" pitchFamily="2" charset="0"/>
                <a:cs typeface="Arial" panose="020B0604020202020204" pitchFamily="34" charset="0"/>
              </a:rPr>
              <a:t>recognise</a:t>
            </a:r>
            <a:r>
              <a:rPr lang="en-US" sz="750" dirty="0">
                <a:latin typeface="Arial" panose="020B0604020202020204" pitchFamily="34" charset="0"/>
                <a:ea typeface="Helvetica Neue" panose="02000503000000020004" pitchFamily="2" charset="0"/>
                <a:cs typeface="Arial" panose="020B0604020202020204" pitchFamily="34" charset="0"/>
              </a:rPr>
              <a:t> and reward the best idea and strategy behind an executed marketing campaign on behalf of a brand, product or service. The effort put into planning and research, determining the approach, and eventually making the idea come to fruition, form the core winning criteria behind these ‘Most Creative’ categories.</a:t>
            </a:r>
          </a:p>
          <a:p>
            <a:endParaRPr lang="en-US" sz="750" dirty="0">
              <a:latin typeface="Arial" panose="020B0604020202020204" pitchFamily="34" charset="0"/>
              <a:ea typeface="Helvetica Neue" panose="02000503000000020004" pitchFamily="2" charset="0"/>
              <a:cs typeface="Arial" panose="020B0604020202020204" pitchFamily="34" charset="0"/>
            </a:endParaRPr>
          </a:p>
          <a:p>
            <a:r>
              <a:rPr lang="en-US" sz="750" dirty="0">
                <a:latin typeface="Arial" panose="020B0604020202020204" pitchFamily="34" charset="0"/>
                <a:ea typeface="Helvetica Neue" panose="02000503000000020004" pitchFamily="2" charset="0"/>
                <a:cs typeface="Arial" panose="020B0604020202020204" pitchFamily="34" charset="0"/>
              </a:rPr>
              <a:t>Where creative thinking and planning translates into impactful, inventive and unique pitches to address a challenge, the idea should have delivered the brand’s communication objectives, positioning, and message, regardless of the result of the executed campaign. The best performing agency across all categories will receive the Overall Creative Ideas </a:t>
            </a:r>
            <a:r>
              <a:rPr lang="en-US" sz="750" dirty="0" err="1">
                <a:latin typeface="Arial" panose="020B0604020202020204" pitchFamily="34" charset="0"/>
                <a:ea typeface="Helvetica Neue" panose="02000503000000020004" pitchFamily="2" charset="0"/>
                <a:cs typeface="Arial" panose="020B0604020202020204" pitchFamily="34" charset="0"/>
              </a:rPr>
              <a:t>MARKies</a:t>
            </a:r>
            <a:r>
              <a:rPr lang="en-US" sz="750" dirty="0">
                <a:latin typeface="Arial" panose="020B0604020202020204" pitchFamily="34" charset="0"/>
                <a:ea typeface="Helvetica Neue" panose="02000503000000020004" pitchFamily="2" charset="0"/>
                <a:cs typeface="Arial" panose="020B0604020202020204" pitchFamily="34" charset="0"/>
              </a:rPr>
              <a:t> award. </a:t>
            </a:r>
          </a:p>
          <a:p>
            <a:endParaRPr lang="en-US" sz="750" dirty="0">
              <a:latin typeface="Arial" panose="020B0604020202020204" pitchFamily="34" charset="0"/>
              <a:ea typeface="Helvetica Neue" panose="02000503000000020004" pitchFamily="2" charset="0"/>
              <a:cs typeface="Arial" panose="020B0604020202020204" pitchFamily="34" charset="0"/>
            </a:endParaRPr>
          </a:p>
          <a:p>
            <a:r>
              <a:rPr lang="en-US" sz="750" dirty="0">
                <a:latin typeface="Arial" panose="020B0604020202020204" pitchFamily="34" charset="0"/>
                <a:ea typeface="Helvetica Neue" panose="02000503000000020004" pitchFamily="2" charset="0"/>
                <a:cs typeface="Arial" panose="020B0604020202020204" pitchFamily="34" charset="0"/>
              </a:rPr>
              <a:t>In your Entry Submission Document, you should address the following criteria for the relevant categories. You must tailor your answers based on the category you are entering. Keep your answers as concise as possible, and do not exceed the respective criteria word limit. </a:t>
            </a:r>
          </a:p>
        </p:txBody>
      </p:sp>
      <p:sp>
        <p:nvSpPr>
          <p:cNvPr id="6" name="Rectangle 5">
            <a:extLst>
              <a:ext uri="{FF2B5EF4-FFF2-40B4-BE49-F238E27FC236}">
                <a16:creationId xmlns:a16="http://schemas.microsoft.com/office/drawing/2014/main" id="{D5DA7DA0-1898-F78D-2EE8-CFB76A01DDC0}"/>
              </a:ext>
            </a:extLst>
          </p:cNvPr>
          <p:cNvSpPr/>
          <p:nvPr/>
        </p:nvSpPr>
        <p:spPr>
          <a:xfrm>
            <a:off x="3640399" y="1203598"/>
            <a:ext cx="5040560" cy="6671057"/>
          </a:xfrm>
          <a:prstGeom prst="rect">
            <a:avLst/>
          </a:prstGeom>
        </p:spPr>
        <p:txBody>
          <a:bodyPr wrap="square" numCol="2" spcCol="457200">
            <a:spAutoFit/>
          </a:bodyPr>
          <a:lstStyle/>
          <a:p>
            <a:r>
              <a:rPr lang="en-US" sz="750" b="1" dirty="0">
                <a:latin typeface="Arial" panose="020B0604020202020204" pitchFamily="34" charset="0"/>
                <a:ea typeface="Helvetica Neue" panose="02000503000000020004" pitchFamily="2" charset="0"/>
                <a:cs typeface="Arial" panose="020B0604020202020204" pitchFamily="34" charset="0"/>
              </a:rPr>
              <a:t>IDEA 45% (MAX. 500 WORDS)</a:t>
            </a:r>
          </a:p>
          <a:p>
            <a:r>
              <a:rPr lang="en-SG" sz="750" dirty="0">
                <a:latin typeface="Arial" panose="020B0604020202020204" pitchFamily="34" charset="0"/>
                <a:cs typeface="Arial" panose="020B0604020202020204" pitchFamily="34" charset="0"/>
              </a:rPr>
              <a:t>Illustrate the thought process and inspiration behind the idea, and how the idea formed the centre piece of your marketing or advertising campaign / initiative / programme. Elaborate on any creative challenges you were faced with, the target audience and key competitors you were up against that made your idea stand out. </a:t>
            </a:r>
            <a:br>
              <a:rPr lang="en-SG" sz="750" dirty="0">
                <a:latin typeface="Arial" panose="020B0604020202020204" pitchFamily="34" charset="0"/>
                <a:cs typeface="Arial" panose="020B0604020202020204" pitchFamily="34" charset="0"/>
              </a:rPr>
            </a:br>
            <a:br>
              <a:rPr lang="en-SG" sz="750" dirty="0">
                <a:latin typeface="Arial" panose="020B0604020202020204" pitchFamily="34" charset="0"/>
                <a:cs typeface="Arial" panose="020B0604020202020204" pitchFamily="34" charset="0"/>
              </a:rPr>
            </a:br>
            <a:r>
              <a:rPr lang="en-SG" sz="750" dirty="0">
                <a:latin typeface="Arial" panose="020B0604020202020204" pitchFamily="34" charset="0"/>
                <a:cs typeface="Arial" panose="020B0604020202020204" pitchFamily="34" charset="0"/>
              </a:rPr>
              <a:t>Recommended information: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Start date</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End date</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Key objectives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Target audience</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Key competitors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Budget provided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Creative idea </a:t>
            </a:r>
            <a:endParaRPr lang="en-US" sz="750" dirty="0">
              <a:latin typeface="Arial" panose="020B0604020202020204" pitchFamily="34" charset="0"/>
              <a:cs typeface="Arial" panose="020B0604020202020204" pitchFamily="34" charset="0"/>
            </a:endParaRPr>
          </a:p>
          <a:p>
            <a:r>
              <a:rPr lang="en-US" sz="750" dirty="0">
                <a:latin typeface="Arial" panose="020B0604020202020204" pitchFamily="34" charset="0"/>
                <a:ea typeface="Helvetica Neue" panose="02000503000000020004" pitchFamily="2" charset="0"/>
                <a:cs typeface="Arial" panose="020B0604020202020204" pitchFamily="34" charset="0"/>
              </a:rPr>
              <a:t> </a:t>
            </a:r>
          </a:p>
          <a:p>
            <a:r>
              <a:rPr lang="en-US" sz="750" b="1" dirty="0">
                <a:latin typeface="Arial" panose="020B0604020202020204" pitchFamily="34" charset="0"/>
                <a:ea typeface="Helvetica Neue" panose="02000503000000020004" pitchFamily="2" charset="0"/>
                <a:cs typeface="Arial" panose="020B0604020202020204" pitchFamily="34" charset="0"/>
              </a:rPr>
              <a:t>STRATEGY 30% (MAX. 500 WORDS) </a:t>
            </a:r>
          </a:p>
          <a:p>
            <a:r>
              <a:rPr lang="en-SG" sz="750" dirty="0">
                <a:latin typeface="Arial" panose="020B0604020202020204" pitchFamily="34" charset="0"/>
                <a:cs typeface="Arial" panose="020B0604020202020204" pitchFamily="34" charset="0"/>
              </a:rPr>
              <a:t>Outline the strategic approach undertaken to bring your idea to life. Demonstrate the imaginative, resourceful, and creative formula you had planned to use to execute the creative idea and campaign. </a:t>
            </a:r>
            <a:endParaRPr lang="en-US" sz="750" dirty="0">
              <a:latin typeface="Arial" panose="020B0604020202020204" pitchFamily="34" charset="0"/>
              <a:cs typeface="Arial" panose="020B0604020202020204" pitchFamily="34" charset="0"/>
            </a:endParaRPr>
          </a:p>
          <a:p>
            <a:r>
              <a:rPr lang="en-SG" sz="750" dirty="0">
                <a:latin typeface="Arial" panose="020B0604020202020204" pitchFamily="34" charset="0"/>
                <a:cs typeface="Arial" panose="020B0604020202020204" pitchFamily="34" charset="0"/>
              </a:rPr>
              <a:t> </a:t>
            </a:r>
            <a:endParaRPr lang="en-US" sz="750" dirty="0">
              <a:latin typeface="Arial" panose="020B0604020202020204" pitchFamily="34" charset="0"/>
              <a:cs typeface="Arial" panose="020B0604020202020204" pitchFamily="34" charset="0"/>
            </a:endParaRPr>
          </a:p>
          <a:p>
            <a:r>
              <a:rPr lang="en-SG" sz="750" dirty="0">
                <a:latin typeface="Arial" panose="020B0604020202020204" pitchFamily="34" charset="0"/>
                <a:cs typeface="Arial" panose="020B0604020202020204" pitchFamily="34" charset="0"/>
              </a:rPr>
              <a:t>Recommended information: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Core strategic thought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Creative expression</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Creative rationale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Intended media channel(s)</a:t>
            </a: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r>
              <a:rPr lang="en-US" sz="750" b="1" dirty="0">
                <a:latin typeface="Arial" panose="020B0604020202020204" pitchFamily="34" charset="0"/>
                <a:ea typeface="Helvetica Neue" panose="02000503000000020004" pitchFamily="2" charset="0"/>
                <a:cs typeface="Arial" panose="020B0604020202020204" pitchFamily="34" charset="0"/>
              </a:rPr>
              <a:t>EXECUTION 20% (MAX. 500 WORDS) </a:t>
            </a:r>
          </a:p>
          <a:p>
            <a:r>
              <a:rPr lang="en-SG" sz="750" dirty="0">
                <a:latin typeface="Arial" panose="020B0604020202020204" pitchFamily="34" charset="0"/>
                <a:cs typeface="Arial" panose="020B0604020202020204" pitchFamily="34" charset="0"/>
              </a:rPr>
              <a:t>Describe how your creative idea was implemented, the mediums used, and the roles of the different tactics employed. If applicable, illustrate how you managed to combine various elements of your campaign to achieve a bigger marketing goal or add to a broader campaign timeline. </a:t>
            </a:r>
            <a:br>
              <a:rPr lang="en-SG" sz="750" dirty="0">
                <a:latin typeface="Arial" panose="020B0604020202020204" pitchFamily="34" charset="0"/>
                <a:cs typeface="Arial" panose="020B0604020202020204" pitchFamily="34" charset="0"/>
              </a:rPr>
            </a:br>
            <a:br>
              <a:rPr lang="en-SG" sz="750" dirty="0">
                <a:latin typeface="Arial" panose="020B0604020202020204" pitchFamily="34" charset="0"/>
                <a:cs typeface="Arial" panose="020B0604020202020204" pitchFamily="34" charset="0"/>
              </a:rPr>
            </a:br>
            <a:r>
              <a:rPr lang="en-SG" sz="750" dirty="0">
                <a:latin typeface="Arial" panose="020B0604020202020204" pitchFamily="34" charset="0"/>
                <a:cs typeface="Arial" panose="020B0604020202020204" pitchFamily="34" charset="0"/>
              </a:rPr>
              <a:t>Recommended information: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Executive plan</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Execution strategy</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Execution timeline</a:t>
            </a:r>
            <a:endParaRPr lang="en-US" sz="750" dirty="0">
              <a:latin typeface="Arial" panose="020B0604020202020204" pitchFamily="34" charset="0"/>
              <a:cs typeface="Arial" panose="020B0604020202020204" pitchFamily="34" charset="0"/>
            </a:endParaRPr>
          </a:p>
          <a:p>
            <a:r>
              <a:rPr lang="en-US" sz="750" dirty="0">
                <a:latin typeface="Arial" panose="020B0604020202020204" pitchFamily="34" charset="0"/>
                <a:ea typeface="Helvetica Neue" panose="02000503000000020004" pitchFamily="2" charset="0"/>
                <a:cs typeface="Arial" panose="020B0604020202020204" pitchFamily="34" charset="0"/>
              </a:rPr>
              <a:t> </a:t>
            </a:r>
          </a:p>
          <a:p>
            <a:endParaRPr lang="en-US" sz="750" b="1" dirty="0">
              <a:latin typeface="Arial" panose="020B0604020202020204" pitchFamily="34" charset="0"/>
              <a:ea typeface="Helvetica Neue" panose="02000503000000020004" pitchFamily="2" charset="0"/>
              <a:cs typeface="Arial" panose="020B0604020202020204" pitchFamily="34" charset="0"/>
            </a:endParaRPr>
          </a:p>
          <a:p>
            <a:r>
              <a:rPr lang="en-US" sz="750" b="1" dirty="0">
                <a:latin typeface="Arial" panose="020B0604020202020204" pitchFamily="34" charset="0"/>
                <a:ea typeface="Helvetica Neue" panose="02000503000000020004" pitchFamily="2" charset="0"/>
                <a:cs typeface="Arial" panose="020B0604020202020204" pitchFamily="34" charset="0"/>
              </a:rPr>
              <a:t>RESULTS 5% (MAX. 500 WORDS) </a:t>
            </a:r>
            <a:br>
              <a:rPr lang="en-US" sz="750" b="1" dirty="0">
                <a:latin typeface="Arial" panose="020B0604020202020204" pitchFamily="34" charset="0"/>
                <a:ea typeface="Helvetica Neue" panose="02000503000000020004" pitchFamily="2" charset="0"/>
                <a:cs typeface="Arial" panose="020B0604020202020204" pitchFamily="34" charset="0"/>
              </a:rPr>
            </a:br>
            <a:r>
              <a:rPr lang="en-SG" sz="750" dirty="0">
                <a:latin typeface="Arial" panose="020B0604020202020204" pitchFamily="34" charset="0"/>
                <a:cs typeface="Arial" panose="020B0604020202020204" pitchFamily="34" charset="0"/>
              </a:rPr>
              <a:t>Elaborate on the outcome of the campaign and bottom-line impact. Demonstrate clear evidence / metrics that made your idea stand out and delivered your challenge.</a:t>
            </a:r>
            <a:br>
              <a:rPr lang="en-SG" sz="750" dirty="0">
                <a:latin typeface="Arial" panose="020B0604020202020204" pitchFamily="34" charset="0"/>
                <a:cs typeface="Arial" panose="020B0604020202020204" pitchFamily="34" charset="0"/>
              </a:rPr>
            </a:br>
            <a:endParaRPr lang="en-US" sz="750" b="1"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748149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28254"/>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1: Idea 45%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94FD22C0-5060-80AE-2BCA-A5C16166198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4254390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03598"/>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2: Strategy 30%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1B2C3174-8E20-3287-60D4-95B63D08A0B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839861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183804"/>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3: Execution 20%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3ADCFB6F-A000-E4B3-A838-7A88E07B999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071145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03598"/>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4: Results 5%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EF84B242-6D18-E752-F7EA-7DC35A781A46}"/>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256807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4BE27737-147F-16FA-24A2-A5701212945E}"/>
              </a:ext>
            </a:extLst>
          </p:cNvPr>
          <p:cNvSpPr txBox="1"/>
          <p:nvPr/>
        </p:nvSpPr>
        <p:spPr>
          <a:xfrm>
            <a:off x="179512" y="1279088"/>
            <a:ext cx="8712968" cy="3380894"/>
          </a:xfrm>
          <a:prstGeom prst="rect">
            <a:avLst/>
          </a:prstGeom>
          <a:noFill/>
          <a:ln w="12700">
            <a:solidFill>
              <a:schemeClr val="tx1"/>
            </a:solidFill>
          </a:ln>
        </p:spPr>
        <p:txBody>
          <a:bodyPr wrap="square" rtlCol="0">
            <a:noAutofit/>
          </a:bodyPr>
          <a:lstStyle/>
          <a:p>
            <a:endParaRPr lang="en-US" sz="1600" b="1" kern="1200" dirty="0">
              <a:solidFill>
                <a:schemeClr val="tx1"/>
              </a:solidFill>
              <a:latin typeface="Helvetica Neue CE 55 Roman" pitchFamily="82" charset="0"/>
              <a:ea typeface="+mn-ea"/>
              <a:cs typeface="+mn-cs"/>
            </a:endParaRPr>
          </a:p>
          <a:p>
            <a:endParaRPr lang="en-US" sz="1600" b="1" dirty="0">
              <a:latin typeface="Helvetica Neue CE 55 Roman" pitchFamily="82" charset="0"/>
            </a:endParaRPr>
          </a:p>
          <a:p>
            <a:r>
              <a:rPr lang="en-US" sz="1200" b="1" kern="1200" dirty="0">
                <a:solidFill>
                  <a:schemeClr val="tx1"/>
                </a:solidFill>
                <a:latin typeface="Arial" panose="020B0604020202020204" pitchFamily="34" charset="0"/>
                <a:cs typeface="Arial" panose="020B0604020202020204" pitchFamily="34" charset="0"/>
              </a:rPr>
              <a:t>DECLARATION </a:t>
            </a:r>
          </a:p>
          <a:p>
            <a:endParaRPr lang="en-US" sz="1200" b="1" kern="1200" dirty="0">
              <a:solidFill>
                <a:schemeClr val="tx1"/>
              </a:solidFill>
              <a:latin typeface="Arial" panose="020B0604020202020204" pitchFamily="34" charset="0"/>
              <a:cs typeface="Arial" panose="020B0604020202020204" pitchFamily="34" charset="0"/>
            </a:endParaRPr>
          </a:p>
          <a:p>
            <a:r>
              <a:rPr lang="en-US" sz="1200" b="1" kern="1200" dirty="0">
                <a:solidFill>
                  <a:schemeClr val="tx1"/>
                </a:solidFill>
                <a:latin typeface="Arial" panose="020B0604020202020204" pitchFamily="34" charset="0"/>
                <a:cs typeface="Arial" panose="020B0604020202020204" pitchFamily="34" charset="0"/>
              </a:rPr>
              <a:t> </a:t>
            </a:r>
          </a:p>
          <a:p>
            <a:r>
              <a:rPr lang="en-US" sz="1200" b="1" kern="1200" dirty="0">
                <a:solidFill>
                  <a:schemeClr val="tx1"/>
                </a:solidFill>
                <a:latin typeface="Arial" panose="020B0604020202020204" pitchFamily="34" charset="0"/>
                <a:cs typeface="Arial" panose="020B0604020202020204" pitchFamily="34" charset="0"/>
                <a:sym typeface="Wingdings 2"/>
              </a:rPr>
              <a:t></a:t>
            </a:r>
            <a:r>
              <a:rPr lang="en-US" sz="1200" b="0" kern="1200" dirty="0">
                <a:solidFill>
                  <a:schemeClr val="tx1"/>
                </a:solidFill>
                <a:latin typeface="Arial" panose="020B0604020202020204" pitchFamily="34" charset="0"/>
                <a:cs typeface="Arial" panose="020B0604020202020204" pitchFamily="34" charset="0"/>
              </a:rPr>
              <a:t> </a:t>
            </a:r>
            <a:r>
              <a:rPr lang="en-US" sz="12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200" b="1" kern="1200" dirty="0">
              <a:solidFill>
                <a:schemeClr val="tx1"/>
              </a:solidFill>
              <a:latin typeface="Arial" panose="020B0604020202020204" pitchFamily="34" charset="0"/>
              <a:cs typeface="Arial" panose="020B0604020202020204" pitchFamily="34" charset="0"/>
            </a:endParaRPr>
          </a:p>
          <a:p>
            <a:endParaRPr lang="en-AU" sz="1200" b="1" dirty="0">
              <a:latin typeface="Arial" panose="020B0604020202020204" pitchFamily="34" charset="0"/>
              <a:cs typeface="Arial" panose="020B0604020202020204" pitchFamily="34" charset="0"/>
            </a:endParaRPr>
          </a:p>
          <a:p>
            <a:endParaRPr lang="en-AU" sz="1200" b="1" dirty="0">
              <a:latin typeface="Arial" panose="020B0604020202020204" pitchFamily="34" charset="0"/>
              <a:cs typeface="Arial" panose="020B0604020202020204" pitchFamily="34" charset="0"/>
            </a:endParaRPr>
          </a:p>
          <a:p>
            <a:pPr algn="ctr"/>
            <a:r>
              <a:rPr lang="en-AU" sz="1200" b="1" kern="1200" dirty="0">
                <a:solidFill>
                  <a:schemeClr val="tx1"/>
                </a:solidFill>
                <a:latin typeface="Arial" panose="020B0604020202020204" pitchFamily="34" charset="0"/>
                <a:cs typeface="Arial" panose="020B0604020202020204" pitchFamily="34" charset="0"/>
              </a:rPr>
              <a:t>-THE END- </a:t>
            </a:r>
            <a:endParaRPr lang="en-US" sz="1200" b="1" kern="1200" dirty="0">
              <a:solidFill>
                <a:schemeClr val="tx1"/>
              </a:solidFill>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6757723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3880</TotalTime>
  <Words>896</Words>
  <Application>Microsoft Office PowerPoint</Application>
  <PresentationFormat>On-screen Show (16:9)</PresentationFormat>
  <Paragraphs>97</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424</cp:revision>
  <dcterms:created xsi:type="dcterms:W3CDTF">2006-08-16T00:00:00Z</dcterms:created>
  <dcterms:modified xsi:type="dcterms:W3CDTF">2025-01-13T03:46:09Z</dcterms:modified>
</cp:coreProperties>
</file>