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6" r:id="rId2"/>
    <p:sldId id="257" r:id="rId3"/>
    <p:sldId id="267" r:id="rId4"/>
    <p:sldId id="268" r:id="rId5"/>
    <p:sldId id="269" r:id="rId6"/>
    <p:sldId id="270" r:id="rId7"/>
    <p:sldId id="271" r:id="rId8"/>
    <p:sldId id="272"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659" autoAdjust="0"/>
    <p:restoredTop sz="77193" autoAdjust="0"/>
  </p:normalViewPr>
  <p:slideViewPr>
    <p:cSldViewPr>
      <p:cViewPr varScale="1">
        <p:scale>
          <a:sx n="151" d="100"/>
          <a:sy n="151" d="100"/>
        </p:scale>
        <p:origin x="126" y="138"/>
      </p:cViewPr>
      <p:guideLst>
        <p:guide orient="horz" pos="162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1/13/2025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1/13/2025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awards.marketing-interactive.com/agency-of-the-year-my/markies-entry-submission/"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08294AC-ED70-E977-F5AE-E85EEB1C7CD9}"/>
              </a:ext>
            </a:extLst>
          </p:cNvPr>
          <p:cNvSpPr txBox="1"/>
          <p:nvPr/>
        </p:nvSpPr>
        <p:spPr>
          <a:xfrm>
            <a:off x="2411760" y="4803998"/>
            <a:ext cx="4464496" cy="261610"/>
          </a:xfrm>
          <a:prstGeom prst="rect">
            <a:avLst/>
          </a:prstGeom>
          <a:noFill/>
        </p:spPr>
        <p:txBody>
          <a:bodyPr wrap="square" rtlCol="0">
            <a:spAutoFit/>
          </a:bodyPr>
          <a:lstStyle/>
          <a:p>
            <a:pPr algn="ctr"/>
            <a:r>
              <a:rPr lang="en-SG" sz="1100" dirty="0">
                <a:solidFill>
                  <a:schemeClr val="bg1"/>
                </a:solidFill>
                <a:latin typeface="Arial" panose="020B0604020202020204" pitchFamily="34" charset="0"/>
                <a:cs typeface="Arial" panose="020B0604020202020204" pitchFamily="34" charset="0"/>
              </a:rPr>
              <a:t>CORE SUBMISSION DOCUMENT / </a:t>
            </a:r>
            <a:r>
              <a:rPr lang="en-SG" sz="1100" b="1" dirty="0">
                <a:solidFill>
                  <a:schemeClr val="bg1"/>
                </a:solidFill>
                <a:latin typeface="Arial" panose="020B0604020202020204" pitchFamily="34" charset="0"/>
                <a:cs typeface="Arial" panose="020B0604020202020204" pitchFamily="34" charset="0"/>
              </a:rPr>
              <a:t>MEDIA USGAE </a:t>
            </a:r>
            <a:endParaRPr lang="en-GB" sz="11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7068F8C-0469-08DB-CD87-3B905ACE7DED}"/>
              </a:ext>
            </a:extLst>
          </p:cNvPr>
          <p:cNvSpPr/>
          <p:nvPr/>
        </p:nvSpPr>
        <p:spPr>
          <a:xfrm>
            <a:off x="4712072" y="1275606"/>
            <a:ext cx="4248472" cy="3093154"/>
          </a:xfrm>
          <a:prstGeom prst="rect">
            <a:avLst/>
          </a:prstGeom>
        </p:spPr>
        <p:txBody>
          <a:bodyPr wrap="square">
            <a:spAutoFit/>
          </a:bodyPr>
          <a:lstStyle/>
          <a:p>
            <a:r>
              <a:rPr lang="en-US" sz="750" b="1" u="sng" dirty="0">
                <a:latin typeface="Arial" panose="020B0604020202020204" pitchFamily="34" charset="0"/>
                <a:cs typeface="Arial" panose="020B0604020202020204" pitchFamily="34" charset="0"/>
              </a:rPr>
              <a:t>Guidelines</a:t>
            </a:r>
            <a:br>
              <a:rPr lang="en-US" sz="750" b="1" u="sng" dirty="0">
                <a:latin typeface="Arial" panose="020B0604020202020204" pitchFamily="34" charset="0"/>
                <a:cs typeface="Arial" panose="020B0604020202020204" pitchFamily="34" charset="0"/>
              </a:rPr>
            </a:br>
            <a:r>
              <a:rPr lang="en-US" sz="750" dirty="0">
                <a:latin typeface="Arial" panose="020B0604020202020204" pitchFamily="34" charset="0"/>
                <a:cs typeface="Arial" panose="020B0604020202020204" pitchFamily="34" charset="0"/>
              </a:rPr>
              <a:t>Please refer to the </a:t>
            </a:r>
            <a:r>
              <a:rPr lang="en-US" sz="750" b="1" dirty="0" err="1">
                <a:latin typeface="Arial" panose="020B0604020202020204" pitchFamily="34" charset="0"/>
                <a:cs typeface="Arial" panose="020B0604020202020204" pitchFamily="34" charset="0"/>
              </a:rPr>
              <a:t>MARKies</a:t>
            </a:r>
            <a:r>
              <a:rPr lang="en-US" sz="750" b="1" dirty="0">
                <a:latin typeface="Arial" panose="020B0604020202020204" pitchFamily="34" charset="0"/>
                <a:cs typeface="Arial" panose="020B0604020202020204" pitchFamily="34" charset="0"/>
              </a:rPr>
              <a:t> Awards</a:t>
            </a:r>
            <a:r>
              <a:rPr lang="en-US" sz="750" dirty="0">
                <a:latin typeface="Arial" panose="020B0604020202020204" pitchFamily="34" charset="0"/>
                <a:cs typeface="Arial" panose="020B0604020202020204" pitchFamily="34" charset="0"/>
              </a:rPr>
              <a:t> </a:t>
            </a:r>
            <a:r>
              <a:rPr lang="en-US" sz="750" b="1" dirty="0">
                <a:latin typeface="Arial" panose="020B0604020202020204" pitchFamily="34" charset="0"/>
                <a:cs typeface="Arial" panose="020B0604020202020204" pitchFamily="34" charset="0"/>
              </a:rPr>
              <a:t>2025</a:t>
            </a:r>
            <a:r>
              <a:rPr lang="en-US" sz="750" dirty="0">
                <a:latin typeface="Arial" panose="020B0604020202020204" pitchFamily="34" charset="0"/>
                <a:cs typeface="Arial" panose="020B0604020202020204" pitchFamily="34" charset="0"/>
              </a:rPr>
              <a:t> Entry Guidelines for specific information, category descriptions and entry criteria details. In particular, the </a:t>
            </a:r>
            <a:r>
              <a:rPr lang="en-SG" sz="750" b="1" dirty="0">
                <a:latin typeface="Arial" panose="020B0604020202020204" pitchFamily="34" charset="0"/>
                <a:cs typeface="Arial" panose="020B0604020202020204" pitchFamily="34" charset="0"/>
              </a:rPr>
              <a:t>MEDIA USAGE </a:t>
            </a:r>
            <a:r>
              <a:rPr lang="en-SG" sz="750" dirty="0">
                <a:latin typeface="Arial" panose="020B0604020202020204" pitchFamily="34" charset="0"/>
                <a:cs typeface="Arial" panose="020B0604020202020204" pitchFamily="34" charset="0"/>
              </a:rPr>
              <a:t>Categories (25-45)</a:t>
            </a:r>
            <a:endParaRPr lang="en-US" sz="750" dirty="0">
              <a:latin typeface="Arial" panose="020B0604020202020204" pitchFamily="34" charset="0"/>
              <a:cs typeface="Arial" panose="020B0604020202020204" pitchFamily="34" charset="0"/>
            </a:endParaRPr>
          </a:p>
          <a:p>
            <a:endParaRPr lang="en-US" sz="750" dirty="0">
              <a:latin typeface="Arial" panose="020B0604020202020204" pitchFamily="34" charset="0"/>
              <a:cs typeface="Arial" panose="020B0604020202020204" pitchFamily="34" charset="0"/>
            </a:endParaRPr>
          </a:p>
          <a:p>
            <a:r>
              <a:rPr lang="en-US" sz="750" b="1" u="sng" dirty="0">
                <a:latin typeface="Arial" panose="020B0604020202020204" pitchFamily="34" charset="0"/>
                <a:cs typeface="Arial" panose="020B0604020202020204" pitchFamily="34" charset="0"/>
              </a:rPr>
              <a:t>Images &amp; Supporting Documents</a:t>
            </a:r>
            <a:br>
              <a:rPr lang="en-US" sz="750" b="1" u="sng" dirty="0">
                <a:latin typeface="Arial" panose="020B0604020202020204" pitchFamily="34" charset="0"/>
                <a:cs typeface="Arial" panose="020B0604020202020204" pitchFamily="34" charset="0"/>
              </a:rPr>
            </a:br>
            <a:r>
              <a:rPr lang="en-US" sz="750" dirty="0">
                <a:latin typeface="Arial" panose="020B0604020202020204" pitchFamily="34"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p>
          <a:p>
            <a:endParaRPr lang="en-US" sz="750" dirty="0">
              <a:latin typeface="Arial" panose="020B0604020202020204" pitchFamily="34" charset="0"/>
              <a:cs typeface="Arial" panose="020B0604020202020204" pitchFamily="34" charset="0"/>
            </a:endParaRPr>
          </a:p>
          <a:p>
            <a:r>
              <a:rPr lang="en-US" sz="750" b="1" dirty="0">
                <a:latin typeface="Arial" panose="020B0604020202020204" pitchFamily="34" charset="0"/>
                <a:cs typeface="Arial" panose="020B0604020202020204" pitchFamily="34" charset="0"/>
              </a:rPr>
              <a:t>In your online submission, you must include a high-resolution leading agency logo and campaign / programme image that can be used on all marketing material.</a:t>
            </a:r>
          </a:p>
          <a:p>
            <a:endParaRPr lang="en-US" sz="750" dirty="0">
              <a:latin typeface="Arial" panose="020B0604020202020204" pitchFamily="34" charset="0"/>
              <a:cs typeface="Arial" panose="020B0604020202020204" pitchFamily="34" charset="0"/>
            </a:endParaRPr>
          </a:p>
          <a:p>
            <a:r>
              <a:rPr lang="en-US" sz="750" b="1" u="sng" dirty="0">
                <a:latin typeface="Arial" panose="020B0604020202020204" pitchFamily="34" charset="0"/>
                <a:cs typeface="Arial" panose="020B0604020202020204" pitchFamily="34" charset="0"/>
              </a:rPr>
              <a:t>Videos</a:t>
            </a:r>
            <a:br>
              <a:rPr lang="en-US" sz="750" b="1" u="sng" dirty="0">
                <a:latin typeface="Arial" panose="020B0604020202020204" pitchFamily="34" charset="0"/>
                <a:cs typeface="Arial" panose="020B0604020202020204" pitchFamily="34" charset="0"/>
              </a:rPr>
            </a:br>
            <a:r>
              <a:rPr lang="en-US" sz="75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a:t>
            </a:r>
            <a:br>
              <a:rPr lang="en-US" sz="750" dirty="0">
                <a:latin typeface="Arial" panose="020B0604020202020204" pitchFamily="34" charset="0"/>
                <a:cs typeface="Arial" panose="020B0604020202020204" pitchFamily="34" charset="0"/>
              </a:rPr>
            </a:br>
            <a:endParaRPr lang="en-US" sz="750" dirty="0">
              <a:latin typeface="Arial" panose="020B0604020202020204" pitchFamily="34" charset="0"/>
              <a:cs typeface="Arial" panose="020B0604020202020204" pitchFamily="34" charset="0"/>
            </a:endParaRPr>
          </a:p>
          <a:p>
            <a:r>
              <a:rPr lang="en-US" sz="750" dirty="0">
                <a:latin typeface="Arial" panose="020B0604020202020204" pitchFamily="34" charset="0"/>
                <a:cs typeface="Arial" panose="020B0604020202020204" pitchFamily="34" charset="0"/>
              </a:rPr>
              <a:t>Please copy and paste links to any videos here: </a:t>
            </a:r>
          </a:p>
          <a:p>
            <a:endParaRPr lang="en-US" sz="750" dirty="0">
              <a:latin typeface="Arial" panose="020B0604020202020204" pitchFamily="34" charset="0"/>
              <a:cs typeface="Arial" panose="020B0604020202020204" pitchFamily="34" charset="0"/>
            </a:endParaRPr>
          </a:p>
          <a:p>
            <a:r>
              <a:rPr lang="en-US" sz="750" b="1" u="sng" dirty="0">
                <a:latin typeface="Arial" panose="020B0604020202020204" pitchFamily="34" charset="0"/>
                <a:cs typeface="Arial" panose="020B0604020202020204" pitchFamily="34" charset="0"/>
              </a:rPr>
              <a:t>Attention</a:t>
            </a:r>
            <a:br>
              <a:rPr lang="en-US" sz="750" dirty="0">
                <a:latin typeface="Arial" panose="020B0604020202020204" pitchFamily="34" charset="0"/>
                <a:cs typeface="Arial" panose="020B0604020202020204" pitchFamily="34" charset="0"/>
              </a:rPr>
            </a:br>
            <a:r>
              <a:rPr lang="en-US" sz="75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750" dirty="0">
                <a:solidFill>
                  <a:srgbClr val="FF0000"/>
                </a:solidFill>
                <a:latin typeface="Arial" panose="020B0604020202020204" pitchFamily="34" charset="0"/>
                <a:cs typeface="Arial" panose="020B0604020202020204" pitchFamily="34" charset="0"/>
              </a:rPr>
              <a:t>red text </a:t>
            </a:r>
            <a:r>
              <a:rPr lang="en-US" sz="750" dirty="0">
                <a:latin typeface="Arial" panose="020B0604020202020204" pitchFamily="34" charset="0"/>
                <a:cs typeface="Arial" panose="020B0604020202020204" pitchFamily="34" charset="0"/>
              </a:rPr>
              <a:t>or </a:t>
            </a:r>
            <a:r>
              <a:rPr lang="en-US" sz="750" dirty="0">
                <a:solidFill>
                  <a:schemeClr val="bg1"/>
                </a:solidFill>
                <a:highlight>
                  <a:srgbClr val="FF0000"/>
                </a:highlight>
                <a:latin typeface="Arial" panose="020B0604020202020204" pitchFamily="34" charset="0"/>
                <a:cs typeface="Arial" panose="020B0604020202020204" pitchFamily="34" charset="0"/>
              </a:rPr>
              <a:t>highlighted in red</a:t>
            </a:r>
            <a:r>
              <a:rPr lang="en-US" sz="750" dirty="0">
                <a:latin typeface="Arial" panose="020B0604020202020204" pitchFamily="34" charset="0"/>
                <a:cs typeface="Arial" panose="020B0604020202020204" pitchFamily="34" charset="0"/>
              </a:rPr>
              <a:t>. Any indicated text will not be used for publication and will not be disseminated beyond the judging panel in any way. Once you are ready to submit, please save this file as a .pdf version before uploading it at: </a:t>
            </a:r>
            <a:r>
              <a:rPr lang="en-GB" sz="750" b="0" i="0" u="sng" strike="noStrike" baseline="0" dirty="0">
                <a:solidFill>
                  <a:srgbClr val="0000FF"/>
                </a:solidFill>
                <a:latin typeface="Arial" panose="020B0604020202020204" pitchFamily="34" charset="0"/>
                <a:cs typeface="Arial" panose="020B0604020202020204" pitchFamily="34" charset="0"/>
                <a:hlinkClick r:id="rId2"/>
              </a:rPr>
              <a:t>https://awards.marketing-interactive.com/agency-of-the-year-my/markies-entry-submission/</a:t>
            </a:r>
            <a:endParaRPr lang="en-GB" sz="750" b="0" i="0" u="sng" strike="noStrike" baseline="0" dirty="0">
              <a:solidFill>
                <a:srgbClr val="0000FF"/>
              </a:solidFill>
              <a:latin typeface="Arial" panose="020B0604020202020204" pitchFamily="34" charset="0"/>
              <a:cs typeface="Arial" panose="020B0604020202020204" pitchFamily="34" charset="0"/>
            </a:endParaRPr>
          </a:p>
          <a:p>
            <a:endParaRPr lang="en-US" sz="750" dirty="0">
              <a:latin typeface="Helvetica 45 Light" panose="020B0500000000000000" pitchFamily="34" charset="0"/>
              <a:cs typeface="Arial" panose="020B0604020202020204" pitchFamily="34" charset="0"/>
            </a:endParaRPr>
          </a:p>
        </p:txBody>
      </p:sp>
      <p:sp>
        <p:nvSpPr>
          <p:cNvPr id="6" name="Rectangle 10">
            <a:extLst>
              <a:ext uri="{FF2B5EF4-FFF2-40B4-BE49-F238E27FC236}">
                <a16:creationId xmlns:a16="http://schemas.microsoft.com/office/drawing/2014/main" id="{A534C790-624D-9D7F-4DC3-F06656E8976C}"/>
              </a:ext>
            </a:extLst>
          </p:cNvPr>
          <p:cNvSpPr>
            <a:spLocks noChangeArrowheads="1"/>
          </p:cNvSpPr>
          <p:nvPr/>
        </p:nvSpPr>
        <p:spPr bwMode="auto">
          <a:xfrm>
            <a:off x="35496" y="4299942"/>
            <a:ext cx="9616752" cy="359650"/>
          </a:xfrm>
          <a:prstGeom prst="rect">
            <a:avLst/>
          </a:prstGeom>
          <a:noFill/>
          <a:ln w="9525">
            <a:noFill/>
            <a:miter lim="800000"/>
            <a:headEnd/>
            <a:tailEnd/>
          </a:ln>
        </p:spPr>
        <p:txBody>
          <a:bodyPr wrap="square">
            <a:spAutoFit/>
          </a:bodyPr>
          <a:lstStyle/>
          <a:p>
            <a:pPr>
              <a:lnSpc>
                <a:spcPts val="1100"/>
              </a:lnSpc>
            </a:pPr>
            <a:r>
              <a:rPr lang="en-US" altLang="zh-TW" sz="750" dirty="0">
                <a:latin typeface="Arial" panose="020B0604020202020204" pitchFamily="34" charset="0"/>
                <a:cs typeface="Arial" panose="020B0604020202020204" pitchFamily="34" charset="0"/>
              </a:rPr>
              <a:t>NOTE: Marks may be deducted if  the entry submission exceeds the maximum word count. </a:t>
            </a:r>
          </a:p>
          <a:p>
            <a:pPr>
              <a:lnSpc>
                <a:spcPts val="1100"/>
              </a:lnSpc>
            </a:pPr>
            <a:r>
              <a:rPr lang="en-AU" sz="750" dirty="0">
                <a:latin typeface="Arial" panose="020B0604020202020204" pitchFamily="34" charset="0"/>
                <a:cs typeface="Arial" panose="020B0604020202020204" pitchFamily="34" charset="0"/>
              </a:rPr>
              <a:t>*Please take note that we will omit Inc, Corporation, </a:t>
            </a:r>
            <a:r>
              <a:rPr lang="en-AU" sz="750" dirty="0" err="1">
                <a:latin typeface="Arial" panose="020B0604020202020204" pitchFamily="34" charset="0"/>
                <a:cs typeface="Arial" panose="020B0604020202020204" pitchFamily="34" charset="0"/>
              </a:rPr>
              <a:t>Pte.</a:t>
            </a:r>
            <a:r>
              <a:rPr lang="en-AU" sz="750" dirty="0">
                <a:latin typeface="Arial" panose="020B0604020202020204" pitchFamily="34" charset="0"/>
                <a:cs typeface="Arial" panose="020B0604020202020204" pitchFamily="34" charset="0"/>
              </a:rPr>
              <a:t> Ltd, PT, </a:t>
            </a:r>
            <a:r>
              <a:rPr lang="en-AU" sz="750" dirty="0" err="1">
                <a:latin typeface="Arial" panose="020B0604020202020204" pitchFamily="34" charset="0"/>
                <a:cs typeface="Arial" panose="020B0604020202020204" pitchFamily="34" charset="0"/>
              </a:rPr>
              <a:t>Berhad</a:t>
            </a:r>
            <a:r>
              <a:rPr lang="en-AU" sz="750" dirty="0">
                <a:latin typeface="Arial" panose="020B0604020202020204" pitchFamily="34" charset="0"/>
                <a:cs typeface="Arial" panose="020B0604020202020204" pitchFamily="34" charset="0"/>
              </a:rPr>
              <a:t>, </a:t>
            </a:r>
            <a:r>
              <a:rPr lang="en-AU" sz="750" dirty="0" err="1">
                <a:latin typeface="Arial" panose="020B0604020202020204" pitchFamily="34" charset="0"/>
                <a:cs typeface="Arial" panose="020B0604020202020204" pitchFamily="34" charset="0"/>
              </a:rPr>
              <a:t>Sdn</a:t>
            </a:r>
            <a:r>
              <a:rPr lang="en-AU" sz="750" dirty="0">
                <a:latin typeface="Arial" panose="020B0604020202020204" pitchFamily="34" charset="0"/>
                <a:cs typeface="Arial" panose="020B0604020202020204" pitchFamily="34" charset="0"/>
              </a:rPr>
              <a:t>. </a:t>
            </a:r>
            <a:r>
              <a:rPr lang="en-AU" sz="750" dirty="0" err="1">
                <a:latin typeface="Arial" panose="020B0604020202020204" pitchFamily="34" charset="0"/>
                <a:cs typeface="Arial" panose="020B0604020202020204" pitchFamily="34" charset="0"/>
              </a:rPr>
              <a:t>Bhd</a:t>
            </a:r>
            <a:r>
              <a:rPr lang="en-AU" sz="750" dirty="0">
                <a:latin typeface="Arial" panose="020B0604020202020204" pitchFamily="34" charset="0"/>
                <a:cs typeface="Arial" panose="020B0604020202020204" pitchFamily="34" charset="0"/>
              </a:rPr>
              <a:t> and etc in order to follow our editorial design guidelines in all marketing collaterals including trophy.</a:t>
            </a:r>
            <a:endParaRPr lang="en-US" sz="75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2C5DB834-7794-DA41-7363-6326724E8F90}"/>
              </a:ext>
            </a:extLst>
          </p:cNvPr>
          <p:cNvSpPr txBox="1"/>
          <p:nvPr/>
        </p:nvSpPr>
        <p:spPr>
          <a:xfrm>
            <a:off x="1043608" y="1225627"/>
            <a:ext cx="3078087" cy="523220"/>
          </a:xfrm>
          <a:prstGeom prst="rect">
            <a:avLst/>
          </a:prstGeom>
          <a:noFill/>
        </p:spPr>
        <p:txBody>
          <a:bodyPr wrap="none" rtlCol="0">
            <a:spAutoFit/>
          </a:bodyPr>
          <a:lstStyle/>
          <a:p>
            <a:pPr algn="ctr"/>
            <a:r>
              <a:rPr lang="en-SG" sz="1400" b="1" dirty="0" err="1">
                <a:latin typeface="Helvetica Neue CE 55 Roman" pitchFamily="82" charset="0"/>
              </a:rPr>
              <a:t>MARKies</a:t>
            </a:r>
            <a:r>
              <a:rPr lang="en-SG" sz="1400" b="1" dirty="0">
                <a:latin typeface="Helvetica Neue CE 55 Roman" pitchFamily="82" charset="0"/>
              </a:rPr>
              <a:t> Awards 2025: </a:t>
            </a:r>
            <a:br>
              <a:rPr lang="en-SG" sz="1400" b="1" dirty="0">
                <a:latin typeface="Helvetica Neue CE 55 Roman" pitchFamily="82" charset="0"/>
              </a:rPr>
            </a:br>
            <a:r>
              <a:rPr lang="en-SG" sz="1400" b="1" dirty="0">
                <a:latin typeface="Helvetica Neue CE 55 Roman" pitchFamily="82" charset="0"/>
              </a:rPr>
              <a:t>CORE SUBMISSION DOCUMENT  </a:t>
            </a:r>
            <a:endParaRPr lang="en-GB" sz="1400" b="1" dirty="0">
              <a:latin typeface="Helvetica Neue CE 55 Roman" pitchFamily="82" charset="0"/>
            </a:endParaRPr>
          </a:p>
        </p:txBody>
      </p:sp>
      <p:graphicFrame>
        <p:nvGraphicFramePr>
          <p:cNvPr id="3" name="Table 2">
            <a:extLst>
              <a:ext uri="{FF2B5EF4-FFF2-40B4-BE49-F238E27FC236}">
                <a16:creationId xmlns:a16="http://schemas.microsoft.com/office/drawing/2014/main" id="{6B58DFAE-9399-8E5D-289C-A859571E2E9A}"/>
              </a:ext>
            </a:extLst>
          </p:cNvPr>
          <p:cNvGraphicFramePr>
            <a:graphicFrameLocks noGrp="1"/>
          </p:cNvGraphicFramePr>
          <p:nvPr>
            <p:extLst>
              <p:ext uri="{D42A27DB-BD31-4B8C-83A1-F6EECF244321}">
                <p14:modId xmlns:p14="http://schemas.microsoft.com/office/powerpoint/2010/main" val="1707857119"/>
              </p:ext>
            </p:extLst>
          </p:nvPr>
        </p:nvGraphicFramePr>
        <p:xfrm>
          <a:off x="183456" y="1851670"/>
          <a:ext cx="4392488" cy="2324910"/>
        </p:xfrm>
        <a:graphic>
          <a:graphicData uri="http://schemas.openxmlformats.org/drawingml/2006/table">
            <a:tbl>
              <a:tblPr firstRow="1" firstCol="1" lastRow="1" lastCol="1" bandRow="1" bandCol="1">
                <a:tableStyleId>{5C22544A-7EE6-4342-B048-85BDC9FD1C3A}</a:tableStyleId>
              </a:tblPr>
              <a:tblGrid>
                <a:gridCol w="2286642">
                  <a:extLst>
                    <a:ext uri="{9D8B030D-6E8A-4147-A177-3AD203B41FA5}">
                      <a16:colId xmlns:a16="http://schemas.microsoft.com/office/drawing/2014/main" val="20000"/>
                    </a:ext>
                  </a:extLst>
                </a:gridCol>
                <a:gridCol w="2105846">
                  <a:extLst>
                    <a:ext uri="{9D8B030D-6E8A-4147-A177-3AD203B41FA5}">
                      <a16:colId xmlns:a16="http://schemas.microsoft.com/office/drawing/2014/main" val="20001"/>
                    </a:ext>
                  </a:extLst>
                </a:gridCol>
              </a:tblGrid>
              <a:tr h="300031">
                <a:tc>
                  <a:txBody>
                    <a:bodyPr/>
                    <a:lstStyle/>
                    <a:p>
                      <a:pPr marL="0" marR="160020" algn="l">
                        <a:lnSpc>
                          <a:spcPct val="115000"/>
                        </a:lnSpc>
                        <a:spcBef>
                          <a:spcPts val="0"/>
                        </a:spcBef>
                        <a:spcAft>
                          <a:spcPts val="0"/>
                        </a:spcAft>
                      </a:pPr>
                      <a:r>
                        <a:rPr lang="en-US" sz="900" dirty="0">
                          <a:solidFill>
                            <a:schemeClr val="tx1"/>
                          </a:solidFill>
                          <a:effectLst/>
                          <a:latin typeface="Arial" panose="020B0604020202020204" pitchFamily="34" charset="0"/>
                          <a:cs typeface="Arial" panose="020B0604020202020204" pitchFamily="34" charset="0"/>
                        </a:rPr>
                        <a:t>Category</a:t>
                      </a:r>
                      <a:endParaRPr lang="en-US" sz="90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800" dirty="0">
                          <a:effectLst/>
                          <a:latin typeface="Arial" panose="020B0604020202020204" pitchFamily="34" charset="0"/>
                          <a:cs typeface="Arial" panose="020B0604020202020204" pitchFamily="34" charset="0"/>
                        </a:rPr>
                        <a:t> </a:t>
                      </a:r>
                      <a:endParaRPr lang="en-US" sz="8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521709">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900" dirty="0">
                          <a:solidFill>
                            <a:schemeClr val="tx1"/>
                          </a:solidFill>
                          <a:effectLst/>
                          <a:latin typeface="Arial" panose="020B0604020202020204" pitchFamily="34" charset="0"/>
                          <a:cs typeface="Arial" panose="020B0604020202020204" pitchFamily="34" charset="0"/>
                        </a:rPr>
                        <a:t>Name of Agency</a:t>
                      </a:r>
                      <a:r>
                        <a:rPr lang="en-US" sz="900" baseline="0" dirty="0">
                          <a:solidFill>
                            <a:schemeClr val="tx1"/>
                          </a:solidFill>
                          <a:effectLst/>
                          <a:latin typeface="Arial" panose="020B0604020202020204" pitchFamily="34" charset="0"/>
                          <a:cs typeface="Arial" panose="020B0604020202020204" pitchFamily="34" charset="0"/>
                        </a:rPr>
                        <a:t> </a:t>
                      </a:r>
                      <a:r>
                        <a:rPr lang="en-US" sz="900" dirty="0">
                          <a:solidFill>
                            <a:schemeClr val="tx1"/>
                          </a:solidFill>
                          <a:effectLst/>
                          <a:latin typeface="Arial" panose="020B0604020202020204" pitchFamily="34" charset="0"/>
                          <a:cs typeface="Arial" panose="020B0604020202020204" pitchFamily="34" charset="0"/>
                        </a:rPr>
                        <a:t>(</a:t>
                      </a:r>
                      <a:r>
                        <a:rPr lang="en-US" sz="900" dirty="0">
                          <a:solidFill>
                            <a:schemeClr val="tx1"/>
                          </a:solidFill>
                          <a:latin typeface="Arial" panose="020B0604020202020204" pitchFamily="34" charset="0"/>
                          <a:cs typeface="Arial" panose="020B0604020202020204" pitchFamily="34" charset="0"/>
                        </a:rPr>
                        <a:t>(in collaboration/partnership with other agencies, please indicate the lead agency, ex. Agency A (lead agency) + Agency B))</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800" dirty="0">
                          <a:effectLst/>
                          <a:latin typeface="Arial" panose="020B0604020202020204" pitchFamily="34" charset="0"/>
                          <a:cs typeface="Arial" panose="020B0604020202020204" pitchFamily="34" charset="0"/>
                        </a:rPr>
                        <a:t> </a:t>
                      </a:r>
                    </a:p>
                    <a:p>
                      <a:pPr marL="0" marR="0" algn="l">
                        <a:lnSpc>
                          <a:spcPct val="115000"/>
                        </a:lnSpc>
                        <a:spcBef>
                          <a:spcPts val="0"/>
                        </a:spcBef>
                        <a:spcAft>
                          <a:spcPts val="0"/>
                        </a:spcAft>
                      </a:pPr>
                      <a:r>
                        <a:rPr lang="en-US" sz="800" dirty="0">
                          <a:effectLst/>
                          <a:latin typeface="Arial" panose="020B0604020202020204" pitchFamily="34" charset="0"/>
                          <a:cs typeface="Arial" panose="020B0604020202020204" pitchFamily="34" charset="0"/>
                        </a:rPr>
                        <a:t> </a:t>
                      </a:r>
                      <a:endParaRPr lang="en-US" sz="8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14892">
                <a:tc>
                  <a:txBody>
                    <a:bodyPr/>
                    <a:lstStyle/>
                    <a:p>
                      <a:pPr marL="0" marR="0" algn="l">
                        <a:lnSpc>
                          <a:spcPct val="115000"/>
                        </a:lnSpc>
                        <a:spcBef>
                          <a:spcPts val="0"/>
                        </a:spcBef>
                        <a:spcAft>
                          <a:spcPts val="0"/>
                        </a:spcAft>
                      </a:pPr>
                      <a:r>
                        <a:rPr lang="en-US" sz="900" dirty="0">
                          <a:solidFill>
                            <a:schemeClr val="tx1"/>
                          </a:solidFill>
                          <a:effectLst/>
                          <a:latin typeface="Arial" panose="020B0604020202020204" pitchFamily="34" charset="0"/>
                          <a:cs typeface="Arial" panose="020B0604020202020204" pitchFamily="34" charset="0"/>
                        </a:rPr>
                        <a:t>Name of Campaign/Initiative/</a:t>
                      </a:r>
                      <a:r>
                        <a:rPr lang="en-US" sz="900" dirty="0" err="1">
                          <a:solidFill>
                            <a:schemeClr val="tx1"/>
                          </a:solidFill>
                          <a:effectLst/>
                          <a:latin typeface="Arial" panose="020B0604020202020204" pitchFamily="34" charset="0"/>
                          <a:cs typeface="Arial" panose="020B0604020202020204" pitchFamily="34" charset="0"/>
                        </a:rPr>
                        <a:t>Programme</a:t>
                      </a:r>
                      <a:endParaRPr lang="en-US" sz="90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800" dirty="0">
                          <a:effectLst/>
                          <a:latin typeface="Arial" panose="020B0604020202020204" pitchFamily="34" charset="0"/>
                          <a:cs typeface="Arial" panose="020B0604020202020204" pitchFamily="34" charset="0"/>
                        </a:rPr>
                        <a:t> </a:t>
                      </a:r>
                      <a:endParaRPr lang="en-US" sz="8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75039">
                <a:tc>
                  <a:txBody>
                    <a:bodyPr/>
                    <a:lstStyle/>
                    <a:p>
                      <a:pPr marL="0" marR="0" algn="l">
                        <a:lnSpc>
                          <a:spcPct val="115000"/>
                        </a:lnSpc>
                        <a:spcBef>
                          <a:spcPts val="0"/>
                        </a:spcBef>
                        <a:spcAft>
                          <a:spcPts val="0"/>
                        </a:spcAft>
                      </a:pPr>
                      <a:r>
                        <a:rPr lang="en-US" sz="900" dirty="0">
                          <a:solidFill>
                            <a:schemeClr val="tx1"/>
                          </a:solidFill>
                          <a:effectLst/>
                          <a:latin typeface="Arial" panose="020B0604020202020204" pitchFamily="34" charset="0"/>
                          <a:cs typeface="Arial" panose="020B0604020202020204" pitchFamily="34" charset="0"/>
                        </a:rPr>
                        <a:t>Client Organisation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800" dirty="0">
                          <a:effectLst/>
                          <a:latin typeface="Arial" panose="020B0604020202020204" pitchFamily="34" charset="0"/>
                          <a:cs typeface="Arial" panose="020B0604020202020204" pitchFamily="34" charset="0"/>
                        </a:rPr>
                        <a:t> </a:t>
                      </a:r>
                      <a:endParaRPr lang="en-US" sz="8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75039">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900" dirty="0">
                          <a:solidFill>
                            <a:schemeClr val="tx1"/>
                          </a:solidFill>
                          <a:effectLst/>
                          <a:latin typeface="Arial" panose="020B0604020202020204" pitchFamily="34" charset="0"/>
                          <a:cs typeface="Arial" panose="020B0604020202020204" pitchFamily="34" charset="0"/>
                        </a:rPr>
                        <a:t>Brand </a:t>
                      </a:r>
                      <a:br>
                        <a:rPr lang="en-US" sz="900" dirty="0">
                          <a:solidFill>
                            <a:schemeClr val="tx1"/>
                          </a:solidFill>
                          <a:effectLst/>
                          <a:latin typeface="Arial" panose="020B0604020202020204" pitchFamily="34" charset="0"/>
                          <a:cs typeface="Arial" panose="020B0604020202020204" pitchFamily="34" charset="0"/>
                        </a:rPr>
                      </a:br>
                      <a:r>
                        <a:rPr lang="en-US" sz="900" b="0"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endParaRPr lang="en-US" sz="900" b="0" i="1" dirty="0">
                        <a:solidFill>
                          <a:schemeClr val="tx1"/>
                        </a:solidFill>
                        <a:latin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endParaRPr lang="en-US" sz="8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56042408"/>
                  </a:ext>
                </a:extLst>
              </a:tr>
            </a:tbl>
          </a:graphicData>
        </a:graphic>
      </p:graphicFrame>
    </p:spTree>
    <p:extLst>
      <p:ext uri="{BB962C8B-B14F-4D97-AF65-F5344CB8AC3E}">
        <p14:creationId xmlns:p14="http://schemas.microsoft.com/office/powerpoint/2010/main" val="3861009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16A3571-468A-2EB7-D435-5C178773DA49}"/>
              </a:ext>
            </a:extLst>
          </p:cNvPr>
          <p:cNvSpPr/>
          <p:nvPr/>
        </p:nvSpPr>
        <p:spPr>
          <a:xfrm>
            <a:off x="3491880" y="1275606"/>
            <a:ext cx="5328592" cy="4616648"/>
          </a:xfrm>
          <a:prstGeom prst="rect">
            <a:avLst/>
          </a:prstGeom>
        </p:spPr>
        <p:txBody>
          <a:bodyPr wrap="square" numCol="2" spcCol="457200">
            <a:spAutoFit/>
          </a:bodyPr>
          <a:lstStyle/>
          <a:p>
            <a:r>
              <a:rPr lang="en-US" sz="700" b="1" dirty="0">
                <a:latin typeface="Arial" panose="020B0604020202020204" pitchFamily="34" charset="0"/>
                <a:ea typeface="Helvetica Neue" panose="02000503000000020004" pitchFamily="2" charset="0"/>
                <a:cs typeface="Arial" panose="020B0604020202020204" pitchFamily="34" charset="0"/>
              </a:rPr>
              <a:t>IDEA 10% (MAX. 500 WORDS)</a:t>
            </a:r>
          </a:p>
          <a:p>
            <a:r>
              <a:rPr lang="en-SG" sz="700" dirty="0">
                <a:latin typeface="Arial" panose="020B0604020202020204" pitchFamily="34" charset="0"/>
                <a:cs typeface="Arial" panose="020B0604020202020204" pitchFamily="34" charset="0"/>
              </a:rPr>
              <a:t>Describe the media challenge, context, and thought process behind the idea of your marketing or advertising media campaign. Elaborate on any creative challenges you were faced with, the target audience and key competitors you were up against that eventually helped to form your idea. </a:t>
            </a:r>
            <a:br>
              <a:rPr lang="en-SG" sz="700" dirty="0">
                <a:latin typeface="Arial" panose="020B0604020202020204" pitchFamily="34" charset="0"/>
                <a:cs typeface="Arial" panose="020B0604020202020204" pitchFamily="34" charset="0"/>
              </a:rPr>
            </a:br>
            <a:br>
              <a:rPr lang="en-SG" sz="700" dirty="0">
                <a:latin typeface="Arial" panose="020B0604020202020204" pitchFamily="34" charset="0"/>
                <a:cs typeface="Arial" panose="020B0604020202020204" pitchFamily="34" charset="0"/>
              </a:rPr>
            </a:br>
            <a:r>
              <a:rPr lang="en-SG" sz="700" dirty="0">
                <a:latin typeface="Arial" panose="020B0604020202020204" pitchFamily="34" charset="0"/>
                <a:cs typeface="Arial" panose="020B0604020202020204" pitchFamily="34" charset="0"/>
              </a:rPr>
              <a:t>Recommended information: </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Start date</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End date</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Key objectives </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Target audience</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Key competitors </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Budget provided </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Creative idea </a:t>
            </a:r>
            <a:endParaRPr lang="en-US" sz="700" dirty="0">
              <a:latin typeface="Arial" panose="020B0604020202020204" pitchFamily="34" charset="0"/>
              <a:cs typeface="Arial" panose="020B0604020202020204" pitchFamily="34" charset="0"/>
            </a:endParaRPr>
          </a:p>
          <a:p>
            <a:r>
              <a:rPr lang="en-US" sz="700" dirty="0">
                <a:latin typeface="Arial" panose="020B0604020202020204" pitchFamily="34" charset="0"/>
                <a:ea typeface="Helvetica Neue" panose="02000503000000020004" pitchFamily="2" charset="0"/>
                <a:cs typeface="Arial" panose="020B0604020202020204" pitchFamily="34" charset="0"/>
              </a:rPr>
              <a:t> </a:t>
            </a:r>
          </a:p>
          <a:p>
            <a:r>
              <a:rPr lang="en-US" sz="700" b="1" dirty="0">
                <a:latin typeface="Arial" panose="020B0604020202020204" pitchFamily="34" charset="0"/>
                <a:ea typeface="Helvetica Neue" panose="02000503000000020004" pitchFamily="2" charset="0"/>
                <a:cs typeface="Arial" panose="020B0604020202020204" pitchFamily="34" charset="0"/>
              </a:rPr>
              <a:t>STRATEGY 20% (MAX. 500 WORDS) </a:t>
            </a:r>
          </a:p>
          <a:p>
            <a:r>
              <a:rPr lang="en-SG" sz="700" dirty="0">
                <a:latin typeface="Arial" panose="020B0604020202020204" pitchFamily="34" charset="0"/>
                <a:cs typeface="Arial" panose="020B0604020202020204" pitchFamily="34" charset="0"/>
              </a:rPr>
              <a:t>Outline the strategic approach undertaken to choose specific media that would bring your idea to life effectively. Demonstrate the formula and understanding of marketing mediums you used to execute the creative idea and campaign across your intended media channel(s).  </a:t>
            </a:r>
            <a:br>
              <a:rPr lang="en-SG" sz="700" dirty="0">
                <a:latin typeface="Arial" panose="020B0604020202020204" pitchFamily="34" charset="0"/>
                <a:cs typeface="Arial" panose="020B0604020202020204" pitchFamily="34" charset="0"/>
              </a:rPr>
            </a:br>
            <a:endParaRPr lang="en-US" sz="700" dirty="0">
              <a:latin typeface="Arial" panose="020B0604020202020204" pitchFamily="34" charset="0"/>
              <a:cs typeface="Arial" panose="020B0604020202020204" pitchFamily="34" charset="0"/>
            </a:endParaRPr>
          </a:p>
          <a:p>
            <a:r>
              <a:rPr lang="en-SG" sz="700" dirty="0">
                <a:latin typeface="Arial" panose="020B0604020202020204" pitchFamily="34" charset="0"/>
                <a:cs typeface="Arial" panose="020B0604020202020204" pitchFamily="34" charset="0"/>
              </a:rPr>
              <a:t>Recommended information: </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Core strategic thought </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Creative expression</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Creative rationale </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Intended media channel(s)</a:t>
            </a:r>
          </a:p>
          <a:p>
            <a:pPr marL="171450" lvl="0" indent="-171450">
              <a:buFont typeface="Arial" panose="020B0604020202020204" pitchFamily="34" charset="0"/>
              <a:buChar char="•"/>
            </a:pPr>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pPr lvl="0"/>
            <a:endParaRPr lang="en-SG" sz="700" dirty="0">
              <a:latin typeface="Arial" panose="020B0604020202020204" pitchFamily="34" charset="0"/>
              <a:cs typeface="Arial" panose="020B0604020202020204" pitchFamily="34" charset="0"/>
            </a:endParaRPr>
          </a:p>
          <a:p>
            <a:r>
              <a:rPr lang="en-US" sz="700" b="1" dirty="0">
                <a:latin typeface="Arial" panose="020B0604020202020204" pitchFamily="34" charset="0"/>
                <a:ea typeface="Helvetica Neue" panose="02000503000000020004" pitchFamily="2" charset="0"/>
                <a:cs typeface="Arial" panose="020B0604020202020204" pitchFamily="34" charset="0"/>
              </a:rPr>
              <a:t>EXECUTION 30% (MAX. 500 WORDS) </a:t>
            </a:r>
          </a:p>
          <a:p>
            <a:r>
              <a:rPr lang="en-SG" sz="700" dirty="0">
                <a:latin typeface="Arial" panose="020B0604020202020204" pitchFamily="34" charset="0"/>
                <a:cs typeface="Arial" panose="020B0604020202020204" pitchFamily="34" charset="0"/>
              </a:rPr>
              <a:t>Describe how your use of media was executed and how you carried out the execution across your selected media channel(s). If applicable, illustrate how you managed to combine various elements of your campaign to achieve a bigger marketing goal or add to a broader campaign timeline. </a:t>
            </a:r>
            <a:br>
              <a:rPr lang="en-SG" sz="700" dirty="0">
                <a:latin typeface="Arial" panose="020B0604020202020204" pitchFamily="34" charset="0"/>
                <a:cs typeface="Arial" panose="020B0604020202020204" pitchFamily="34" charset="0"/>
              </a:rPr>
            </a:br>
            <a:br>
              <a:rPr lang="en-SG" sz="700" dirty="0">
                <a:latin typeface="Arial" panose="020B0604020202020204" pitchFamily="34" charset="0"/>
                <a:cs typeface="Arial" panose="020B0604020202020204" pitchFamily="34" charset="0"/>
              </a:rPr>
            </a:br>
            <a:r>
              <a:rPr lang="en-SG" sz="700" dirty="0">
                <a:latin typeface="Arial" panose="020B0604020202020204" pitchFamily="34" charset="0"/>
                <a:cs typeface="Arial" panose="020B0604020202020204" pitchFamily="34" charset="0"/>
              </a:rPr>
              <a:t>Recommended information: </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Executive plan</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Execution strategy</a:t>
            </a:r>
            <a:endParaRPr lang="en-US" sz="70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00" dirty="0">
                <a:latin typeface="Arial" panose="020B0604020202020204" pitchFamily="34" charset="0"/>
                <a:cs typeface="Arial" panose="020B0604020202020204" pitchFamily="34" charset="0"/>
              </a:rPr>
              <a:t>Execution timeline</a:t>
            </a:r>
            <a:endParaRPr lang="en-US" sz="700" dirty="0">
              <a:latin typeface="Arial" panose="020B0604020202020204" pitchFamily="34" charset="0"/>
              <a:cs typeface="Arial" panose="020B0604020202020204" pitchFamily="34" charset="0"/>
            </a:endParaRPr>
          </a:p>
          <a:p>
            <a:r>
              <a:rPr lang="en-US" sz="700" dirty="0">
                <a:latin typeface="Arial" panose="020B0604020202020204" pitchFamily="34" charset="0"/>
                <a:ea typeface="Helvetica Neue" panose="02000503000000020004" pitchFamily="2" charset="0"/>
                <a:cs typeface="Arial" panose="020B0604020202020204" pitchFamily="34" charset="0"/>
              </a:rPr>
              <a:t> </a:t>
            </a:r>
          </a:p>
          <a:p>
            <a:r>
              <a:rPr lang="en-US" sz="700" b="1" dirty="0">
                <a:latin typeface="Arial" panose="020B0604020202020204" pitchFamily="34" charset="0"/>
                <a:ea typeface="Helvetica Neue" panose="02000503000000020004" pitchFamily="2" charset="0"/>
                <a:cs typeface="Arial" panose="020B0604020202020204" pitchFamily="34" charset="0"/>
              </a:rPr>
              <a:t>RESULTS 40% (MAX. 500 WORDS) </a:t>
            </a:r>
            <a:br>
              <a:rPr lang="en-US" sz="700" b="1" dirty="0">
                <a:latin typeface="Arial" panose="020B0604020202020204" pitchFamily="34" charset="0"/>
                <a:ea typeface="Helvetica Neue" panose="02000503000000020004" pitchFamily="2" charset="0"/>
                <a:cs typeface="Arial" panose="020B0604020202020204" pitchFamily="34" charset="0"/>
              </a:rPr>
            </a:br>
            <a:r>
              <a:rPr lang="en-SG" sz="700" dirty="0">
                <a:latin typeface="Arial" panose="020B0604020202020204" pitchFamily="34" charset="0"/>
                <a:cs typeface="Arial" panose="020B0604020202020204" pitchFamily="34" charset="0"/>
              </a:rPr>
              <a:t>Elaborate on the outcome of the campaign and bottom-line impact. Demonstrate clear evidence / metrics that made your idea stand out and delivered your challenge. Show proof of how you worked with your initial budget to deliver a return on investment that  delivered the results you had sought to accumulate. </a:t>
            </a:r>
            <a:br>
              <a:rPr lang="en-SG" sz="700" dirty="0">
                <a:latin typeface="Arial" panose="020B0604020202020204" pitchFamily="34" charset="0"/>
                <a:cs typeface="Arial" panose="020B0604020202020204" pitchFamily="34" charset="0"/>
              </a:rPr>
            </a:br>
            <a:endParaRPr lang="en-US" sz="700" b="1" dirty="0">
              <a:latin typeface="Arial" panose="020B0604020202020204" pitchFamily="34" charset="0"/>
              <a:ea typeface="Helvetica Neue" panose="02000503000000020004" pitchFamily="2" charset="0"/>
              <a:cs typeface="Arial" panose="020B0604020202020204" pitchFamily="34" charset="0"/>
            </a:endParaRPr>
          </a:p>
        </p:txBody>
      </p:sp>
      <p:sp>
        <p:nvSpPr>
          <p:cNvPr id="8" name="Rectangle 7">
            <a:extLst>
              <a:ext uri="{FF2B5EF4-FFF2-40B4-BE49-F238E27FC236}">
                <a16:creationId xmlns:a16="http://schemas.microsoft.com/office/drawing/2014/main" id="{93614210-BE84-C767-EDD1-34F7A6A1D36E}"/>
              </a:ext>
            </a:extLst>
          </p:cNvPr>
          <p:cNvSpPr/>
          <p:nvPr/>
        </p:nvSpPr>
        <p:spPr>
          <a:xfrm>
            <a:off x="251520" y="1995686"/>
            <a:ext cx="3024336" cy="2031325"/>
          </a:xfrm>
          <a:prstGeom prst="rect">
            <a:avLst/>
          </a:prstGeom>
        </p:spPr>
        <p:txBody>
          <a:bodyPr wrap="square">
            <a:spAutoFit/>
          </a:bodyPr>
          <a:lstStyle/>
          <a:p>
            <a:r>
              <a:rPr lang="en-US" sz="700" dirty="0">
                <a:latin typeface="Arial" panose="020B0604020202020204" pitchFamily="34" charset="0"/>
                <a:ea typeface="Helvetica Neue" panose="02000503000000020004" pitchFamily="2" charset="0"/>
                <a:cs typeface="Arial" panose="020B0604020202020204" pitchFamily="34" charset="0"/>
              </a:rPr>
              <a:t>The Most Effective </a:t>
            </a:r>
            <a:r>
              <a:rPr lang="en-US" sz="700" b="1" dirty="0">
                <a:latin typeface="Arial" panose="020B0604020202020204" pitchFamily="34" charset="0"/>
                <a:ea typeface="Helvetica Neue" panose="02000503000000020004" pitchFamily="2" charset="0"/>
                <a:cs typeface="Arial" panose="020B0604020202020204" pitchFamily="34" charset="0"/>
              </a:rPr>
              <a:t>Media Usage </a:t>
            </a:r>
            <a:r>
              <a:rPr lang="en-US" sz="700" dirty="0">
                <a:latin typeface="Arial" panose="020B0604020202020204" pitchFamily="34" charset="0"/>
                <a:ea typeface="Helvetica Neue" panose="02000503000000020004" pitchFamily="2" charset="0"/>
                <a:cs typeface="Arial" panose="020B0604020202020204" pitchFamily="34" charset="0"/>
              </a:rPr>
              <a:t>segment seeks to </a:t>
            </a:r>
            <a:r>
              <a:rPr lang="en-US" sz="700" dirty="0" err="1">
                <a:latin typeface="Arial" panose="020B0604020202020204" pitchFamily="34" charset="0"/>
                <a:ea typeface="Helvetica Neue" panose="02000503000000020004" pitchFamily="2" charset="0"/>
                <a:cs typeface="Arial" panose="020B0604020202020204" pitchFamily="34" charset="0"/>
              </a:rPr>
              <a:t>recognise</a:t>
            </a:r>
            <a:r>
              <a:rPr lang="en-US" sz="700" dirty="0">
                <a:latin typeface="Arial" panose="020B0604020202020204" pitchFamily="34" charset="0"/>
                <a:ea typeface="Helvetica Neue" panose="02000503000000020004" pitchFamily="2" charset="0"/>
                <a:cs typeface="Arial" panose="020B0604020202020204" pitchFamily="34" charset="0"/>
              </a:rPr>
              <a:t> and reward the best use of media in executing stellar marketing campaigns and generating measurable results towards ROI. The skill of combining intimate media understanding with powerful channel presence, working together to deliver real value and impact, form the core winning criteria behind these ‘Most Effective’ categories.</a:t>
            </a:r>
          </a:p>
          <a:p>
            <a:endParaRPr lang="en-US" sz="700" dirty="0">
              <a:latin typeface="Arial" panose="020B0604020202020204" pitchFamily="34" charset="0"/>
              <a:ea typeface="Helvetica Neue" panose="02000503000000020004" pitchFamily="2" charset="0"/>
              <a:cs typeface="Arial" panose="020B0604020202020204" pitchFamily="34" charset="0"/>
            </a:endParaRPr>
          </a:p>
          <a:p>
            <a:r>
              <a:rPr lang="en-US" sz="700" dirty="0">
                <a:latin typeface="Arial" panose="020B0604020202020204" pitchFamily="34" charset="0"/>
                <a:ea typeface="Helvetica Neue" panose="02000503000000020004" pitchFamily="2" charset="0"/>
                <a:cs typeface="Arial" panose="020B0604020202020204" pitchFamily="34" charset="0"/>
              </a:rPr>
              <a:t>Where the expert use of marketing mediums return results from executing formidable and memorable campaigns, the most effective entries should have delivered on the brand’s business and marketing objectives, displaying proven return on investment. The best performing agency across all categories will receive the Overall Media Usage </a:t>
            </a:r>
            <a:r>
              <a:rPr lang="en-US" sz="700" dirty="0" err="1">
                <a:latin typeface="Arial" panose="020B0604020202020204" pitchFamily="34" charset="0"/>
                <a:ea typeface="Helvetica Neue" panose="02000503000000020004" pitchFamily="2" charset="0"/>
                <a:cs typeface="Arial" panose="020B0604020202020204" pitchFamily="34" charset="0"/>
              </a:rPr>
              <a:t>MARKies</a:t>
            </a:r>
            <a:r>
              <a:rPr lang="en-US" sz="700" dirty="0">
                <a:latin typeface="Arial" panose="020B0604020202020204" pitchFamily="34" charset="0"/>
                <a:ea typeface="Helvetica Neue" panose="02000503000000020004" pitchFamily="2" charset="0"/>
                <a:cs typeface="Arial" panose="020B0604020202020204" pitchFamily="34" charset="0"/>
              </a:rPr>
              <a:t> award. </a:t>
            </a:r>
          </a:p>
          <a:p>
            <a:endParaRPr lang="en-US" sz="700" dirty="0">
              <a:latin typeface="Arial" panose="020B0604020202020204" pitchFamily="34" charset="0"/>
              <a:ea typeface="Helvetica Neue" panose="02000503000000020004" pitchFamily="2" charset="0"/>
              <a:cs typeface="Arial" panose="020B0604020202020204" pitchFamily="34" charset="0"/>
            </a:endParaRPr>
          </a:p>
          <a:p>
            <a:r>
              <a:rPr lang="en-US" sz="700" dirty="0">
                <a:latin typeface="Arial" panose="020B0604020202020204" pitchFamily="34" charset="0"/>
                <a:ea typeface="Helvetica Neue" panose="02000503000000020004" pitchFamily="2" charset="0"/>
                <a:cs typeface="Arial" panose="020B0604020202020204" pitchFamily="34" charset="0"/>
              </a:rPr>
              <a:t>In your Entry Submission Document, you should address the following criteria for the relevant categories. You must tailor your answers based on the category you are entering. Keep your answers as concise as possible, and do not exceed the respective criteria word limit. </a:t>
            </a:r>
          </a:p>
        </p:txBody>
      </p:sp>
    </p:spTree>
    <p:extLst>
      <p:ext uri="{BB962C8B-B14F-4D97-AF65-F5344CB8AC3E}">
        <p14:creationId xmlns:p14="http://schemas.microsoft.com/office/powerpoint/2010/main" val="1899086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CCC4-EE7C-72D1-4A96-0BDBBE68543C}"/>
              </a:ext>
            </a:extLst>
          </p:cNvPr>
          <p:cNvSpPr txBox="1">
            <a:spLocks/>
          </p:cNvSpPr>
          <p:nvPr/>
        </p:nvSpPr>
        <p:spPr>
          <a:xfrm>
            <a:off x="107504" y="1228254"/>
            <a:ext cx="5152746" cy="236682"/>
          </a:xfrm>
          <a:prstGeom prst="rect">
            <a:avLst/>
          </a:prstGeom>
        </p:spPr>
        <p:txBody>
          <a:bodyPr anchor="ctr"/>
          <a:lstStyle/>
          <a:p>
            <a:pPr fontAlgn="auto">
              <a:spcAft>
                <a:spcPts val="0"/>
              </a:spcAft>
              <a:defRPr/>
            </a:pPr>
            <a:r>
              <a:rPr kumimoji="0" lang="en-US" altLang="zh-TW" sz="1000" b="1" dirty="0">
                <a:latin typeface="Arial" panose="020B0604020202020204" pitchFamily="34" charset="0"/>
                <a:ea typeface="+mj-ea"/>
                <a:cs typeface="Arial" panose="020B0604020202020204" pitchFamily="34" charset="0"/>
              </a:rPr>
              <a:t>Section 1: Idea 10% (Max. 500 words) </a:t>
            </a:r>
            <a:endParaRPr kumimoji="0" lang="zh-TW" altLang="en-US" sz="1000" b="1" dirty="0">
              <a:latin typeface="Arial" panose="020B0604020202020204" pitchFamily="34" charset="0"/>
              <a:ea typeface="+mj-ea"/>
              <a:cs typeface="Arial" panose="020B0604020202020204" pitchFamily="34" charset="0"/>
            </a:endParaRPr>
          </a:p>
        </p:txBody>
      </p:sp>
      <p:sp>
        <p:nvSpPr>
          <p:cNvPr id="4" name="TextBox 3">
            <a:extLst>
              <a:ext uri="{FF2B5EF4-FFF2-40B4-BE49-F238E27FC236}">
                <a16:creationId xmlns:a16="http://schemas.microsoft.com/office/drawing/2014/main" id="{94FD22C0-5060-80AE-2BCA-A5C161661982}"/>
              </a:ext>
            </a:extLst>
          </p:cNvPr>
          <p:cNvSpPr txBox="1"/>
          <p:nvPr/>
        </p:nvSpPr>
        <p:spPr>
          <a:xfrm>
            <a:off x="179512" y="1440280"/>
            <a:ext cx="8712968" cy="3219702"/>
          </a:xfrm>
          <a:prstGeom prst="rect">
            <a:avLst/>
          </a:prstGeom>
          <a:noFill/>
          <a:ln w="12700">
            <a:solidFill>
              <a:schemeClr val="tx1"/>
            </a:solidFill>
          </a:ln>
        </p:spPr>
        <p:txBody>
          <a:bodyPr wrap="square" rtlCol="0">
            <a:noAutofit/>
          </a:bodyPr>
          <a:lstStyle/>
          <a:p>
            <a:endParaRPr lang="en-GB" dirty="0"/>
          </a:p>
        </p:txBody>
      </p:sp>
    </p:spTree>
    <p:extLst>
      <p:ext uri="{BB962C8B-B14F-4D97-AF65-F5344CB8AC3E}">
        <p14:creationId xmlns:p14="http://schemas.microsoft.com/office/powerpoint/2010/main" val="4254390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CCC4-EE7C-72D1-4A96-0BDBBE68543C}"/>
              </a:ext>
            </a:extLst>
          </p:cNvPr>
          <p:cNvSpPr txBox="1">
            <a:spLocks/>
          </p:cNvSpPr>
          <p:nvPr/>
        </p:nvSpPr>
        <p:spPr>
          <a:xfrm>
            <a:off x="107504" y="1203598"/>
            <a:ext cx="5152746" cy="236682"/>
          </a:xfrm>
          <a:prstGeom prst="rect">
            <a:avLst/>
          </a:prstGeom>
        </p:spPr>
        <p:txBody>
          <a:bodyPr anchor="ctr"/>
          <a:lstStyle/>
          <a:p>
            <a:pPr fontAlgn="auto">
              <a:spcAft>
                <a:spcPts val="0"/>
              </a:spcAft>
              <a:defRPr/>
            </a:pPr>
            <a:r>
              <a:rPr kumimoji="0" lang="en-US" altLang="zh-TW" sz="1000" b="1" dirty="0">
                <a:latin typeface="Arial" panose="020B0604020202020204" pitchFamily="34" charset="0"/>
                <a:ea typeface="+mj-ea"/>
                <a:cs typeface="Arial" panose="020B0604020202020204" pitchFamily="34" charset="0"/>
              </a:rPr>
              <a:t>Section 2: Strategy 20% (Max. 500 words) </a:t>
            </a:r>
            <a:endParaRPr kumimoji="0" lang="zh-TW" altLang="en-US" sz="1000" b="1" dirty="0">
              <a:latin typeface="Arial" panose="020B0604020202020204" pitchFamily="34" charset="0"/>
              <a:ea typeface="+mj-ea"/>
              <a:cs typeface="Arial" panose="020B0604020202020204" pitchFamily="34" charset="0"/>
            </a:endParaRPr>
          </a:p>
        </p:txBody>
      </p:sp>
      <p:sp>
        <p:nvSpPr>
          <p:cNvPr id="4" name="TextBox 3">
            <a:extLst>
              <a:ext uri="{FF2B5EF4-FFF2-40B4-BE49-F238E27FC236}">
                <a16:creationId xmlns:a16="http://schemas.microsoft.com/office/drawing/2014/main" id="{1B2C3174-8E20-3287-60D4-95B63D08A0B2}"/>
              </a:ext>
            </a:extLst>
          </p:cNvPr>
          <p:cNvSpPr txBox="1"/>
          <p:nvPr/>
        </p:nvSpPr>
        <p:spPr>
          <a:xfrm>
            <a:off x="179512" y="1440280"/>
            <a:ext cx="8712968" cy="3219702"/>
          </a:xfrm>
          <a:prstGeom prst="rect">
            <a:avLst/>
          </a:prstGeom>
          <a:noFill/>
          <a:ln w="12700">
            <a:solidFill>
              <a:schemeClr val="tx1"/>
            </a:solidFill>
          </a:ln>
        </p:spPr>
        <p:txBody>
          <a:bodyPr wrap="square" rtlCol="0">
            <a:noAutofit/>
          </a:bodyPr>
          <a:lstStyle/>
          <a:p>
            <a:endParaRPr lang="en-GB" dirty="0"/>
          </a:p>
        </p:txBody>
      </p:sp>
    </p:spTree>
    <p:extLst>
      <p:ext uri="{BB962C8B-B14F-4D97-AF65-F5344CB8AC3E}">
        <p14:creationId xmlns:p14="http://schemas.microsoft.com/office/powerpoint/2010/main" val="3839861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CCC4-EE7C-72D1-4A96-0BDBBE68543C}"/>
              </a:ext>
            </a:extLst>
          </p:cNvPr>
          <p:cNvSpPr txBox="1">
            <a:spLocks/>
          </p:cNvSpPr>
          <p:nvPr/>
        </p:nvSpPr>
        <p:spPr>
          <a:xfrm>
            <a:off x="107504" y="1183804"/>
            <a:ext cx="5152746" cy="236682"/>
          </a:xfrm>
          <a:prstGeom prst="rect">
            <a:avLst/>
          </a:prstGeom>
        </p:spPr>
        <p:txBody>
          <a:bodyPr anchor="ctr"/>
          <a:lstStyle/>
          <a:p>
            <a:pPr fontAlgn="auto">
              <a:spcAft>
                <a:spcPts val="0"/>
              </a:spcAft>
              <a:defRPr/>
            </a:pPr>
            <a:r>
              <a:rPr kumimoji="0" lang="en-US" altLang="zh-TW" sz="1000" b="1" dirty="0">
                <a:latin typeface="Arial" panose="020B0604020202020204" pitchFamily="34" charset="0"/>
                <a:ea typeface="+mj-ea"/>
                <a:cs typeface="Arial" panose="020B0604020202020204" pitchFamily="34" charset="0"/>
              </a:rPr>
              <a:t>Section 3: Execution 30% (Max. 500 words) </a:t>
            </a:r>
            <a:endParaRPr kumimoji="0" lang="zh-TW" altLang="en-US" sz="1000" b="1" dirty="0">
              <a:latin typeface="Arial" panose="020B0604020202020204" pitchFamily="34" charset="0"/>
              <a:ea typeface="+mj-ea"/>
              <a:cs typeface="Arial" panose="020B0604020202020204" pitchFamily="34" charset="0"/>
            </a:endParaRPr>
          </a:p>
        </p:txBody>
      </p:sp>
      <p:sp>
        <p:nvSpPr>
          <p:cNvPr id="4" name="TextBox 3">
            <a:extLst>
              <a:ext uri="{FF2B5EF4-FFF2-40B4-BE49-F238E27FC236}">
                <a16:creationId xmlns:a16="http://schemas.microsoft.com/office/drawing/2014/main" id="{3ADCFB6F-A000-E4B3-A838-7A88E07B9992}"/>
              </a:ext>
            </a:extLst>
          </p:cNvPr>
          <p:cNvSpPr txBox="1"/>
          <p:nvPr/>
        </p:nvSpPr>
        <p:spPr>
          <a:xfrm>
            <a:off x="179512" y="1440280"/>
            <a:ext cx="8712968" cy="3219702"/>
          </a:xfrm>
          <a:prstGeom prst="rect">
            <a:avLst/>
          </a:prstGeom>
          <a:noFill/>
          <a:ln w="12700">
            <a:solidFill>
              <a:schemeClr val="tx1"/>
            </a:solidFill>
          </a:ln>
        </p:spPr>
        <p:txBody>
          <a:bodyPr wrap="square" rtlCol="0">
            <a:noAutofit/>
          </a:bodyPr>
          <a:lstStyle/>
          <a:p>
            <a:endParaRPr lang="en-GB" dirty="0"/>
          </a:p>
        </p:txBody>
      </p:sp>
    </p:spTree>
    <p:extLst>
      <p:ext uri="{BB962C8B-B14F-4D97-AF65-F5344CB8AC3E}">
        <p14:creationId xmlns:p14="http://schemas.microsoft.com/office/powerpoint/2010/main" val="3071145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4CCC4-EE7C-72D1-4A96-0BDBBE68543C}"/>
              </a:ext>
            </a:extLst>
          </p:cNvPr>
          <p:cNvSpPr txBox="1">
            <a:spLocks/>
          </p:cNvSpPr>
          <p:nvPr/>
        </p:nvSpPr>
        <p:spPr>
          <a:xfrm>
            <a:off x="107504" y="1203598"/>
            <a:ext cx="5152746" cy="236682"/>
          </a:xfrm>
          <a:prstGeom prst="rect">
            <a:avLst/>
          </a:prstGeom>
        </p:spPr>
        <p:txBody>
          <a:bodyPr anchor="ctr"/>
          <a:lstStyle/>
          <a:p>
            <a:pPr fontAlgn="auto">
              <a:spcAft>
                <a:spcPts val="0"/>
              </a:spcAft>
              <a:defRPr/>
            </a:pPr>
            <a:r>
              <a:rPr kumimoji="0" lang="en-US" altLang="zh-TW" sz="1000" b="1" dirty="0">
                <a:latin typeface="Arial" panose="020B0604020202020204" pitchFamily="34" charset="0"/>
                <a:ea typeface="+mj-ea"/>
                <a:cs typeface="Arial" panose="020B0604020202020204" pitchFamily="34" charset="0"/>
              </a:rPr>
              <a:t>Section 4: Results 40% (Max. 500 words) </a:t>
            </a:r>
            <a:endParaRPr kumimoji="0" lang="zh-TW" altLang="en-US" sz="1000" b="1" dirty="0">
              <a:latin typeface="Arial" panose="020B0604020202020204" pitchFamily="34" charset="0"/>
              <a:ea typeface="+mj-ea"/>
              <a:cs typeface="Arial" panose="020B0604020202020204" pitchFamily="34" charset="0"/>
            </a:endParaRPr>
          </a:p>
        </p:txBody>
      </p:sp>
      <p:sp>
        <p:nvSpPr>
          <p:cNvPr id="4" name="TextBox 3">
            <a:extLst>
              <a:ext uri="{FF2B5EF4-FFF2-40B4-BE49-F238E27FC236}">
                <a16:creationId xmlns:a16="http://schemas.microsoft.com/office/drawing/2014/main" id="{EF84B242-6D18-E752-F7EA-7DC35A781A46}"/>
              </a:ext>
            </a:extLst>
          </p:cNvPr>
          <p:cNvSpPr txBox="1"/>
          <p:nvPr/>
        </p:nvSpPr>
        <p:spPr>
          <a:xfrm>
            <a:off x="179512" y="1440280"/>
            <a:ext cx="8712968" cy="3219702"/>
          </a:xfrm>
          <a:prstGeom prst="rect">
            <a:avLst/>
          </a:prstGeom>
          <a:noFill/>
          <a:ln w="12700">
            <a:solidFill>
              <a:schemeClr val="tx1"/>
            </a:solidFill>
          </a:ln>
        </p:spPr>
        <p:txBody>
          <a:bodyPr wrap="square" rtlCol="0">
            <a:noAutofit/>
          </a:bodyPr>
          <a:lstStyle/>
          <a:p>
            <a:endParaRPr lang="en-GB" dirty="0"/>
          </a:p>
        </p:txBody>
      </p:sp>
    </p:spTree>
    <p:extLst>
      <p:ext uri="{BB962C8B-B14F-4D97-AF65-F5344CB8AC3E}">
        <p14:creationId xmlns:p14="http://schemas.microsoft.com/office/powerpoint/2010/main" val="3256807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5AE6B44-4BFF-826D-6079-8149455B0520}"/>
              </a:ext>
            </a:extLst>
          </p:cNvPr>
          <p:cNvSpPr txBox="1"/>
          <p:nvPr/>
        </p:nvSpPr>
        <p:spPr>
          <a:xfrm>
            <a:off x="179512" y="1279088"/>
            <a:ext cx="8712968" cy="3380894"/>
          </a:xfrm>
          <a:prstGeom prst="rect">
            <a:avLst/>
          </a:prstGeom>
          <a:noFill/>
          <a:ln w="12700">
            <a:solidFill>
              <a:schemeClr val="tx1"/>
            </a:solidFill>
          </a:ln>
        </p:spPr>
        <p:txBody>
          <a:bodyPr wrap="square" rtlCol="0">
            <a:noAutofit/>
          </a:bodyPr>
          <a:lstStyle/>
          <a:p>
            <a:endParaRPr lang="en-US" sz="1600" b="1" kern="1200" dirty="0">
              <a:solidFill>
                <a:schemeClr val="tx1"/>
              </a:solidFill>
              <a:latin typeface="Helvetica Neue CE 55 Roman" pitchFamily="82" charset="0"/>
              <a:ea typeface="+mn-ea"/>
              <a:cs typeface="+mn-cs"/>
            </a:endParaRPr>
          </a:p>
          <a:p>
            <a:endParaRPr lang="en-US" sz="1600" b="1" dirty="0">
              <a:latin typeface="Helvetica Neue CE 55 Roman" pitchFamily="82" charset="0"/>
            </a:endParaRPr>
          </a:p>
          <a:p>
            <a:r>
              <a:rPr lang="en-US" sz="1200" b="1" kern="1200" dirty="0">
                <a:solidFill>
                  <a:schemeClr val="tx1"/>
                </a:solidFill>
                <a:latin typeface="Arial" panose="020B0604020202020204" pitchFamily="34" charset="0"/>
                <a:cs typeface="Arial" panose="020B0604020202020204" pitchFamily="34" charset="0"/>
              </a:rPr>
              <a:t>DECLARATION </a:t>
            </a:r>
          </a:p>
          <a:p>
            <a:endParaRPr lang="en-US" sz="1200" b="1" kern="1200" dirty="0">
              <a:solidFill>
                <a:schemeClr val="tx1"/>
              </a:solidFill>
              <a:latin typeface="Arial" panose="020B0604020202020204" pitchFamily="34" charset="0"/>
              <a:cs typeface="Arial" panose="020B0604020202020204" pitchFamily="34" charset="0"/>
            </a:endParaRPr>
          </a:p>
          <a:p>
            <a:r>
              <a:rPr lang="en-US" sz="1200" b="1" kern="1200" dirty="0">
                <a:solidFill>
                  <a:schemeClr val="tx1"/>
                </a:solidFill>
                <a:latin typeface="Arial" panose="020B0604020202020204" pitchFamily="34" charset="0"/>
                <a:cs typeface="Arial" panose="020B0604020202020204" pitchFamily="34" charset="0"/>
              </a:rPr>
              <a:t> </a:t>
            </a:r>
          </a:p>
          <a:p>
            <a:r>
              <a:rPr lang="en-US" sz="1200" b="1" kern="1200" dirty="0">
                <a:solidFill>
                  <a:schemeClr val="tx1"/>
                </a:solidFill>
                <a:latin typeface="Arial" panose="020B0604020202020204" pitchFamily="34" charset="0"/>
                <a:cs typeface="Arial" panose="020B0604020202020204" pitchFamily="34" charset="0"/>
                <a:sym typeface="Wingdings 2"/>
              </a:rPr>
              <a:t></a:t>
            </a:r>
            <a:r>
              <a:rPr lang="en-US" sz="1200" b="0" kern="1200" dirty="0">
                <a:solidFill>
                  <a:schemeClr val="tx1"/>
                </a:solidFill>
                <a:latin typeface="Arial" panose="020B0604020202020204" pitchFamily="34" charset="0"/>
                <a:cs typeface="Arial" panose="020B0604020202020204" pitchFamily="34" charset="0"/>
              </a:rPr>
              <a:t> </a:t>
            </a:r>
            <a:r>
              <a:rPr lang="en-US" sz="12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200" b="1" kern="1200" dirty="0">
              <a:solidFill>
                <a:schemeClr val="tx1"/>
              </a:solidFill>
              <a:latin typeface="Arial" panose="020B0604020202020204" pitchFamily="34" charset="0"/>
              <a:cs typeface="Arial" panose="020B0604020202020204" pitchFamily="34" charset="0"/>
            </a:endParaRPr>
          </a:p>
          <a:p>
            <a:endParaRPr lang="en-AU" sz="1200" b="1" dirty="0">
              <a:latin typeface="Arial" panose="020B0604020202020204" pitchFamily="34" charset="0"/>
              <a:cs typeface="Arial" panose="020B0604020202020204" pitchFamily="34" charset="0"/>
            </a:endParaRPr>
          </a:p>
          <a:p>
            <a:endParaRPr lang="en-AU" sz="1200" b="1" dirty="0">
              <a:latin typeface="Arial" panose="020B0604020202020204" pitchFamily="34" charset="0"/>
              <a:cs typeface="Arial" panose="020B0604020202020204" pitchFamily="34" charset="0"/>
            </a:endParaRPr>
          </a:p>
          <a:p>
            <a:pPr algn="ctr"/>
            <a:r>
              <a:rPr lang="en-AU" sz="1200" b="1" kern="1200" dirty="0">
                <a:solidFill>
                  <a:schemeClr val="tx1"/>
                </a:solidFill>
                <a:latin typeface="Arial" panose="020B0604020202020204" pitchFamily="34" charset="0"/>
                <a:cs typeface="Arial" panose="020B0604020202020204" pitchFamily="34" charset="0"/>
              </a:rPr>
              <a:t>-THE END- </a:t>
            </a:r>
            <a:endParaRPr lang="en-US" sz="1200" b="1" kern="1200" dirty="0">
              <a:solidFill>
                <a:schemeClr val="tx1"/>
              </a:solidFill>
              <a:latin typeface="Arial" panose="020B06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42818419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7872</TotalTime>
  <Words>920</Words>
  <Application>Microsoft Office PowerPoint</Application>
  <PresentationFormat>On-screen Show (16:9)</PresentationFormat>
  <Paragraphs>80</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Helvetica 45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Joleen Quek</cp:lastModifiedBy>
  <cp:revision>429</cp:revision>
  <dcterms:created xsi:type="dcterms:W3CDTF">2006-08-16T00:00:00Z</dcterms:created>
  <dcterms:modified xsi:type="dcterms:W3CDTF">2025-01-13T03:46:56Z</dcterms:modified>
</cp:coreProperties>
</file>