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4" r:id="rId2"/>
    <p:sldId id="257" r:id="rId3"/>
    <p:sldId id="265" r:id="rId4"/>
    <p:sldId id="266" r:id="rId5"/>
    <p:sldId id="267" r:id="rId6"/>
    <p:sldId id="268" r:id="rId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3"/>
    <p:restoredTop sz="94656"/>
  </p:normalViewPr>
  <p:slideViewPr>
    <p:cSldViewPr>
      <p:cViewPr varScale="1">
        <p:scale>
          <a:sx n="142" d="100"/>
          <a:sy n="142" d="100"/>
        </p:scale>
        <p:origin x="666"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11/10/2025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11/10/2025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awards.marketing-interactive.com/agency-of-the-year-sg/entry-submission"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06167B-6686-409E-F997-764069B40911}"/>
              </a:ext>
            </a:extLst>
          </p:cNvPr>
          <p:cNvSpPr txBox="1"/>
          <p:nvPr/>
        </p:nvSpPr>
        <p:spPr>
          <a:xfrm>
            <a:off x="2195736" y="4371950"/>
            <a:ext cx="4968552" cy="261610"/>
          </a:xfrm>
          <a:prstGeom prst="rect">
            <a:avLst/>
          </a:prstGeom>
          <a:noFill/>
        </p:spPr>
        <p:txBody>
          <a:bodyPr wrap="square" rtlCol="0">
            <a:spAutoFit/>
          </a:bodyPr>
          <a:lstStyle/>
          <a:p>
            <a:r>
              <a:rPr lang="en-US" sz="1100" dirty="0">
                <a:solidFill>
                  <a:schemeClr val="bg1"/>
                </a:solidFill>
                <a:latin typeface="Arial" panose="020B0604020202020204" pitchFamily="34" charset="0"/>
                <a:cs typeface="Arial" panose="020B0604020202020204" pitchFamily="34" charset="0"/>
              </a:rPr>
              <a:t>CORE SUBMISSION DOCUMENT / </a:t>
            </a:r>
            <a:r>
              <a:rPr lang="en-US" sz="1100" b="1" dirty="0">
                <a:solidFill>
                  <a:schemeClr val="bg1"/>
                </a:solidFill>
                <a:latin typeface="Arial" panose="020B0604020202020204" pitchFamily="34" charset="0"/>
                <a:cs typeface="Arial" panose="020B0604020202020204" pitchFamily="34" charset="0"/>
              </a:rPr>
              <a:t>TALENT &amp; CULTURE CATEGORIES</a:t>
            </a:r>
            <a:endParaRPr lang="en-SG" sz="11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graphicFrame>
        <p:nvGraphicFramePr>
          <p:cNvPr id="5" name="Table 4">
            <a:extLst>
              <a:ext uri="{FF2B5EF4-FFF2-40B4-BE49-F238E27FC236}">
                <a16:creationId xmlns:a16="http://schemas.microsoft.com/office/drawing/2014/main" id="{7FAA7708-86A6-ABFB-252F-3957D4B1B02B}"/>
              </a:ext>
            </a:extLst>
          </p:cNvPr>
          <p:cNvGraphicFramePr>
            <a:graphicFrameLocks noGrp="1"/>
          </p:cNvGraphicFramePr>
          <p:nvPr>
            <p:extLst>
              <p:ext uri="{D42A27DB-BD31-4B8C-83A1-F6EECF244321}">
                <p14:modId xmlns:p14="http://schemas.microsoft.com/office/powerpoint/2010/main" val="920634611"/>
              </p:ext>
            </p:extLst>
          </p:nvPr>
        </p:nvGraphicFramePr>
        <p:xfrm>
          <a:off x="266700" y="1168718"/>
          <a:ext cx="8610600" cy="1882140"/>
        </p:xfrm>
        <a:graphic>
          <a:graphicData uri="http://schemas.openxmlformats.org/drawingml/2006/table">
            <a:tbl>
              <a:tblPr firstRow="1" bandRow="1">
                <a:tableStyleId>{5C22544A-7EE6-4342-B048-85BDC9FD1C3A}</a:tableStyleId>
              </a:tblPr>
              <a:tblGrid>
                <a:gridCol w="4017268">
                  <a:extLst>
                    <a:ext uri="{9D8B030D-6E8A-4147-A177-3AD203B41FA5}">
                      <a16:colId xmlns:a16="http://schemas.microsoft.com/office/drawing/2014/main" val="20000"/>
                    </a:ext>
                  </a:extLst>
                </a:gridCol>
                <a:gridCol w="4593332">
                  <a:extLst>
                    <a:ext uri="{9D8B030D-6E8A-4147-A177-3AD203B41FA5}">
                      <a16:colId xmlns:a16="http://schemas.microsoft.com/office/drawing/2014/main" val="20001"/>
                    </a:ext>
                  </a:extLst>
                </a:gridCol>
              </a:tblGrid>
              <a:tr h="251022">
                <a:tc gridSpan="2">
                  <a:txBody>
                    <a:bodyPr/>
                    <a:lstStyle/>
                    <a:p>
                      <a:pPr algn="ctr"/>
                      <a:r>
                        <a:rPr lang="en-US" sz="1050" dirty="0">
                          <a:latin typeface="Arial" panose="020B0604020202020204" pitchFamily="34" charset="0"/>
                          <a:cs typeface="Arial" panose="020B0604020202020204" pitchFamily="34" charset="0"/>
                        </a:rPr>
                        <a:t>Agency of the Year Awards 2026</a:t>
                      </a:r>
                      <a:r>
                        <a:rPr lang="en-US" sz="1050" baseline="0" dirty="0">
                          <a:latin typeface="Arial" panose="020B0604020202020204" pitchFamily="34" charset="0"/>
                          <a:cs typeface="Arial" panose="020B0604020202020204" pitchFamily="34" charset="0"/>
                        </a:rPr>
                        <a:t>: </a:t>
                      </a:r>
                      <a:r>
                        <a:rPr lang="en-US" sz="1050" dirty="0">
                          <a:latin typeface="Arial" panose="020B0604020202020204" pitchFamily="34" charset="0"/>
                          <a:cs typeface="Arial" panose="020B0604020202020204" pitchFamily="34" charset="0"/>
                        </a:rPr>
                        <a:t>Core</a:t>
                      </a:r>
                      <a:r>
                        <a:rPr lang="en-US" sz="1050" baseline="0" dirty="0">
                          <a:latin typeface="Arial" panose="020B0604020202020204" pitchFamily="34" charset="0"/>
                          <a:cs typeface="Arial" panose="020B0604020202020204" pitchFamily="34" charset="0"/>
                        </a:rPr>
                        <a:t> Submission Document</a:t>
                      </a:r>
                      <a:endParaRPr lang="en-US" sz="10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hMerge="1">
                  <a:txBody>
                    <a:bodyPr/>
                    <a:lstStyle/>
                    <a:p>
                      <a:endParaRPr lang="en-US" dirty="0"/>
                    </a:p>
                  </a:txBody>
                  <a:tcPr>
                    <a:lnB w="12700" cap="flat" cmpd="sng" algn="ctr">
                      <a:solidFill>
                        <a:schemeClr val="tx1"/>
                      </a:solidFill>
                      <a:prstDash val="solid"/>
                      <a:round/>
                      <a:headEnd type="none" w="med" len="med"/>
                      <a:tailEnd type="none" w="med" len="med"/>
                    </a:lnB>
                    <a:solidFill>
                      <a:srgbClr val="000066"/>
                    </a:solidFill>
                  </a:tcPr>
                </a:tc>
                <a:extLst>
                  <a:ext uri="{0D108BD9-81ED-4DB2-BD59-A6C34878D82A}">
                    <a16:rowId xmlns:a16="http://schemas.microsoft.com/office/drawing/2014/main" val="10000"/>
                  </a:ext>
                </a:extLst>
              </a:tr>
              <a:tr h="228202">
                <a:tc>
                  <a:txBody>
                    <a:bodyPr/>
                    <a:lstStyle/>
                    <a:p>
                      <a:r>
                        <a:rPr lang="en-US" sz="900" b="1" dirty="0">
                          <a:latin typeface="Arial" panose="020B0604020202020204" pitchFamily="34" charset="0"/>
                          <a:cs typeface="Arial" panose="020B0604020202020204" pitchFamily="34" charset="0"/>
                        </a:rPr>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900" dirty="0">
                        <a:latin typeface="Helvetica 55 Roman" panose="020B0500000000000000"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202">
                <a:tc>
                  <a:txBody>
                    <a:bodyPr/>
                    <a:lstStyle/>
                    <a:p>
                      <a:r>
                        <a:rPr lang="en-US" sz="900" b="1" dirty="0">
                          <a:latin typeface="Arial" panose="020B0604020202020204" pitchFamily="34" charset="0"/>
                          <a:cs typeface="Arial" panose="020B0604020202020204" pitchFamily="34" charset="0"/>
                        </a:rPr>
                        <a:t>Name of Agency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900" dirty="0">
                        <a:latin typeface="Helvetica 55 Roman" panose="020B0500000000000000"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202">
                <a:tc>
                  <a:txBody>
                    <a:bodyPr/>
                    <a:lstStyle/>
                    <a:p>
                      <a:r>
                        <a:rPr lang="en-US" sz="900" b="1" dirty="0">
                          <a:latin typeface="Arial" panose="020B0604020202020204" pitchFamily="34" charset="0"/>
                          <a:cs typeface="Arial" panose="020B0604020202020204" pitchFamily="34" charset="0"/>
                        </a:rPr>
                        <a:t>Candidate Name </a:t>
                      </a:r>
                      <a:r>
                        <a:rPr lang="en-US" sz="800" b="0" dirty="0">
                          <a:latin typeface="Arial" panose="020B0604020202020204" pitchFamily="34" charset="0"/>
                          <a:cs typeface="Arial" panose="020B0604020202020204" pitchFamily="34" charset="0"/>
                        </a:rPr>
                        <a:t>(Only applicable for Agency Leader of the Year &amp; Rising Star Categories) </a:t>
                      </a:r>
                      <a:endParaRPr lang="en-US" sz="900" b="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900" dirty="0">
                        <a:latin typeface="Helvetica 55 Roman" panose="020B0500000000000000"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32241794"/>
                  </a:ext>
                </a:extLst>
              </a:tr>
              <a:tr h="228202">
                <a:tc>
                  <a:txBody>
                    <a:bodyPr/>
                    <a:lstStyle/>
                    <a:p>
                      <a:r>
                        <a:rPr lang="en-US" sz="900" b="1" dirty="0">
                          <a:latin typeface="Arial" panose="020B0604020202020204" pitchFamily="34" charset="0"/>
                          <a:cs typeface="Arial" panose="020B0604020202020204" pitchFamily="34" charset="0"/>
                        </a:rPr>
                        <a:t>Designation: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900" dirty="0">
                        <a:latin typeface="Helvetica 55 Roman" panose="020B0500000000000000"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65124">
                <a:tc>
                  <a:txBody>
                    <a:bodyPr/>
                    <a:lstStyle/>
                    <a:p>
                      <a:pPr algn="l"/>
                      <a:r>
                        <a:rPr lang="en-US" sz="900" b="1" dirty="0">
                          <a:latin typeface="Arial" panose="020B0604020202020204" pitchFamily="34" charset="0"/>
                          <a:cs typeface="Arial" panose="020B0604020202020204" pitchFamily="34" charset="0"/>
                        </a:rPr>
                        <a:t>Agency Type (Network* / Independent):</a:t>
                      </a:r>
                      <a:r>
                        <a:rPr lang="en-US" sz="900" b="1" baseline="0" dirty="0">
                          <a:latin typeface="Arial" panose="020B0604020202020204" pitchFamily="34" charset="0"/>
                          <a:cs typeface="Arial" panose="020B0604020202020204" pitchFamily="34" charset="0"/>
                        </a:rPr>
                        <a:t> </a:t>
                      </a:r>
                      <a:r>
                        <a:rPr lang="en-US" sz="900" b="1" dirty="0">
                          <a:latin typeface="Arial" panose="020B0604020202020204" pitchFamily="34" charset="0"/>
                          <a:cs typeface="Arial" panose="020B0604020202020204" pitchFamily="34" charset="0"/>
                        </a:rPr>
                        <a:t>*if it’s network, indicate under which group/network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900" b="1" dirty="0">
                        <a:latin typeface="Helvetica 55 Roman" panose="020B0500000000000000"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202">
                <a:tc>
                  <a:txBody>
                    <a:bodyPr/>
                    <a:lstStyle/>
                    <a:p>
                      <a:pPr algn="l"/>
                      <a:r>
                        <a:rPr lang="en-US" sz="900" b="1" dirty="0">
                          <a:latin typeface="Arial" panose="020B0604020202020204" pitchFamily="34" charset="0"/>
                          <a:cs typeface="Arial" panose="020B0604020202020204" pitchFamily="34" charset="0"/>
                        </a:rPr>
                        <a:t>Founded in Malaysia (Yes / 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900" b="1" dirty="0">
                        <a:latin typeface="Helvetica 55 Roman" panose="020B0500000000000000"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6" name="TextBox 5">
            <a:extLst>
              <a:ext uri="{FF2B5EF4-FFF2-40B4-BE49-F238E27FC236}">
                <a16:creationId xmlns:a16="http://schemas.microsoft.com/office/drawing/2014/main" id="{1CE33C1F-140C-1F67-597F-AE074B36528B}"/>
              </a:ext>
            </a:extLst>
          </p:cNvPr>
          <p:cNvSpPr txBox="1"/>
          <p:nvPr/>
        </p:nvSpPr>
        <p:spPr>
          <a:xfrm>
            <a:off x="160594" y="3050858"/>
            <a:ext cx="8964488" cy="1808187"/>
          </a:xfrm>
          <a:prstGeom prst="rect">
            <a:avLst/>
          </a:prstGeom>
          <a:noFill/>
        </p:spPr>
        <p:txBody>
          <a:bodyPr wrap="square" rtlCol="0">
            <a:spAutoFit/>
          </a:bodyPr>
          <a:lstStyle/>
          <a:p>
            <a:r>
              <a:rPr lang="en-US" sz="650" b="1" u="sng" dirty="0">
                <a:latin typeface="Arial" panose="020B0604020202020204" pitchFamily="34" charset="0"/>
                <a:cs typeface="Arial" panose="020B0604020202020204" pitchFamily="34" charset="0"/>
              </a:rPr>
              <a:t>Guideline</a:t>
            </a:r>
          </a:p>
          <a:p>
            <a:r>
              <a:rPr lang="en-US" sz="650" dirty="0">
                <a:latin typeface="Arial" panose="020B0604020202020204" pitchFamily="34" charset="0"/>
                <a:cs typeface="Arial" panose="020B0604020202020204" pitchFamily="34" charset="0"/>
              </a:rPr>
              <a:t>Please refer to the AOTY Malaysia 2026 Entry Guidelines for specific requirements, </a:t>
            </a:r>
            <a:r>
              <a:rPr lang="en-US" sz="650" dirty="0">
                <a:effectLst/>
                <a:latin typeface="Arial" panose="020B0604020202020204" pitchFamily="34" charset="0"/>
                <a:ea typeface="Calibri" panose="020F0502020204030204" pitchFamily="34" charset="0"/>
                <a:cs typeface="Arial" panose="020B0604020202020204" pitchFamily="34" charset="0"/>
              </a:rPr>
              <a:t>category descriptions and entry criteria details.</a:t>
            </a:r>
            <a:r>
              <a:rPr lang="en-US" sz="650" dirty="0">
                <a:latin typeface="Arial" panose="020B0604020202020204" pitchFamily="34" charset="0"/>
                <a:cs typeface="Arial" panose="020B0604020202020204" pitchFamily="34" charset="0"/>
              </a:rPr>
              <a:t> In particular, the Talent &amp; Culture Categories (31 - 35).</a:t>
            </a:r>
          </a:p>
          <a:p>
            <a:endParaRPr lang="en-US" sz="650" dirty="0">
              <a:latin typeface="Arial" panose="020B0604020202020204" pitchFamily="34" charset="0"/>
              <a:cs typeface="Arial" panose="020B0604020202020204" pitchFamily="34" charset="0"/>
            </a:endParaRPr>
          </a:p>
          <a:p>
            <a:r>
              <a:rPr lang="en-US" sz="650" b="1" u="sng" dirty="0">
                <a:latin typeface="Arial" panose="020B0604020202020204" pitchFamily="34" charset="0"/>
                <a:cs typeface="Arial" panose="020B0604020202020204" pitchFamily="34" charset="0"/>
              </a:rPr>
              <a:t>Required Information</a:t>
            </a:r>
          </a:p>
          <a:p>
            <a:r>
              <a:rPr lang="en-US" sz="650" dirty="0">
                <a:latin typeface="Arial" panose="020B0604020202020204" pitchFamily="34" charset="0"/>
                <a:cs typeface="Arial" panose="020B0604020202020204" pitchFamily="34" charset="0"/>
              </a:rPr>
              <a:t>If you have images and other supporting documents, you may insert them within this entry submission template, and also upload them (in high-resolution) separately on the online submission page. Should your entry be shortlisted, these images and any non-confidential supporting documents may be used for publication and on the night of the awards. </a:t>
            </a:r>
            <a:br>
              <a:rPr lang="en-US" sz="650" dirty="0">
                <a:latin typeface="Arial" panose="020B0604020202020204" pitchFamily="34" charset="0"/>
                <a:cs typeface="Arial" panose="020B0604020202020204" pitchFamily="34" charset="0"/>
              </a:rPr>
            </a:br>
            <a:br>
              <a:rPr lang="en-US" sz="650" dirty="0">
                <a:latin typeface="Arial" panose="020B0604020202020204" pitchFamily="34" charset="0"/>
                <a:cs typeface="Arial" panose="020B0604020202020204" pitchFamily="34" charset="0"/>
              </a:rPr>
            </a:br>
            <a:r>
              <a:rPr lang="en-US" sz="65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 resolution of the client logo </a:t>
            </a:r>
            <a:r>
              <a:rPr lang="en-US" sz="650" i="1" dirty="0">
                <a:effectLst/>
                <a:latin typeface="Arial" panose="020B0604020202020204" pitchFamily="34" charset="0"/>
                <a:ea typeface="Calibri" panose="020F0502020204030204" pitchFamily="34" charset="0"/>
                <a:cs typeface="Arial" panose="020B0604020202020204" pitchFamily="34" charset="0"/>
              </a:rPr>
              <a:t>(only applicable for Best Agency-Client </a:t>
            </a:r>
            <a:r>
              <a:rPr lang="en-US" sz="650" i="1" dirty="0">
                <a:latin typeface="Arial" panose="020B0604020202020204" pitchFamily="34" charset="0"/>
                <a:ea typeface="Calibri" panose="020F0502020204030204" pitchFamily="34" charset="0"/>
                <a:cs typeface="Arial" panose="020B0604020202020204" pitchFamily="34" charset="0"/>
              </a:rPr>
              <a:t>Category)</a:t>
            </a:r>
            <a:r>
              <a:rPr lang="en-US" sz="650" b="1" dirty="0">
                <a:latin typeface="Arial" panose="020B0604020202020204" pitchFamily="34" charset="0"/>
                <a:ea typeface="Calibri" panose="020F0502020204030204" pitchFamily="34" charset="0"/>
                <a:cs typeface="Arial" panose="020B0604020202020204" pitchFamily="34" charset="0"/>
              </a:rPr>
              <a:t>, agency logo</a:t>
            </a:r>
            <a:r>
              <a:rPr lang="en-US" sz="650" b="1" dirty="0">
                <a:effectLst/>
                <a:latin typeface="Arial" panose="020B0604020202020204" pitchFamily="34" charset="0"/>
                <a:ea typeface="Calibri" panose="020F0502020204030204" pitchFamily="34" charset="0"/>
                <a:cs typeface="Arial" panose="020B0604020202020204" pitchFamily="34" charset="0"/>
              </a:rPr>
              <a:t> </a:t>
            </a:r>
            <a:r>
              <a:rPr lang="en-US" sz="650" i="1" dirty="0">
                <a:effectLst/>
                <a:latin typeface="Arial" panose="020B0604020202020204" pitchFamily="34" charset="0"/>
                <a:ea typeface="Calibri" panose="020F0502020204030204" pitchFamily="34" charset="0"/>
                <a:cs typeface="Arial" panose="020B0604020202020204" pitchFamily="34" charset="0"/>
              </a:rPr>
              <a:t>(For all categories) </a:t>
            </a:r>
            <a:r>
              <a:rPr lang="en-US" sz="650" b="1" dirty="0">
                <a:effectLst/>
                <a:latin typeface="Arial" panose="020B0604020202020204" pitchFamily="34" charset="0"/>
                <a:ea typeface="Calibri" panose="020F0502020204030204" pitchFamily="34" charset="0"/>
                <a:cs typeface="Arial" panose="020B0604020202020204" pitchFamily="34" charset="0"/>
              </a:rPr>
              <a:t>and team photo / candidate headshot that can be used on all marketing material.</a:t>
            </a:r>
            <a:endParaRPr lang="en-US" sz="650" dirty="0">
              <a:latin typeface="Arial" panose="020B0604020202020204" pitchFamily="34" charset="0"/>
              <a:cs typeface="Arial" panose="020B0604020202020204" pitchFamily="34" charset="0"/>
            </a:endParaRPr>
          </a:p>
          <a:p>
            <a:endParaRPr lang="en-US" sz="650" dirty="0">
              <a:latin typeface="Arial" panose="020B0604020202020204" pitchFamily="34" charset="0"/>
              <a:cs typeface="Arial" panose="020B0604020202020204" pitchFamily="34" charset="0"/>
            </a:endParaRPr>
          </a:p>
          <a:p>
            <a:r>
              <a:rPr lang="en-US" sz="650" b="1" u="sng" dirty="0">
                <a:latin typeface="Arial" panose="020B0604020202020204" pitchFamily="34" charset="0"/>
                <a:cs typeface="Arial" panose="020B0604020202020204" pitchFamily="34" charset="0"/>
              </a:rPr>
              <a:t>Video URLs</a:t>
            </a:r>
          </a:p>
          <a:p>
            <a:r>
              <a:rPr lang="en-US" sz="65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 Please copy and paste any link to your video (if any) here: </a:t>
            </a:r>
          </a:p>
          <a:p>
            <a:endParaRPr lang="en-US" sz="650" dirty="0">
              <a:latin typeface="Arial" panose="020B0604020202020204" pitchFamily="34" charset="0"/>
              <a:cs typeface="Arial" panose="020B0604020202020204" pitchFamily="34" charset="0"/>
            </a:endParaRPr>
          </a:p>
          <a:p>
            <a:r>
              <a:rPr lang="en-US" sz="650" b="1" u="sng" dirty="0">
                <a:latin typeface="Arial" panose="020B0604020202020204" pitchFamily="34" charset="0"/>
                <a:cs typeface="Arial" panose="020B0604020202020204" pitchFamily="34" charset="0"/>
              </a:rPr>
              <a:t>Attention</a:t>
            </a:r>
            <a:br>
              <a:rPr lang="en-US" sz="650" b="1" u="sng" dirty="0">
                <a:latin typeface="Arial" panose="020B0604020202020204" pitchFamily="34" charset="0"/>
                <a:cs typeface="Arial" panose="020B0604020202020204" pitchFamily="34" charset="0"/>
              </a:rPr>
            </a:br>
            <a:r>
              <a:rPr lang="en-US" sz="7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700" dirty="0">
                <a:solidFill>
                  <a:srgbClr val="FF0000"/>
                </a:solidFill>
                <a:latin typeface="Arial" panose="020B0604020202020204" pitchFamily="34" charset="0"/>
                <a:cs typeface="Arial" panose="020B0604020202020204" pitchFamily="34" charset="0"/>
              </a:rPr>
              <a:t>red text </a:t>
            </a:r>
            <a:r>
              <a:rPr lang="en-US" sz="700" dirty="0">
                <a:latin typeface="Arial" panose="020B0604020202020204" pitchFamily="34" charset="0"/>
                <a:cs typeface="Arial" panose="020B0604020202020204" pitchFamily="34" charset="0"/>
              </a:rPr>
              <a:t>or </a:t>
            </a:r>
            <a:r>
              <a:rPr lang="en-US" sz="700" dirty="0">
                <a:solidFill>
                  <a:schemeClr val="bg1"/>
                </a:solidFill>
                <a:highlight>
                  <a:srgbClr val="FF0000"/>
                </a:highlight>
                <a:latin typeface="Arial" panose="020B0604020202020204" pitchFamily="34" charset="0"/>
                <a:cs typeface="Arial" panose="020B0604020202020204" pitchFamily="34" charset="0"/>
              </a:rPr>
              <a:t>highlighted in red</a:t>
            </a:r>
            <a:r>
              <a:rPr lang="en-US" sz="700" dirty="0">
                <a:latin typeface="Arial" panose="020B0604020202020204" pitchFamily="34" charset="0"/>
                <a:cs typeface="Arial" panose="020B0604020202020204" pitchFamily="34" charset="0"/>
              </a:rPr>
              <a:t>. Any indicated text will not be used for publication and will not be disseminated beyond the judging panel in any way. Once you are ready to submit, please save this file as a .pdf version before uploading it at</a:t>
            </a:r>
            <a:r>
              <a:rPr lang="en-US" sz="700" dirty="0">
                <a:highlight>
                  <a:srgbClr val="FFFF00"/>
                </a:highlight>
                <a:latin typeface="Arial" panose="020B0604020202020204" pitchFamily="34" charset="0"/>
                <a:cs typeface="Arial" panose="020B0604020202020204" pitchFamily="34" charset="0"/>
              </a:rPr>
              <a:t> </a:t>
            </a:r>
            <a:r>
              <a:rPr lang="en-US" sz="650" dirty="0">
                <a:highlight>
                  <a:srgbClr val="FFFF00"/>
                </a:highlight>
                <a:latin typeface="Arial" panose="020B0604020202020204" pitchFamily="34" charset="0"/>
                <a:cs typeface="Arial" panose="020B0604020202020204" pitchFamily="34" charset="0"/>
              </a:rPr>
              <a:t>: </a:t>
            </a:r>
            <a:r>
              <a:rPr lang="en-US" sz="650" dirty="0">
                <a:highlight>
                  <a:srgbClr val="FFFF00"/>
                </a:highlight>
                <a:latin typeface="Arial" panose="020B0604020202020204" pitchFamily="34" charset="0"/>
                <a:cs typeface="Arial" panose="020B0604020202020204" pitchFamily="34" charset="0"/>
                <a:hlinkClick r:id="rId2"/>
              </a:rPr>
              <a:t>https://awards.marketing-interactive.com/agency-of-the-year-my/entry-submission</a:t>
            </a:r>
            <a:endParaRPr lang="en-US" sz="650" b="1" u="sng" dirty="0">
              <a:solidFill>
                <a:srgbClr val="FF0000"/>
              </a:solidFill>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1009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3" name="Subtitle 2"/>
          <p:cNvSpPr>
            <a:spLocks noGrp="1"/>
          </p:cNvSpPr>
          <p:nvPr>
            <p:ph type="subTitle" idx="1"/>
          </p:nvPr>
        </p:nvSpPr>
        <p:spPr/>
        <p:txBody>
          <a:bodyPr/>
          <a:lstStyle/>
          <a:p>
            <a:endParaRPr lang="en-SG"/>
          </a:p>
        </p:txBody>
      </p:sp>
      <p:sp>
        <p:nvSpPr>
          <p:cNvPr id="8" name="TextBox 7">
            <a:extLst>
              <a:ext uri="{FF2B5EF4-FFF2-40B4-BE49-F238E27FC236}">
                <a16:creationId xmlns:a16="http://schemas.microsoft.com/office/drawing/2014/main" id="{BA6E5C58-F134-F39B-A476-6ACDF8C4E41D}"/>
              </a:ext>
            </a:extLst>
          </p:cNvPr>
          <p:cNvSpPr txBox="1"/>
          <p:nvPr/>
        </p:nvSpPr>
        <p:spPr>
          <a:xfrm>
            <a:off x="152400" y="1229053"/>
            <a:ext cx="8610600" cy="261610"/>
          </a:xfrm>
          <a:prstGeom prst="rect">
            <a:avLst/>
          </a:prstGeom>
          <a:noFill/>
        </p:spPr>
        <p:txBody>
          <a:bodyPr wrap="square" rtlCol="0">
            <a:spAutoFit/>
          </a:bodyPr>
          <a:lstStyle/>
          <a:p>
            <a:r>
              <a:rPr lang="en-US" sz="1100" b="1" dirty="0">
                <a:latin typeface="Arial" panose="020B0604020202020204" pitchFamily="34" charset="0"/>
                <a:cs typeface="Arial" panose="020B0604020202020204" pitchFamily="34" charset="0"/>
              </a:rPr>
              <a:t>Talent &amp; Culture Categories (31-35) </a:t>
            </a:r>
            <a:r>
              <a:rPr lang="en-US" sz="1100" dirty="0">
                <a:latin typeface="Arial" panose="020B0604020202020204" pitchFamily="34" charset="0"/>
                <a:cs typeface="Arial" panose="020B0604020202020204" pitchFamily="34" charset="0"/>
              </a:rPr>
              <a:t>Max 2000 Words – Follow the category description for details</a:t>
            </a:r>
          </a:p>
        </p:txBody>
      </p:sp>
      <p:graphicFrame>
        <p:nvGraphicFramePr>
          <p:cNvPr id="9" name="Table 8">
            <a:extLst>
              <a:ext uri="{FF2B5EF4-FFF2-40B4-BE49-F238E27FC236}">
                <a16:creationId xmlns:a16="http://schemas.microsoft.com/office/drawing/2014/main" id="{E04B3F9F-5779-3D97-397D-323FEE763303}"/>
              </a:ext>
            </a:extLst>
          </p:cNvPr>
          <p:cNvGraphicFramePr>
            <a:graphicFrameLocks noGrp="1"/>
          </p:cNvGraphicFramePr>
          <p:nvPr>
            <p:extLst>
              <p:ext uri="{D42A27DB-BD31-4B8C-83A1-F6EECF244321}">
                <p14:modId xmlns:p14="http://schemas.microsoft.com/office/powerpoint/2010/main" val="43121432"/>
              </p:ext>
            </p:extLst>
          </p:nvPr>
        </p:nvGraphicFramePr>
        <p:xfrm>
          <a:off x="228600" y="1491630"/>
          <a:ext cx="8534400" cy="3168352"/>
        </p:xfrm>
        <a:graphic>
          <a:graphicData uri="http://schemas.openxmlformats.org/drawingml/2006/table">
            <a:tbl>
              <a:tblPr firstRow="1" bandRow="1">
                <a:tableStyleId>{5C22544A-7EE6-4342-B048-85BDC9FD1C3A}</a:tableStyleId>
              </a:tblPr>
              <a:tblGrid>
                <a:gridCol w="8534400">
                  <a:extLst>
                    <a:ext uri="{9D8B030D-6E8A-4147-A177-3AD203B41FA5}">
                      <a16:colId xmlns:a16="http://schemas.microsoft.com/office/drawing/2014/main" val="20000"/>
                    </a:ext>
                  </a:extLst>
                </a:gridCol>
              </a:tblGrid>
              <a:tr h="3168352">
                <a:tc>
                  <a:txBody>
                    <a:bodyPr/>
                    <a:lstStyle/>
                    <a:p>
                      <a:endParaRPr lang="en-US" sz="1000" b="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55330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3" name="Subtitle 2"/>
          <p:cNvSpPr>
            <a:spLocks noGrp="1"/>
          </p:cNvSpPr>
          <p:nvPr>
            <p:ph type="subTitle" idx="1"/>
          </p:nvPr>
        </p:nvSpPr>
        <p:spPr/>
        <p:txBody>
          <a:bodyPr/>
          <a:lstStyle/>
          <a:p>
            <a:endParaRPr lang="en-SG"/>
          </a:p>
        </p:txBody>
      </p:sp>
      <p:sp>
        <p:nvSpPr>
          <p:cNvPr id="8" name="TextBox 7">
            <a:extLst>
              <a:ext uri="{FF2B5EF4-FFF2-40B4-BE49-F238E27FC236}">
                <a16:creationId xmlns:a16="http://schemas.microsoft.com/office/drawing/2014/main" id="{BA6E5C58-F134-F39B-A476-6ACDF8C4E41D}"/>
              </a:ext>
            </a:extLst>
          </p:cNvPr>
          <p:cNvSpPr txBox="1"/>
          <p:nvPr/>
        </p:nvSpPr>
        <p:spPr>
          <a:xfrm>
            <a:off x="152400" y="1213604"/>
            <a:ext cx="8610600" cy="261610"/>
          </a:xfrm>
          <a:prstGeom prst="rect">
            <a:avLst/>
          </a:prstGeom>
          <a:noFill/>
        </p:spPr>
        <p:txBody>
          <a:bodyPr wrap="square" rtlCol="0">
            <a:spAutoFit/>
          </a:bodyPr>
          <a:lstStyle/>
          <a:p>
            <a:r>
              <a:rPr lang="en-US" sz="1100" b="1" dirty="0">
                <a:latin typeface="Arial" panose="020B0604020202020204" pitchFamily="34" charset="0"/>
                <a:cs typeface="Arial" panose="020B0604020202020204" pitchFamily="34" charset="0"/>
              </a:rPr>
              <a:t>Talent &amp; Culture Categories (Continued)</a:t>
            </a:r>
            <a:endParaRPr lang="en-US" sz="1100" dirty="0">
              <a:latin typeface="Arial" panose="020B0604020202020204" pitchFamily="34" charset="0"/>
              <a:cs typeface="Arial" panose="020B0604020202020204" pitchFamily="34" charset="0"/>
            </a:endParaRPr>
          </a:p>
        </p:txBody>
      </p:sp>
      <p:graphicFrame>
        <p:nvGraphicFramePr>
          <p:cNvPr id="9" name="Table 8">
            <a:extLst>
              <a:ext uri="{FF2B5EF4-FFF2-40B4-BE49-F238E27FC236}">
                <a16:creationId xmlns:a16="http://schemas.microsoft.com/office/drawing/2014/main" id="{E04B3F9F-5779-3D97-397D-323FEE763303}"/>
              </a:ext>
            </a:extLst>
          </p:cNvPr>
          <p:cNvGraphicFramePr>
            <a:graphicFrameLocks noGrp="1"/>
          </p:cNvGraphicFramePr>
          <p:nvPr/>
        </p:nvGraphicFramePr>
        <p:xfrm>
          <a:off x="228600" y="1491630"/>
          <a:ext cx="8534400" cy="3168352"/>
        </p:xfrm>
        <a:graphic>
          <a:graphicData uri="http://schemas.openxmlformats.org/drawingml/2006/table">
            <a:tbl>
              <a:tblPr firstRow="1" bandRow="1">
                <a:tableStyleId>{5C22544A-7EE6-4342-B048-85BDC9FD1C3A}</a:tableStyleId>
              </a:tblPr>
              <a:tblGrid>
                <a:gridCol w="8534400">
                  <a:extLst>
                    <a:ext uri="{9D8B030D-6E8A-4147-A177-3AD203B41FA5}">
                      <a16:colId xmlns:a16="http://schemas.microsoft.com/office/drawing/2014/main" val="20000"/>
                    </a:ext>
                  </a:extLst>
                </a:gridCol>
              </a:tblGrid>
              <a:tr h="3168352">
                <a:tc>
                  <a:txBody>
                    <a:bodyPr/>
                    <a:lstStyle/>
                    <a:p>
                      <a:endParaRPr lang="en-US" sz="1000" b="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88955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a:t>
            </a:r>
            <a:endParaRPr lang="en-SG" dirty="0"/>
          </a:p>
        </p:txBody>
      </p:sp>
      <p:sp>
        <p:nvSpPr>
          <p:cNvPr id="3" name="Subtitle 2"/>
          <p:cNvSpPr>
            <a:spLocks noGrp="1"/>
          </p:cNvSpPr>
          <p:nvPr>
            <p:ph type="subTitle" idx="1"/>
          </p:nvPr>
        </p:nvSpPr>
        <p:spPr/>
        <p:txBody>
          <a:bodyPr/>
          <a:lstStyle/>
          <a:p>
            <a:endParaRPr lang="en-SG"/>
          </a:p>
        </p:txBody>
      </p:sp>
      <p:sp>
        <p:nvSpPr>
          <p:cNvPr id="8" name="TextBox 7">
            <a:extLst>
              <a:ext uri="{FF2B5EF4-FFF2-40B4-BE49-F238E27FC236}">
                <a16:creationId xmlns:a16="http://schemas.microsoft.com/office/drawing/2014/main" id="{BA6E5C58-F134-F39B-A476-6ACDF8C4E41D}"/>
              </a:ext>
            </a:extLst>
          </p:cNvPr>
          <p:cNvSpPr txBox="1"/>
          <p:nvPr/>
        </p:nvSpPr>
        <p:spPr>
          <a:xfrm>
            <a:off x="190500" y="1229053"/>
            <a:ext cx="8610600" cy="261610"/>
          </a:xfrm>
          <a:prstGeom prst="rect">
            <a:avLst/>
          </a:prstGeom>
          <a:noFill/>
        </p:spPr>
        <p:txBody>
          <a:bodyPr wrap="square" rtlCol="0">
            <a:spAutoFit/>
          </a:bodyPr>
          <a:lstStyle/>
          <a:p>
            <a:r>
              <a:rPr lang="en-US" sz="1100" b="1" dirty="0">
                <a:latin typeface="Arial" panose="020B0604020202020204" pitchFamily="34" charset="0"/>
                <a:cs typeface="Arial" panose="020B0604020202020204" pitchFamily="34" charset="0"/>
              </a:rPr>
              <a:t>Talent &amp; Culture Categories (Continued)</a:t>
            </a:r>
            <a:endParaRPr lang="en-US" sz="1100" dirty="0">
              <a:latin typeface="Arial" panose="020B0604020202020204" pitchFamily="34" charset="0"/>
              <a:cs typeface="Arial" panose="020B0604020202020204" pitchFamily="34" charset="0"/>
            </a:endParaRPr>
          </a:p>
        </p:txBody>
      </p:sp>
      <p:graphicFrame>
        <p:nvGraphicFramePr>
          <p:cNvPr id="9" name="Table 8">
            <a:extLst>
              <a:ext uri="{FF2B5EF4-FFF2-40B4-BE49-F238E27FC236}">
                <a16:creationId xmlns:a16="http://schemas.microsoft.com/office/drawing/2014/main" id="{E04B3F9F-5779-3D97-397D-323FEE763303}"/>
              </a:ext>
            </a:extLst>
          </p:cNvPr>
          <p:cNvGraphicFramePr>
            <a:graphicFrameLocks noGrp="1"/>
          </p:cNvGraphicFramePr>
          <p:nvPr/>
        </p:nvGraphicFramePr>
        <p:xfrm>
          <a:off x="228600" y="1491630"/>
          <a:ext cx="8534400" cy="3168352"/>
        </p:xfrm>
        <a:graphic>
          <a:graphicData uri="http://schemas.openxmlformats.org/drawingml/2006/table">
            <a:tbl>
              <a:tblPr firstRow="1" bandRow="1">
                <a:tableStyleId>{5C22544A-7EE6-4342-B048-85BDC9FD1C3A}</a:tableStyleId>
              </a:tblPr>
              <a:tblGrid>
                <a:gridCol w="8534400">
                  <a:extLst>
                    <a:ext uri="{9D8B030D-6E8A-4147-A177-3AD203B41FA5}">
                      <a16:colId xmlns:a16="http://schemas.microsoft.com/office/drawing/2014/main" val="20000"/>
                    </a:ext>
                  </a:extLst>
                </a:gridCol>
              </a:tblGrid>
              <a:tr h="3168352">
                <a:tc>
                  <a:txBody>
                    <a:bodyPr/>
                    <a:lstStyle/>
                    <a:p>
                      <a:endParaRPr lang="en-US" sz="1000" b="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98831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84CC90C-4F2E-B854-9F63-A8F699FB2E81}"/>
              </a:ext>
            </a:extLst>
          </p:cNvPr>
          <p:cNvSpPr/>
          <p:nvPr/>
        </p:nvSpPr>
        <p:spPr>
          <a:xfrm>
            <a:off x="143508" y="1347614"/>
            <a:ext cx="8856984" cy="3024336"/>
          </a:xfrm>
          <a:prstGeom prst="rect">
            <a:avLst/>
          </a:prstGeom>
          <a:noFill/>
          <a:ln w="13335"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8" name="TextBox 7">
            <a:extLst>
              <a:ext uri="{FF2B5EF4-FFF2-40B4-BE49-F238E27FC236}">
                <a16:creationId xmlns:a16="http://schemas.microsoft.com/office/drawing/2014/main" id="{68F5AE22-69A1-4D84-9000-42B37262856E}"/>
              </a:ext>
            </a:extLst>
          </p:cNvPr>
          <p:cNvSpPr txBox="1"/>
          <p:nvPr/>
        </p:nvSpPr>
        <p:spPr>
          <a:xfrm>
            <a:off x="143508" y="1851670"/>
            <a:ext cx="8856984" cy="1569660"/>
          </a:xfrm>
          <a:prstGeom prst="rect">
            <a:avLst/>
          </a:prstGeom>
          <a:noFill/>
        </p:spPr>
        <p:txBody>
          <a:bodyPr wrap="square">
            <a:spAutoFit/>
          </a:bodyPr>
          <a:lstStyle/>
          <a:p>
            <a:endParaRPr lang="en-US" sz="1200" b="1" kern="1200" dirty="0">
              <a:ln>
                <a:noFill/>
              </a:ln>
              <a:solidFill>
                <a:schemeClr val="tx1"/>
              </a:solidFill>
              <a:latin typeface="Arial" panose="020B0604020202020204" pitchFamily="34" charset="0"/>
              <a:cs typeface="Arial" panose="020B0604020202020204" pitchFamily="34" charset="0"/>
            </a:endParaRPr>
          </a:p>
          <a:p>
            <a:r>
              <a:rPr lang="en-US" sz="1200" b="1" kern="1200" dirty="0">
                <a:ln>
                  <a:noFill/>
                </a:ln>
                <a:solidFill>
                  <a:schemeClr val="tx1"/>
                </a:solidFill>
                <a:latin typeface="Arial" panose="020B0604020202020204" pitchFamily="34" charset="0"/>
                <a:cs typeface="Arial" panose="020B0604020202020204" pitchFamily="34" charset="0"/>
              </a:rPr>
              <a:t>DECLARATION </a:t>
            </a:r>
          </a:p>
          <a:p>
            <a:r>
              <a:rPr lang="en-US" sz="1200" b="1" kern="1200" dirty="0">
                <a:ln>
                  <a:noFill/>
                </a:ln>
                <a:solidFill>
                  <a:schemeClr val="tx1"/>
                </a:solidFill>
                <a:latin typeface="Arial" panose="020B0604020202020204" pitchFamily="34" charset="0"/>
                <a:cs typeface="Arial" panose="020B0604020202020204" pitchFamily="34" charset="0"/>
              </a:rPr>
              <a:t> </a:t>
            </a:r>
          </a:p>
          <a:p>
            <a:pPr marL="285750" indent="-285750">
              <a:buFont typeface="Wingdings 2" panose="05020102010507070707" pitchFamily="18" charset="2"/>
              <a:buChar char="R"/>
            </a:pPr>
            <a:r>
              <a:rPr lang="en-US" sz="1200" b="0" i="0" kern="1200" dirty="0">
                <a:ln>
                  <a:noFill/>
                </a:ln>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ln>
                <a:noFill/>
              </a:ln>
              <a:solidFill>
                <a:schemeClr val="tx1"/>
              </a:solidFill>
              <a:latin typeface="Arial" panose="020B0604020202020204" pitchFamily="34" charset="0"/>
              <a:cs typeface="Arial" panose="020B0604020202020204" pitchFamily="34" charset="0"/>
            </a:endParaRPr>
          </a:p>
          <a:p>
            <a:pPr algn="ctr"/>
            <a:r>
              <a:rPr lang="en-AU" sz="1200" b="1" kern="1200" dirty="0">
                <a:ln>
                  <a:noFill/>
                </a:ln>
                <a:solidFill>
                  <a:schemeClr val="tx1"/>
                </a:solidFill>
                <a:latin typeface="Arial" panose="020B0604020202020204" pitchFamily="34" charset="0"/>
                <a:cs typeface="Arial" panose="020B0604020202020204" pitchFamily="34" charset="0"/>
              </a:rPr>
              <a:t>-THE END- </a:t>
            </a:r>
            <a:endParaRPr lang="en-US" sz="1200" b="1" kern="1200" dirty="0">
              <a:ln>
                <a:noFill/>
              </a:ln>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83060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4905</TotalTime>
  <Words>438</Words>
  <Application>Microsoft Office PowerPoint</Application>
  <PresentationFormat>On-screen Show (16:9)</PresentationFormat>
  <Paragraphs>31</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Helvetica 55 Roman</vt:lpstr>
      <vt:lpstr>Helvetica Neue CE 55 Roman</vt:lpstr>
      <vt:lpstr>Wingdings 2</vt:lpstr>
      <vt:lpstr>Office Theme</vt:lpstr>
      <vt:lpstr>PowerPoint Presentation</vt:lpstr>
      <vt:lpstr>v</vt:lpstr>
      <vt:lpstr>v</vt:lpstr>
      <vt:lpstr>v</vt:lpstr>
      <vt:lpstr>v</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Sandi Lapida</cp:lastModifiedBy>
  <cp:revision>436</cp:revision>
  <dcterms:created xsi:type="dcterms:W3CDTF">2006-08-16T00:00:00Z</dcterms:created>
  <dcterms:modified xsi:type="dcterms:W3CDTF">2025-11-10T11:48:27Z</dcterms:modified>
</cp:coreProperties>
</file>