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5" r:id="rId2"/>
    <p:sldId id="257" r:id="rId3"/>
    <p:sldId id="266" r:id="rId4"/>
    <p:sldId id="270" r:id="rId5"/>
    <p:sldId id="272" r:id="rId6"/>
    <p:sldId id="271" r:id="rId7"/>
    <p:sldId id="274" r:id="rId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3"/>
    <p:restoredTop sz="94656"/>
  </p:normalViewPr>
  <p:slideViewPr>
    <p:cSldViewPr>
      <p:cViewPr varScale="1">
        <p:scale>
          <a:sx n="136" d="100"/>
          <a:sy n="136" d="100"/>
        </p:scale>
        <p:origin x="132" y="21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10/13/2025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10/13/2025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awards.marketing-interactive.com/agency-of-the-year-sg/entry-submission"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DDA191-CB1B-9622-86D1-B3B2A4C0DFD0}"/>
              </a:ext>
            </a:extLst>
          </p:cNvPr>
          <p:cNvSpPr txBox="1"/>
          <p:nvPr/>
        </p:nvSpPr>
        <p:spPr>
          <a:xfrm>
            <a:off x="2123728" y="4371950"/>
            <a:ext cx="4968552" cy="261610"/>
          </a:xfrm>
          <a:prstGeom prst="rect">
            <a:avLst/>
          </a:prstGeom>
          <a:noFill/>
        </p:spPr>
        <p:txBody>
          <a:bodyPr wrap="square" rtlCol="0">
            <a:spAutoFit/>
          </a:bodyPr>
          <a:lstStyle/>
          <a:p>
            <a:pPr algn="ctr"/>
            <a:r>
              <a:rPr lang="en-US" sz="1100" dirty="0">
                <a:solidFill>
                  <a:schemeClr val="bg1"/>
                </a:solidFill>
                <a:latin typeface="Helvetica Neue CE 55 Roman" pitchFamily="82" charset="0"/>
                <a:cs typeface="Arial" panose="020B0604020202020204" pitchFamily="34" charset="0"/>
              </a:rPr>
              <a:t>CORE SUBMISSION DOCUMENT</a:t>
            </a:r>
            <a:endParaRPr lang="en-SG" sz="1100" b="1" dirty="0">
              <a:solidFill>
                <a:schemeClr val="bg1"/>
              </a:solidFill>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5" name="TextBox 4">
            <a:extLst>
              <a:ext uri="{FF2B5EF4-FFF2-40B4-BE49-F238E27FC236}">
                <a16:creationId xmlns:a16="http://schemas.microsoft.com/office/drawing/2014/main" id="{C211069D-EDD1-9EDA-6817-07A37599852D}"/>
              </a:ext>
            </a:extLst>
          </p:cNvPr>
          <p:cNvSpPr txBox="1"/>
          <p:nvPr/>
        </p:nvSpPr>
        <p:spPr>
          <a:xfrm>
            <a:off x="272093" y="2636883"/>
            <a:ext cx="8610600" cy="2308324"/>
          </a:xfrm>
          <a:prstGeom prst="rect">
            <a:avLst/>
          </a:prstGeom>
          <a:noFill/>
        </p:spPr>
        <p:txBody>
          <a:bodyPr wrap="square" rtlCol="0">
            <a:spAutoFit/>
          </a:bodyPr>
          <a:lstStyle/>
          <a:p>
            <a:r>
              <a:rPr lang="en-US" sz="800" b="1" u="sng" dirty="0">
                <a:latin typeface="Arial" panose="020B0604020202020204" pitchFamily="34" charset="0"/>
                <a:cs typeface="Arial" panose="020B0604020202020204" pitchFamily="34" charset="0"/>
              </a:rPr>
              <a:t>Criteria</a:t>
            </a:r>
          </a:p>
          <a:p>
            <a:r>
              <a:rPr lang="en-US" sz="800" dirty="0">
                <a:latin typeface="Arial" panose="020B0604020202020204" pitchFamily="34" charset="0"/>
                <a:cs typeface="Arial" panose="020B0604020202020204" pitchFamily="34" charset="0"/>
              </a:rPr>
              <a:t>Please refer to the AOTY 2026 Entry Guidelines for specific requirements, </a:t>
            </a:r>
            <a:r>
              <a:rPr lang="en-US" sz="800" dirty="0">
                <a:effectLst/>
                <a:latin typeface="Arial" panose="020B0604020202020204" pitchFamily="34" charset="0"/>
                <a:ea typeface="Calibri" panose="020F0502020204030204" pitchFamily="34" charset="0"/>
                <a:cs typeface="Arial" panose="020B0604020202020204" pitchFamily="34" charset="0"/>
              </a:rPr>
              <a:t>category descriptions and entry criteria details.</a:t>
            </a:r>
            <a:endParaRPr lang="en-US" sz="800" dirty="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b="1" u="sng" dirty="0">
                <a:latin typeface="Arial" panose="020B0604020202020204" pitchFamily="34" charset="0"/>
                <a:cs typeface="Arial" panose="020B0604020202020204" pitchFamily="34" charset="0"/>
              </a:rPr>
              <a:t>Required Information</a:t>
            </a:r>
          </a:p>
          <a:p>
            <a:r>
              <a:rPr lang="en-US" sz="800" dirty="0">
                <a:latin typeface="Arial" panose="020B0604020202020204" pitchFamily="34" charset="0"/>
                <a:cs typeface="Arial" panose="020B0604020202020204" pitchFamily="34" charset="0"/>
              </a:rPr>
              <a:t>If you have images and other supporting documents, you may insert them within this entry submission template, and also upload them (in high-resolution) separately on the online submission page. Should your entry be shortlisted, these images and any non-confidential supporting documents may be used for publication and on the night of the awards. </a:t>
            </a:r>
            <a:br>
              <a:rPr lang="en-US" sz="800" dirty="0">
                <a:latin typeface="Arial" panose="020B0604020202020204" pitchFamily="34" charset="0"/>
                <a:cs typeface="Arial" panose="020B0604020202020204" pitchFamily="34" charset="0"/>
              </a:rPr>
            </a:br>
            <a:br>
              <a:rPr lang="en-US" sz="800" dirty="0">
                <a:latin typeface="Arial" panose="020B0604020202020204" pitchFamily="34" charset="0"/>
                <a:cs typeface="Arial" panose="020B0604020202020204" pitchFamily="34" charset="0"/>
              </a:rPr>
            </a:br>
            <a:r>
              <a:rPr lang="en-US" sz="80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 resolution of the leading agency logo that can be used on all marketing material.</a:t>
            </a:r>
            <a:endParaRPr lang="en-US" sz="800" dirty="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b="1" u="sng" dirty="0">
                <a:latin typeface="Arial" panose="020B0604020202020204" pitchFamily="34" charset="0"/>
                <a:cs typeface="Arial" panose="020B0604020202020204" pitchFamily="34" charset="0"/>
              </a:rPr>
              <a:t>Video URLs</a:t>
            </a:r>
          </a:p>
          <a:p>
            <a:r>
              <a:rPr lang="en-US" sz="8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 Please copy and paste any link to your video (if any) here: </a:t>
            </a:r>
          </a:p>
          <a:p>
            <a:endParaRPr lang="en-US" sz="800" dirty="0">
              <a:latin typeface="Arial" panose="020B0604020202020204" pitchFamily="34" charset="0"/>
              <a:cs typeface="Arial" panose="020B0604020202020204" pitchFamily="34" charset="0"/>
            </a:endParaRPr>
          </a:p>
          <a:p>
            <a:r>
              <a:rPr lang="en-US" sz="800" b="1" u="sng" dirty="0">
                <a:latin typeface="Arial" panose="020B0604020202020204" pitchFamily="34" charset="0"/>
                <a:cs typeface="Arial" panose="020B0604020202020204" pitchFamily="34" charset="0"/>
              </a:rPr>
              <a:t>Attention</a:t>
            </a:r>
            <a:br>
              <a:rPr lang="en-US" sz="800" b="1" u="sng" dirty="0">
                <a:latin typeface="Arial" panose="020B0604020202020204" pitchFamily="34" charset="0"/>
                <a:cs typeface="Arial" panose="020B0604020202020204" pitchFamily="34" charset="0"/>
              </a:rPr>
            </a:br>
            <a:r>
              <a:rPr lang="en-US" sz="8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800" dirty="0">
                <a:solidFill>
                  <a:srgbClr val="FF0000"/>
                </a:solidFill>
                <a:latin typeface="Arial" panose="020B0604020202020204" pitchFamily="34" charset="0"/>
                <a:cs typeface="Arial" panose="020B0604020202020204" pitchFamily="34" charset="0"/>
              </a:rPr>
              <a:t>red text </a:t>
            </a:r>
            <a:r>
              <a:rPr lang="en-US" sz="800" dirty="0">
                <a:latin typeface="Arial" panose="020B0604020202020204" pitchFamily="34" charset="0"/>
                <a:cs typeface="Arial" panose="020B0604020202020204" pitchFamily="34" charset="0"/>
              </a:rPr>
              <a:t>or </a:t>
            </a:r>
            <a:r>
              <a:rPr lang="en-US" sz="800" dirty="0">
                <a:solidFill>
                  <a:schemeClr val="bg1"/>
                </a:solidFill>
                <a:highlight>
                  <a:srgbClr val="FF0000"/>
                </a:highlight>
                <a:latin typeface="Arial" panose="020B0604020202020204" pitchFamily="34" charset="0"/>
                <a:cs typeface="Arial" panose="020B0604020202020204" pitchFamily="34" charset="0"/>
              </a:rPr>
              <a:t>highlighted in red</a:t>
            </a:r>
            <a:r>
              <a:rPr lang="en-US" sz="800" dirty="0">
                <a:latin typeface="Arial" panose="020B0604020202020204" pitchFamily="34" charset="0"/>
                <a:cs typeface="Arial" panose="020B0604020202020204" pitchFamily="34" charset="0"/>
              </a:rPr>
              <a:t>. Any indicated text will not be used for publication and will not be disseminated beyond the judging panel in any way. Once you are ready to submit, please save this file as a .pdf version before uploading it at</a:t>
            </a:r>
            <a:r>
              <a:rPr lang="en-US" sz="800" dirty="0">
                <a:highlight>
                  <a:srgbClr val="FFFF00"/>
                </a:highlight>
                <a:latin typeface="Arial" panose="020B0604020202020204" pitchFamily="34" charset="0"/>
                <a:cs typeface="Arial" panose="020B0604020202020204" pitchFamily="34" charset="0"/>
              </a:rPr>
              <a:t> </a:t>
            </a:r>
            <a:r>
              <a:rPr lang="en-US" sz="800" dirty="0">
                <a:highlight>
                  <a:srgbClr val="FFFF00"/>
                </a:highlight>
                <a:latin typeface="Arial" panose="020B0604020202020204" pitchFamily="34" charset="0"/>
                <a:cs typeface="Arial" panose="020B0604020202020204" pitchFamily="34" charset="0"/>
                <a:hlinkClick r:id="rId2"/>
              </a:rPr>
              <a:t>https://awards.marketing-interactive.com/agency-of-the-year-my/entry-submission</a:t>
            </a:r>
            <a:endParaRPr lang="en-US" sz="800" b="1" u="sng" dirty="0">
              <a:solidFill>
                <a:srgbClr val="FF0000"/>
              </a:solidFill>
              <a:highlight>
                <a:srgbClr val="FFFF00"/>
              </a:highlight>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p:txBody>
      </p:sp>
      <p:graphicFrame>
        <p:nvGraphicFramePr>
          <p:cNvPr id="6" name="Table 5">
            <a:extLst>
              <a:ext uri="{FF2B5EF4-FFF2-40B4-BE49-F238E27FC236}">
                <a16:creationId xmlns:a16="http://schemas.microsoft.com/office/drawing/2014/main" id="{29CC3DF0-5E01-A0D0-7646-65A6BE21E048}"/>
              </a:ext>
            </a:extLst>
          </p:cNvPr>
          <p:cNvGraphicFramePr>
            <a:graphicFrameLocks noGrp="1"/>
          </p:cNvGraphicFramePr>
          <p:nvPr>
            <p:extLst>
              <p:ext uri="{D42A27DB-BD31-4B8C-83A1-F6EECF244321}">
                <p14:modId xmlns:p14="http://schemas.microsoft.com/office/powerpoint/2010/main" val="2737251779"/>
              </p:ext>
            </p:extLst>
          </p:nvPr>
        </p:nvGraphicFramePr>
        <p:xfrm>
          <a:off x="272093" y="1203598"/>
          <a:ext cx="8610600" cy="1303020"/>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228600">
                <a:tc gridSpan="2">
                  <a:txBody>
                    <a:bodyPr/>
                    <a:lstStyle/>
                    <a:p>
                      <a:pPr algn="ctr"/>
                      <a:r>
                        <a:rPr lang="en-US" sz="1050" dirty="0">
                          <a:latin typeface="Arial" panose="020B0604020202020204" pitchFamily="34" charset="0"/>
                          <a:cs typeface="Arial" panose="020B0604020202020204" pitchFamily="34" charset="0"/>
                        </a:rPr>
                        <a:t>Agency of the Year Awards 2026</a:t>
                      </a:r>
                      <a:r>
                        <a:rPr lang="en-US" sz="1050" baseline="0" dirty="0">
                          <a:latin typeface="Arial" panose="020B0604020202020204" pitchFamily="34" charset="0"/>
                          <a:cs typeface="Arial" panose="020B0604020202020204" pitchFamily="34" charset="0"/>
                        </a:rPr>
                        <a:t> : </a:t>
                      </a:r>
                      <a:r>
                        <a:rPr lang="en-US" sz="1050" dirty="0">
                          <a:latin typeface="Arial" panose="020B0604020202020204" pitchFamily="34" charset="0"/>
                          <a:cs typeface="Arial" panose="020B0604020202020204" pitchFamily="34" charset="0"/>
                        </a:rPr>
                        <a:t>Core</a:t>
                      </a:r>
                      <a:r>
                        <a:rPr lang="en-US" sz="1050" baseline="0" dirty="0">
                          <a:latin typeface="Arial" panose="020B0604020202020204" pitchFamily="34" charset="0"/>
                          <a:cs typeface="Arial" panose="020B0604020202020204" pitchFamily="34" charset="0"/>
                        </a:rPr>
                        <a:t> Submission Document</a:t>
                      </a:r>
                      <a:endParaRPr lang="en-US" sz="10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dirty="0"/>
                    </a:p>
                  </a:txBody>
                  <a:tcPr>
                    <a:lnB w="12700" cap="flat" cmpd="sng" algn="ctr">
                      <a:solidFill>
                        <a:schemeClr val="tx1"/>
                      </a:solidFill>
                      <a:prstDash val="solid"/>
                      <a:round/>
                      <a:headEnd type="none" w="med" len="med"/>
                      <a:tailEnd type="none" w="med" len="med"/>
                    </a:lnB>
                    <a:solidFill>
                      <a:srgbClr val="000066"/>
                    </a:solidFill>
                  </a:tcPr>
                </a:tc>
                <a:extLst>
                  <a:ext uri="{0D108BD9-81ED-4DB2-BD59-A6C34878D82A}">
                    <a16:rowId xmlns:a16="http://schemas.microsoft.com/office/drawing/2014/main" val="10000"/>
                  </a:ext>
                </a:extLst>
              </a:tr>
              <a:tr h="228600">
                <a:tc>
                  <a:txBody>
                    <a:bodyPr/>
                    <a:lstStyle/>
                    <a:p>
                      <a:r>
                        <a:rPr lang="en-US" sz="900" b="1" dirty="0">
                          <a:latin typeface="Arial" panose="020B0604020202020204" pitchFamily="34" charset="0"/>
                          <a:cs typeface="Arial" panose="020B0604020202020204" pitchFamily="34" charset="0"/>
                        </a:rPr>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900" dirty="0">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600">
                <a:tc>
                  <a:txBody>
                    <a:bodyPr/>
                    <a:lstStyle/>
                    <a:p>
                      <a:r>
                        <a:rPr lang="en-US" sz="900" b="1" dirty="0">
                          <a:latin typeface="Arial" panose="020B0604020202020204" pitchFamily="34" charset="0"/>
                          <a:cs typeface="Arial" panose="020B0604020202020204" pitchFamily="34" charset="0"/>
                        </a:rPr>
                        <a:t>Name of Agency:</a:t>
                      </a:r>
                      <a:endParaRPr lang="en-US" sz="8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900" dirty="0">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600">
                <a:tc>
                  <a:txBody>
                    <a:bodyPr/>
                    <a:lstStyle/>
                    <a:p>
                      <a:pPr algn="l"/>
                      <a:r>
                        <a:rPr lang="en-US" sz="900" b="1" dirty="0">
                          <a:latin typeface="Arial" panose="020B0604020202020204" pitchFamily="34" charset="0"/>
                          <a:cs typeface="Arial" panose="020B0604020202020204" pitchFamily="34" charset="0"/>
                        </a:rPr>
                        <a:t>Agency Type (Network* / Independent):</a:t>
                      </a:r>
                      <a:r>
                        <a:rPr lang="en-US" sz="900" b="1" baseline="0" dirty="0">
                          <a:latin typeface="Arial" panose="020B0604020202020204" pitchFamily="34" charset="0"/>
                          <a:cs typeface="Arial" panose="020B0604020202020204" pitchFamily="34" charset="0"/>
                        </a:rPr>
                        <a:t> </a:t>
                      </a:r>
                      <a:r>
                        <a:rPr lang="en-US" sz="900" b="1" dirty="0">
                          <a:latin typeface="Arial" panose="020B0604020202020204" pitchFamily="34" charset="0"/>
                          <a:cs typeface="Arial" panose="020B0604020202020204" pitchFamily="34" charset="0"/>
                        </a:rPr>
                        <a:t>*if it’s network, indicate under which group/network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900" b="1" dirty="0">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600">
                <a:tc>
                  <a:txBody>
                    <a:bodyPr/>
                    <a:lstStyle/>
                    <a:p>
                      <a:pPr algn="l"/>
                      <a:r>
                        <a:rPr lang="en-US" sz="900" b="1" dirty="0">
                          <a:latin typeface="Arial" panose="020B0604020202020204" pitchFamily="34" charset="0"/>
                          <a:cs typeface="Arial" panose="020B0604020202020204" pitchFamily="34" charset="0"/>
                        </a:rPr>
                        <a:t>Founded in Malaysia (Yes / 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900" b="1" dirty="0">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61009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3" name="Subtitle 2"/>
          <p:cNvSpPr>
            <a:spLocks noGrp="1"/>
          </p:cNvSpPr>
          <p:nvPr>
            <p:ph type="subTitle" idx="1"/>
          </p:nvPr>
        </p:nvSpPr>
        <p:spPr/>
        <p:txBody>
          <a:bodyPr/>
          <a:lstStyle/>
          <a:p>
            <a:endParaRPr lang="en-SG"/>
          </a:p>
        </p:txBody>
      </p:sp>
      <p:graphicFrame>
        <p:nvGraphicFramePr>
          <p:cNvPr id="5" name="Table 4">
            <a:extLst>
              <a:ext uri="{FF2B5EF4-FFF2-40B4-BE49-F238E27FC236}">
                <a16:creationId xmlns:a16="http://schemas.microsoft.com/office/drawing/2014/main" id="{E7A4071D-B0CA-25F1-47E0-EDA4B6CAA5A8}"/>
              </a:ext>
            </a:extLst>
          </p:cNvPr>
          <p:cNvGraphicFramePr>
            <a:graphicFrameLocks noGrp="1"/>
          </p:cNvGraphicFramePr>
          <p:nvPr>
            <p:extLst>
              <p:ext uri="{D42A27DB-BD31-4B8C-83A1-F6EECF244321}">
                <p14:modId xmlns:p14="http://schemas.microsoft.com/office/powerpoint/2010/main" val="960114469"/>
              </p:ext>
            </p:extLst>
          </p:nvPr>
        </p:nvGraphicFramePr>
        <p:xfrm>
          <a:off x="228600" y="1491630"/>
          <a:ext cx="8534400" cy="3168352"/>
        </p:xfrm>
        <a:graphic>
          <a:graphicData uri="http://schemas.openxmlformats.org/drawingml/2006/table">
            <a:tbl>
              <a:tblPr firstRow="1" bandRow="1">
                <a:tableStyleId>{5C22544A-7EE6-4342-B048-85BDC9FD1C3A}</a:tableStyleId>
              </a:tblPr>
              <a:tblGrid>
                <a:gridCol w="8534400">
                  <a:extLst>
                    <a:ext uri="{9D8B030D-6E8A-4147-A177-3AD203B41FA5}">
                      <a16:colId xmlns:a16="http://schemas.microsoft.com/office/drawing/2014/main" val="20000"/>
                    </a:ext>
                  </a:extLst>
                </a:gridCol>
              </a:tblGrid>
              <a:tr h="3168352">
                <a:tc>
                  <a:txBody>
                    <a:bodyPr/>
                    <a:lstStyle/>
                    <a:p>
                      <a:endParaRPr lang="en-US" sz="1000" b="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6" name="TextBox 5">
            <a:extLst>
              <a:ext uri="{FF2B5EF4-FFF2-40B4-BE49-F238E27FC236}">
                <a16:creationId xmlns:a16="http://schemas.microsoft.com/office/drawing/2014/main" id="{D080FA15-E408-DEBB-A563-8536BC56FD00}"/>
              </a:ext>
            </a:extLst>
          </p:cNvPr>
          <p:cNvSpPr txBox="1"/>
          <p:nvPr/>
        </p:nvSpPr>
        <p:spPr>
          <a:xfrm>
            <a:off x="137864" y="1245409"/>
            <a:ext cx="8610600" cy="246221"/>
          </a:xfrm>
          <a:prstGeom prst="rect">
            <a:avLst/>
          </a:prstGeom>
          <a:noFill/>
        </p:spPr>
        <p:txBody>
          <a:bodyPr wrap="square" rtlCol="0">
            <a:spAutoFit/>
          </a:bodyPr>
          <a:lstStyle/>
          <a:p>
            <a:r>
              <a:rPr lang="en-US" sz="1000" b="1" dirty="0">
                <a:latin typeface="Arial" panose="020B0604020202020204" pitchFamily="34" charset="0"/>
                <a:cs typeface="Arial" panose="020B0604020202020204" pitchFamily="34" charset="0"/>
              </a:rPr>
              <a:t>Performance </a:t>
            </a:r>
            <a:r>
              <a:rPr lang="en-SG" sz="1000" b="1" i="0" u="none" strike="noStrike" baseline="0" dirty="0">
                <a:solidFill>
                  <a:srgbClr val="000000"/>
                </a:solidFill>
                <a:latin typeface="Arial" panose="020B0604020202020204" pitchFamily="34" charset="0"/>
                <a:cs typeface="Arial" panose="020B0604020202020204" pitchFamily="34" charset="0"/>
              </a:rPr>
              <a:t>[Max 500 Words] (25%)</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5221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3" name="Subtitle 2"/>
          <p:cNvSpPr>
            <a:spLocks noGrp="1"/>
          </p:cNvSpPr>
          <p:nvPr>
            <p:ph type="subTitle" idx="1"/>
          </p:nvPr>
        </p:nvSpPr>
        <p:spPr/>
        <p:txBody>
          <a:bodyPr/>
          <a:lstStyle/>
          <a:p>
            <a:endParaRPr lang="en-SG"/>
          </a:p>
        </p:txBody>
      </p:sp>
      <p:graphicFrame>
        <p:nvGraphicFramePr>
          <p:cNvPr id="5" name="Table 4">
            <a:extLst>
              <a:ext uri="{FF2B5EF4-FFF2-40B4-BE49-F238E27FC236}">
                <a16:creationId xmlns:a16="http://schemas.microsoft.com/office/drawing/2014/main" id="{E7A4071D-B0CA-25F1-47E0-EDA4B6CAA5A8}"/>
              </a:ext>
            </a:extLst>
          </p:cNvPr>
          <p:cNvGraphicFramePr>
            <a:graphicFrameLocks noGrp="1"/>
          </p:cNvGraphicFramePr>
          <p:nvPr/>
        </p:nvGraphicFramePr>
        <p:xfrm>
          <a:off x="228600" y="1491630"/>
          <a:ext cx="8534400" cy="3168352"/>
        </p:xfrm>
        <a:graphic>
          <a:graphicData uri="http://schemas.openxmlformats.org/drawingml/2006/table">
            <a:tbl>
              <a:tblPr firstRow="1" bandRow="1">
                <a:tableStyleId>{5C22544A-7EE6-4342-B048-85BDC9FD1C3A}</a:tableStyleId>
              </a:tblPr>
              <a:tblGrid>
                <a:gridCol w="8534400">
                  <a:extLst>
                    <a:ext uri="{9D8B030D-6E8A-4147-A177-3AD203B41FA5}">
                      <a16:colId xmlns:a16="http://schemas.microsoft.com/office/drawing/2014/main" val="20000"/>
                    </a:ext>
                  </a:extLst>
                </a:gridCol>
              </a:tblGrid>
              <a:tr h="3168352">
                <a:tc>
                  <a:txBody>
                    <a:bodyPr/>
                    <a:lstStyle/>
                    <a:p>
                      <a:endParaRPr lang="en-US" sz="1000" b="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6" name="TextBox 5">
            <a:extLst>
              <a:ext uri="{FF2B5EF4-FFF2-40B4-BE49-F238E27FC236}">
                <a16:creationId xmlns:a16="http://schemas.microsoft.com/office/drawing/2014/main" id="{D080FA15-E408-DEBB-A563-8536BC56FD00}"/>
              </a:ext>
            </a:extLst>
          </p:cNvPr>
          <p:cNvSpPr txBox="1"/>
          <p:nvPr/>
        </p:nvSpPr>
        <p:spPr>
          <a:xfrm>
            <a:off x="133672" y="1245409"/>
            <a:ext cx="8686800" cy="246221"/>
          </a:xfrm>
          <a:prstGeom prst="rect">
            <a:avLst/>
          </a:prstGeom>
          <a:noFill/>
        </p:spPr>
        <p:txBody>
          <a:bodyPr wrap="square" rtlCol="0">
            <a:spAutoFit/>
          </a:bodyPr>
          <a:lstStyle/>
          <a:p>
            <a:r>
              <a:rPr lang="en-GB" sz="1000" b="1" i="0" u="none" strike="noStrike" baseline="0" dirty="0">
                <a:solidFill>
                  <a:srgbClr val="000000"/>
                </a:solidFill>
                <a:latin typeface="Arial" panose="020B0604020202020204" pitchFamily="34" charset="0"/>
                <a:cs typeface="Arial" panose="020B0604020202020204" pitchFamily="34" charset="0"/>
              </a:rPr>
              <a:t>Product [Max 500 Words] (25%)</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6440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3" name="Subtitle 2"/>
          <p:cNvSpPr>
            <a:spLocks noGrp="1"/>
          </p:cNvSpPr>
          <p:nvPr>
            <p:ph type="subTitle" idx="1"/>
          </p:nvPr>
        </p:nvSpPr>
        <p:spPr/>
        <p:txBody>
          <a:bodyPr/>
          <a:lstStyle/>
          <a:p>
            <a:endParaRPr lang="en-SG"/>
          </a:p>
        </p:txBody>
      </p:sp>
      <p:graphicFrame>
        <p:nvGraphicFramePr>
          <p:cNvPr id="5" name="Table 4">
            <a:extLst>
              <a:ext uri="{FF2B5EF4-FFF2-40B4-BE49-F238E27FC236}">
                <a16:creationId xmlns:a16="http://schemas.microsoft.com/office/drawing/2014/main" id="{E7A4071D-B0CA-25F1-47E0-EDA4B6CAA5A8}"/>
              </a:ext>
            </a:extLst>
          </p:cNvPr>
          <p:cNvGraphicFramePr>
            <a:graphicFrameLocks noGrp="1"/>
          </p:cNvGraphicFramePr>
          <p:nvPr/>
        </p:nvGraphicFramePr>
        <p:xfrm>
          <a:off x="228600" y="1491630"/>
          <a:ext cx="8534400" cy="3168352"/>
        </p:xfrm>
        <a:graphic>
          <a:graphicData uri="http://schemas.openxmlformats.org/drawingml/2006/table">
            <a:tbl>
              <a:tblPr firstRow="1" bandRow="1">
                <a:tableStyleId>{5C22544A-7EE6-4342-B048-85BDC9FD1C3A}</a:tableStyleId>
              </a:tblPr>
              <a:tblGrid>
                <a:gridCol w="8534400">
                  <a:extLst>
                    <a:ext uri="{9D8B030D-6E8A-4147-A177-3AD203B41FA5}">
                      <a16:colId xmlns:a16="http://schemas.microsoft.com/office/drawing/2014/main" val="20000"/>
                    </a:ext>
                  </a:extLst>
                </a:gridCol>
              </a:tblGrid>
              <a:tr h="3168352">
                <a:tc>
                  <a:txBody>
                    <a:bodyPr/>
                    <a:lstStyle/>
                    <a:p>
                      <a:endParaRPr lang="en-US" sz="1000" b="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6" name="TextBox 5">
            <a:extLst>
              <a:ext uri="{FF2B5EF4-FFF2-40B4-BE49-F238E27FC236}">
                <a16:creationId xmlns:a16="http://schemas.microsoft.com/office/drawing/2014/main" id="{D080FA15-E408-DEBB-A563-8536BC56FD00}"/>
              </a:ext>
            </a:extLst>
          </p:cNvPr>
          <p:cNvSpPr txBox="1"/>
          <p:nvPr/>
        </p:nvSpPr>
        <p:spPr>
          <a:xfrm>
            <a:off x="137864" y="1245409"/>
            <a:ext cx="8610600" cy="246221"/>
          </a:xfrm>
          <a:prstGeom prst="rect">
            <a:avLst/>
          </a:prstGeom>
          <a:noFill/>
        </p:spPr>
        <p:txBody>
          <a:bodyPr wrap="square" rtlCol="0">
            <a:spAutoFit/>
          </a:bodyPr>
          <a:lstStyle/>
          <a:p>
            <a:r>
              <a:rPr lang="en-SG" sz="1000" b="1" i="0" u="none" strike="noStrike" baseline="0" dirty="0">
                <a:solidFill>
                  <a:srgbClr val="000000"/>
                </a:solidFill>
                <a:latin typeface="Arial" panose="020B0604020202020204" pitchFamily="34" charset="0"/>
              </a:rPr>
              <a:t>Perspectives [Max 500 Words](25%)</a:t>
            </a:r>
            <a:endParaRPr lang="en-US" sz="1000" dirty="0">
              <a:latin typeface="Helvetica Neue CE 55 Roman" pitchFamily="82" charset="0"/>
              <a:cs typeface="Arial" panose="020B0604020202020204" pitchFamily="34" charset="0"/>
            </a:endParaRPr>
          </a:p>
        </p:txBody>
      </p:sp>
    </p:spTree>
    <p:extLst>
      <p:ext uri="{BB962C8B-B14F-4D97-AF65-F5344CB8AC3E}">
        <p14:creationId xmlns:p14="http://schemas.microsoft.com/office/powerpoint/2010/main" val="666593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3" name="Subtitle 2"/>
          <p:cNvSpPr>
            <a:spLocks noGrp="1"/>
          </p:cNvSpPr>
          <p:nvPr>
            <p:ph type="subTitle" idx="1"/>
          </p:nvPr>
        </p:nvSpPr>
        <p:spPr/>
        <p:txBody>
          <a:bodyPr/>
          <a:lstStyle/>
          <a:p>
            <a:endParaRPr lang="en-SG"/>
          </a:p>
        </p:txBody>
      </p:sp>
      <p:graphicFrame>
        <p:nvGraphicFramePr>
          <p:cNvPr id="5" name="Table 4">
            <a:extLst>
              <a:ext uri="{FF2B5EF4-FFF2-40B4-BE49-F238E27FC236}">
                <a16:creationId xmlns:a16="http://schemas.microsoft.com/office/drawing/2014/main" id="{E7A4071D-B0CA-25F1-47E0-EDA4B6CAA5A8}"/>
              </a:ext>
            </a:extLst>
          </p:cNvPr>
          <p:cNvGraphicFramePr>
            <a:graphicFrameLocks noGrp="1"/>
          </p:cNvGraphicFramePr>
          <p:nvPr/>
        </p:nvGraphicFramePr>
        <p:xfrm>
          <a:off x="228600" y="1491630"/>
          <a:ext cx="8534400" cy="3168352"/>
        </p:xfrm>
        <a:graphic>
          <a:graphicData uri="http://schemas.openxmlformats.org/drawingml/2006/table">
            <a:tbl>
              <a:tblPr firstRow="1" bandRow="1">
                <a:tableStyleId>{5C22544A-7EE6-4342-B048-85BDC9FD1C3A}</a:tableStyleId>
              </a:tblPr>
              <a:tblGrid>
                <a:gridCol w="8534400">
                  <a:extLst>
                    <a:ext uri="{9D8B030D-6E8A-4147-A177-3AD203B41FA5}">
                      <a16:colId xmlns:a16="http://schemas.microsoft.com/office/drawing/2014/main" val="20000"/>
                    </a:ext>
                  </a:extLst>
                </a:gridCol>
              </a:tblGrid>
              <a:tr h="3168352">
                <a:tc>
                  <a:txBody>
                    <a:bodyPr/>
                    <a:lstStyle/>
                    <a:p>
                      <a:endParaRPr lang="en-US" sz="1000" b="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6" name="TextBox 5">
            <a:extLst>
              <a:ext uri="{FF2B5EF4-FFF2-40B4-BE49-F238E27FC236}">
                <a16:creationId xmlns:a16="http://schemas.microsoft.com/office/drawing/2014/main" id="{D080FA15-E408-DEBB-A563-8536BC56FD00}"/>
              </a:ext>
            </a:extLst>
          </p:cNvPr>
          <p:cNvSpPr txBox="1"/>
          <p:nvPr/>
        </p:nvSpPr>
        <p:spPr>
          <a:xfrm>
            <a:off x="137864" y="1245409"/>
            <a:ext cx="8610600" cy="246221"/>
          </a:xfrm>
          <a:prstGeom prst="rect">
            <a:avLst/>
          </a:prstGeom>
          <a:noFill/>
        </p:spPr>
        <p:txBody>
          <a:bodyPr wrap="square" rtlCol="0">
            <a:spAutoFit/>
          </a:bodyPr>
          <a:lstStyle/>
          <a:p>
            <a:r>
              <a:rPr lang="en-GB" sz="1000" b="1" i="0" u="none" strike="noStrike" baseline="0" dirty="0">
                <a:solidFill>
                  <a:srgbClr val="000000"/>
                </a:solidFill>
                <a:latin typeface="Arial" panose="020B0604020202020204" pitchFamily="34" charset="0"/>
                <a:cs typeface="Arial" panose="020B0604020202020204" pitchFamily="34" charset="0"/>
              </a:rPr>
              <a:t>People [Max 500 Words] (25%</a:t>
            </a:r>
            <a:r>
              <a:rPr lang="en-GB" sz="1000" b="1" i="0" u="none" strike="noStrike" baseline="0" dirty="0">
                <a:solidFill>
                  <a:srgbClr val="000000"/>
                </a:solidFill>
                <a:latin typeface="Helvetica Neue CE 55 Roman" pitchFamily="82" charset="0"/>
              </a:rPr>
              <a:t>)</a:t>
            </a:r>
            <a:endParaRPr lang="en-US" sz="1000" dirty="0">
              <a:latin typeface="Helvetica Neue CE 55 Roman" pitchFamily="82" charset="0"/>
              <a:cs typeface="Arial" panose="020B0604020202020204" pitchFamily="34" charset="0"/>
            </a:endParaRPr>
          </a:p>
        </p:txBody>
      </p:sp>
    </p:spTree>
    <p:extLst>
      <p:ext uri="{BB962C8B-B14F-4D97-AF65-F5344CB8AC3E}">
        <p14:creationId xmlns:p14="http://schemas.microsoft.com/office/powerpoint/2010/main" val="1521368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EAD96359-1E9A-6248-ECA1-359768364325}"/>
              </a:ext>
            </a:extLst>
          </p:cNvPr>
          <p:cNvGraphicFramePr>
            <a:graphicFrameLocks noGrp="1"/>
          </p:cNvGraphicFramePr>
          <p:nvPr>
            <p:extLst>
              <p:ext uri="{D42A27DB-BD31-4B8C-83A1-F6EECF244321}">
                <p14:modId xmlns:p14="http://schemas.microsoft.com/office/powerpoint/2010/main" val="3829091888"/>
              </p:ext>
            </p:extLst>
          </p:nvPr>
        </p:nvGraphicFramePr>
        <p:xfrm>
          <a:off x="143508" y="1275606"/>
          <a:ext cx="8856984" cy="3158976"/>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158976">
                <a:tc>
                  <a:txBody>
                    <a:bodyPr/>
                    <a:lstStyle/>
                    <a:p>
                      <a:endParaRPr lang="en-US" sz="1600" b="1" kern="1200" dirty="0">
                        <a:solidFill>
                          <a:schemeClr val="tx1"/>
                        </a:solidFill>
                        <a:latin typeface="Arial" panose="020B0604020202020204" pitchFamily="34" charset="0"/>
                        <a:ea typeface="+mn-ea"/>
                        <a:cs typeface="Arial" panose="020B0604020202020204" pitchFamily="34" charset="0"/>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endParaRPr lang="en-US" sz="1600" b="1" kern="1200" dirty="0">
                        <a:solidFill>
                          <a:schemeClr val="tx1"/>
                        </a:solidFill>
                        <a:latin typeface="Helvetica Neue CE 55 Roman" pitchFamily="82" charset="0"/>
                        <a:ea typeface="+mn-ea"/>
                        <a:cs typeface="Arial" panose="020B0604020202020204" pitchFamily="34" charset="0"/>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Arial" panose="020B0604020202020204" pitchFamily="34" charset="0"/>
                        <a:ea typeface="+mn-ea"/>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389132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9097</TotalTime>
  <Words>387</Words>
  <Application>Microsoft Office PowerPoint</Application>
  <PresentationFormat>On-screen Show (16:9)</PresentationFormat>
  <Paragraphs>34</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Helvetica Neue CE 55 Roman</vt:lpstr>
      <vt:lpstr>Office Theme</vt:lpstr>
      <vt:lpstr>PowerPoint Presentation</vt:lpstr>
      <vt:lpstr>v</vt:lpstr>
      <vt:lpstr>v</vt:lpstr>
      <vt:lpstr>v</vt:lpstr>
      <vt:lpstr>v</vt:lpstr>
      <vt:lpstr>v</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426</cp:revision>
  <dcterms:created xsi:type="dcterms:W3CDTF">2006-08-16T00:00:00Z</dcterms:created>
  <dcterms:modified xsi:type="dcterms:W3CDTF">2025-10-13T10:06:15Z</dcterms:modified>
</cp:coreProperties>
</file>