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5" r:id="rId2"/>
  </p:sldMasterIdLst>
  <p:notesMasterIdLst>
    <p:notesMasterId r:id="rId13"/>
  </p:notesMasterIdLst>
  <p:handoutMasterIdLst>
    <p:handoutMasterId r:id="rId14"/>
  </p:handoutMasterIdLst>
  <p:sldIdLst>
    <p:sldId id="256" r:id="rId3"/>
    <p:sldId id="257" r:id="rId4"/>
    <p:sldId id="270" r:id="rId5"/>
    <p:sldId id="258" r:id="rId6"/>
    <p:sldId id="264" r:id="rId7"/>
    <p:sldId id="309" r:id="rId8"/>
    <p:sldId id="307" r:id="rId9"/>
    <p:sldId id="310" r:id="rId10"/>
    <p:sldId id="308" r:id="rId11"/>
    <p:sldId id="311" r:id="rId1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8E56"/>
    <a:srgbClr val="79C18C"/>
    <a:srgbClr val="71BD85"/>
    <a:srgbClr val="9ED2AC"/>
    <a:srgbClr val="CC00FF"/>
    <a:srgbClr val="CC66FF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34" autoAdjust="0"/>
    <p:restoredTop sz="94624" autoAdjust="0"/>
  </p:normalViewPr>
  <p:slideViewPr>
    <p:cSldViewPr>
      <p:cViewPr varScale="1">
        <p:scale>
          <a:sx n="119" d="100"/>
          <a:sy n="119" d="100"/>
        </p:scale>
        <p:origin x="120" y="50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5" d="100"/>
          <a:sy n="45" d="100"/>
        </p:scale>
        <p:origin x="-2766" y="-11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84A4D0-0E61-495A-BC53-6D3E7070176B}" type="datetimeFigureOut">
              <a:rPr lang="en-US" smtClean="0"/>
              <a:pPr/>
              <a:t>11/20/2023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488E79-F7EA-435C-81E4-31C91A8DEA8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0DE6F4-2AB6-45F9-9082-A181EA8B06B4}" type="datetimeFigureOut">
              <a:rPr lang="en-US" smtClean="0"/>
              <a:pPr/>
              <a:t>11/20/2023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6D6885-A504-48F6-A91A-A89B6A2DC78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6D6885-A504-48F6-A91A-A89B6A2DC78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11/20/2023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11/20/2023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11/20/2023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11/20/2023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11/20/2023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11/20/2023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11/20/2023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11/20/2023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11/20/2023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11/20/2023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11/20/2023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11/20/2023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11/20/2023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11/20/2023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11/20/2023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11/20/2023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11/20/2023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11/20/2023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11/20/2023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11/20/2023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11/20/2023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11/20/2023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11/20/2023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FB5904-0F79-4493-80AC-93CA5DEFE53F}" type="datetimeFigureOut">
              <a:rPr lang="en-US" smtClean="0"/>
              <a:pPr/>
              <a:t>11/20/2023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8" descr="AOTY20_Logo_V1.jpg"/>
          <p:cNvPicPr>
            <a:picLocks noChangeAspect="1"/>
          </p:cNvPicPr>
          <p:nvPr userDrawn="1"/>
        </p:nvPicPr>
        <p:blipFill>
          <a:blip r:embed="rId15" cstate="print"/>
          <a:stretch>
            <a:fillRect/>
          </a:stretch>
        </p:blipFill>
        <p:spPr>
          <a:xfrm>
            <a:off x="8082873" y="323"/>
            <a:ext cx="1007663" cy="100799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0A278D-9403-4880-B51A-8429B0ABB9A4}" type="datetimeFigureOut">
              <a:rPr lang="en-US" smtClean="0"/>
              <a:pPr/>
              <a:t>11/20/2023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8" descr="AOTY20_Logo_V1.jp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8082873" y="323"/>
            <a:ext cx="1007663" cy="100799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marketing-interactive.com/" TargetMode="External"/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0" y="2495550"/>
            <a:ext cx="9144000" cy="1102519"/>
          </a:xfrm>
        </p:spPr>
        <p:txBody>
          <a:bodyPr>
            <a:normAutofit/>
          </a:bodyPr>
          <a:lstStyle/>
          <a:p>
            <a:r>
              <a:rPr lang="en-US" altLang="zh-TW" sz="2800" b="1" dirty="0">
                <a:solidFill>
                  <a:srgbClr val="002060"/>
                </a:solidFill>
                <a:latin typeface="+mn-lt"/>
                <a:cs typeface="Arial" pitchFamily="34" charset="0"/>
              </a:rPr>
              <a:t>Core Submission Document Template</a:t>
            </a:r>
            <a:br>
              <a:rPr lang="en-US" altLang="zh-TW" sz="2800" b="1" dirty="0">
                <a:solidFill>
                  <a:srgbClr val="002060"/>
                </a:solidFill>
                <a:latin typeface="+mn-lt"/>
                <a:cs typeface="Arial" pitchFamily="34" charset="0"/>
              </a:rPr>
            </a:br>
            <a:r>
              <a:rPr lang="en-US" altLang="zh-TW" sz="2800" b="1" dirty="0">
                <a:solidFill>
                  <a:srgbClr val="002060"/>
                </a:solidFill>
              </a:rPr>
              <a:t> Agency Team of the Year</a:t>
            </a:r>
            <a:endParaRPr lang="en-US" sz="2800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4324350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GB" altLang="zh-TW" sz="1200" b="1" dirty="0">
                <a:solidFill>
                  <a:srgbClr val="002060"/>
                </a:solidFill>
              </a:rPr>
              <a:t>Agency of the Year </a:t>
            </a:r>
            <a:r>
              <a:rPr lang="en-US" altLang="zh-TW" sz="1200" b="1" dirty="0">
                <a:solidFill>
                  <a:srgbClr val="002060"/>
                </a:solidFill>
              </a:rPr>
              <a:t>2024 Hong Kong </a:t>
            </a:r>
            <a:r>
              <a:rPr lang="en-US" altLang="zh-TW" sz="1200" dirty="0">
                <a:solidFill>
                  <a:srgbClr val="002060"/>
                </a:solidFill>
              </a:rPr>
              <a:t>is produced by </a:t>
            </a:r>
            <a:r>
              <a:rPr lang="en-US" altLang="zh-TW" sz="1200" i="1" dirty="0">
                <a:solidFill>
                  <a:srgbClr val="002060"/>
                </a:solidFill>
              </a:rPr>
              <a:t>MARKETING-INTERACTIVE</a:t>
            </a:r>
            <a:r>
              <a:rPr lang="en-US" altLang="zh-TW" sz="1200" dirty="0">
                <a:solidFill>
                  <a:srgbClr val="002060"/>
                </a:solidFill>
              </a:rPr>
              <a:t>, a publication of Lighthouse Independent Media</a:t>
            </a:r>
            <a:br>
              <a:rPr lang="en-US" altLang="zh-TW" sz="1200" dirty="0"/>
            </a:br>
            <a:r>
              <a:rPr lang="en-US" altLang="zh-TW" sz="1200">
                <a:solidFill>
                  <a:srgbClr val="002060"/>
                </a:solidFill>
              </a:rPr>
              <a:t> 15/F, Golden Star Building, 20-24 Lockhart Road, Wan Chai, Hong Kong</a:t>
            </a:r>
            <a:br>
              <a:rPr lang="en-US" altLang="zh-TW" sz="1200" dirty="0">
                <a:solidFill>
                  <a:srgbClr val="002060"/>
                </a:solidFill>
              </a:rPr>
            </a:br>
            <a:r>
              <a:rPr lang="en-US" altLang="zh-TW" sz="1200" dirty="0">
                <a:solidFill>
                  <a:srgbClr val="002060"/>
                </a:solidFill>
              </a:rPr>
              <a:t> Tel: + 852 2861 1882   Fax: + 852 2861 1336 </a:t>
            </a:r>
            <a:r>
              <a:rPr lang="en-US" altLang="zh-TW" sz="1200" dirty="0">
                <a:solidFill>
                  <a:srgbClr val="0070C0"/>
                </a:solidFill>
              </a:rPr>
              <a:t>  </a:t>
            </a:r>
            <a:r>
              <a:rPr lang="en-US" altLang="zh-TW" sz="1200" dirty="0">
                <a:solidFill>
                  <a:srgbClr val="0070C0"/>
                </a:solidFill>
                <a:hlinkClick r:id="rId2"/>
              </a:rPr>
              <a:t>www.marketing-interactive.com</a:t>
            </a:r>
            <a:r>
              <a:rPr lang="en-US" altLang="zh-TW" sz="1200" dirty="0">
                <a:solidFill>
                  <a:srgbClr val="0070C0"/>
                </a:solidFill>
              </a:rPr>
              <a:t> </a:t>
            </a:r>
            <a:endParaRPr lang="zh-TW" altLang="en-US" sz="1200" dirty="0"/>
          </a:p>
          <a:p>
            <a:pPr algn="ctr"/>
            <a:endParaRPr lang="zh-TW" altLang="en-US" sz="1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95500" y="819150"/>
            <a:ext cx="4953000" cy="1524211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52400" y="0"/>
            <a:ext cx="2209800" cy="895350"/>
          </a:xfrm>
          <a:prstGeom prst="rect">
            <a:avLst/>
          </a:prstGeom>
        </p:spPr>
        <p:txBody>
          <a:bodyPr anchor="ctr"/>
          <a:lstStyle/>
          <a:p>
            <a:pPr>
              <a:defRPr/>
            </a:pPr>
            <a:r>
              <a:rPr lang="en-US" altLang="zh-TW" sz="2000" b="1" dirty="0"/>
              <a:t>Performance</a:t>
            </a:r>
            <a:endParaRPr lang="zh-TW" altLang="en-US" sz="20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28600" y="895350"/>
          <a:ext cx="8686800" cy="41347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3479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2057400" y="0"/>
            <a:ext cx="5867400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050" u="sng" dirty="0">
                <a:solidFill>
                  <a:srgbClr val="002060"/>
                </a:solidFill>
              </a:rPr>
              <a:t>(30%) Max. 500 words 2 slides (2/2)</a:t>
            </a:r>
            <a:endParaRPr lang="en-US" altLang="zh-TW" sz="1050" dirty="0">
              <a:solidFill>
                <a:srgbClr val="002060"/>
              </a:solidFill>
            </a:endParaRPr>
          </a:p>
          <a:p>
            <a:pPr>
              <a:defRPr/>
            </a:pPr>
            <a:r>
              <a:rPr lang="en-US" altLang="zh-TW" sz="1050" dirty="0">
                <a:solidFill>
                  <a:srgbClr val="002060"/>
                </a:solidFill>
              </a:rPr>
              <a:t>Outline how the team went above and beyond expectations and why it deserves recognition for its achievements. Showcase the successful results against the objectives/KPIs. </a:t>
            </a:r>
          </a:p>
          <a:p>
            <a:pPr>
              <a:defRPr/>
            </a:pPr>
            <a:r>
              <a:rPr lang="en-US" altLang="zh-TW" sz="1050" dirty="0">
                <a:solidFill>
                  <a:srgbClr val="002060"/>
                </a:solidFill>
              </a:rPr>
              <a:t>Provide relevant evidence of the team’s performance to prove and justify its success in the judging year. Testimonials for this category are recommended.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7848600" y="4781550"/>
            <a:ext cx="304800" cy="1524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990600" y="895350"/>
            <a:ext cx="7056438" cy="1981200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altLang="zh-TW" sz="2000" dirty="0">
                <a:solidFill>
                  <a:srgbClr val="002060"/>
                </a:solidFill>
              </a:rPr>
              <a:t>Please paste your agency logo here</a:t>
            </a:r>
            <a:endParaRPr lang="zh-TW" altLang="en-US" sz="2000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2952750"/>
            <a:ext cx="7543800" cy="923330"/>
          </a:xfrm>
          <a:prstGeom prst="rect">
            <a:avLst/>
          </a:prstGeom>
          <a:noFill/>
          <a:ln w="3175"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TW" dirty="0">
                <a:solidFill>
                  <a:srgbClr val="0070C0"/>
                </a:solidFill>
                <a:ea typeface="+mj-ea"/>
                <a:cs typeface="+mj-cs"/>
              </a:rPr>
              <a:t>Please provide the following information:</a:t>
            </a:r>
          </a:p>
          <a:p>
            <a:pPr marL="457200" indent="-457200">
              <a:defRPr/>
            </a:pPr>
            <a:r>
              <a:rPr lang="en-US" altLang="zh-TW" dirty="0">
                <a:solidFill>
                  <a:srgbClr val="002060"/>
                </a:solidFill>
                <a:ea typeface="+mj-ea"/>
                <a:cs typeface="+mj-cs"/>
              </a:rPr>
              <a:t>1. Name of Category:</a:t>
            </a:r>
            <a:r>
              <a:rPr lang="en-US" altLang="zh-TW" dirty="0">
                <a:solidFill>
                  <a:srgbClr val="002060"/>
                </a:solidFill>
              </a:rPr>
              <a:t> </a:t>
            </a:r>
            <a:r>
              <a:rPr lang="en-US" altLang="zh-TW" sz="1100" dirty="0">
                <a:solidFill>
                  <a:srgbClr val="FF0000"/>
                </a:solidFill>
              </a:rPr>
              <a:t>(This template is </a:t>
            </a:r>
            <a:r>
              <a:rPr lang="en-US" altLang="zh-TW" sz="1100" b="1" dirty="0">
                <a:solidFill>
                  <a:srgbClr val="FF0000"/>
                </a:solidFill>
              </a:rPr>
              <a:t>ONLY </a:t>
            </a:r>
            <a:r>
              <a:rPr lang="en-US" altLang="zh-TW" sz="1100" dirty="0">
                <a:solidFill>
                  <a:srgbClr val="FF0000"/>
                </a:solidFill>
              </a:rPr>
              <a:t>for entering </a:t>
            </a:r>
            <a:r>
              <a:rPr lang="en-US" altLang="zh-TW" sz="1100" b="1" dirty="0">
                <a:solidFill>
                  <a:srgbClr val="FF0000"/>
                </a:solidFill>
              </a:rPr>
              <a:t>Agency Team of the Year)</a:t>
            </a:r>
            <a:endParaRPr lang="en-US" altLang="zh-TW" sz="800" dirty="0">
              <a:solidFill>
                <a:srgbClr val="002060"/>
              </a:solidFill>
              <a:ea typeface="+mj-ea"/>
              <a:cs typeface="+mj-cs"/>
            </a:endParaRPr>
          </a:p>
          <a:p>
            <a:pPr>
              <a:defRPr/>
            </a:pPr>
            <a:r>
              <a:rPr lang="en-GB" altLang="zh-TW" dirty="0">
                <a:solidFill>
                  <a:srgbClr val="002060"/>
                </a:solidFill>
                <a:latin typeface="Calibri" pitchFamily="34" charset="0"/>
              </a:rPr>
              <a:t>2. Name of </a:t>
            </a:r>
            <a:r>
              <a:rPr lang="en-US" altLang="zh-TW" dirty="0">
                <a:solidFill>
                  <a:srgbClr val="002060"/>
                </a:solidFill>
                <a:latin typeface="Calibri" pitchFamily="34" charset="0"/>
              </a:rPr>
              <a:t>Agency: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79388" y="97631"/>
            <a:ext cx="756126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3200" b="1" dirty="0">
                <a:ea typeface="+mj-ea"/>
                <a:cs typeface="+mj-cs"/>
              </a:rPr>
              <a:t>Entry Details</a:t>
            </a:r>
            <a:endParaRPr kumimoji="0" lang="zh-TW" altLang="en-US" sz="3200" b="1" dirty="0">
              <a:ea typeface="+mj-ea"/>
              <a:cs typeface="+mj-cs"/>
            </a:endParaRPr>
          </a:p>
        </p:txBody>
      </p:sp>
      <p:sp>
        <p:nvSpPr>
          <p:cNvPr id="8" name="TextBox 4"/>
          <p:cNvSpPr txBox="1">
            <a:spLocks noChangeArrowheads="1"/>
          </p:cNvSpPr>
          <p:nvPr/>
        </p:nvSpPr>
        <p:spPr bwMode="auto">
          <a:xfrm>
            <a:off x="304800" y="4622588"/>
            <a:ext cx="8534401" cy="52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1100"/>
              </a:lnSpc>
            </a:pPr>
            <a:r>
              <a:rPr lang="en-US" altLang="zh-TW" sz="1200" dirty="0">
                <a:solidFill>
                  <a:srgbClr val="002060"/>
                </a:solidFill>
                <a:latin typeface="Calibri" pitchFamily="34" charset="0"/>
              </a:rPr>
              <a:t>NOTE: </a:t>
            </a:r>
            <a:br>
              <a:rPr lang="en-US" altLang="zh-TW" sz="1200" dirty="0">
                <a:solidFill>
                  <a:srgbClr val="002060"/>
                </a:solidFill>
                <a:latin typeface="Calibri" pitchFamily="34" charset="0"/>
              </a:rPr>
            </a:br>
            <a:r>
              <a:rPr lang="en-US" altLang="zh-TW" sz="1200" dirty="0">
                <a:solidFill>
                  <a:srgbClr val="002060"/>
                </a:solidFill>
                <a:latin typeface="Calibri" pitchFamily="34" charset="0"/>
              </a:rPr>
              <a:t>Any specific information or content intended for judging purposes only must be clearly indicated in</a:t>
            </a:r>
            <a:r>
              <a:rPr lang="en-US" altLang="zh-TW" sz="1200" dirty="0">
                <a:solidFill>
                  <a:srgbClr val="FF0000"/>
                </a:solidFill>
                <a:latin typeface="Calibri" pitchFamily="34" charset="0"/>
              </a:rPr>
              <a:t> Red</a:t>
            </a:r>
            <a:r>
              <a:rPr lang="en-US" altLang="zh-TW" sz="1200" dirty="0">
                <a:solidFill>
                  <a:srgbClr val="002060"/>
                </a:solidFill>
                <a:latin typeface="Calibri" pitchFamily="34" charset="0"/>
              </a:rPr>
              <a:t>, or highlighted in</a:t>
            </a:r>
            <a:r>
              <a:rPr lang="en-US" altLang="zh-TW" sz="1200" dirty="0">
                <a:solidFill>
                  <a:schemeClr val="bg1"/>
                </a:solidFill>
                <a:latin typeface="Calibri" pitchFamily="34" charset="0"/>
              </a:rPr>
              <a:t> red</a:t>
            </a:r>
            <a:r>
              <a:rPr lang="en-US" altLang="zh-TW" sz="1200" dirty="0">
                <a:solidFill>
                  <a:srgbClr val="002060"/>
                </a:solidFill>
                <a:latin typeface="Calibri" pitchFamily="34" charset="0"/>
              </a:rPr>
              <a:t>. </a:t>
            </a:r>
            <a:br>
              <a:rPr lang="en-US" altLang="zh-TW" sz="1200" dirty="0">
                <a:solidFill>
                  <a:srgbClr val="002060"/>
                </a:solidFill>
                <a:latin typeface="Calibri" pitchFamily="34" charset="0"/>
              </a:rPr>
            </a:br>
            <a:r>
              <a:rPr lang="en-US" altLang="zh-TW" sz="1200" dirty="0">
                <a:solidFill>
                  <a:srgbClr val="002060"/>
                </a:solidFill>
                <a:latin typeface="Calibri" pitchFamily="34" charset="0"/>
              </a:rPr>
              <a:t>Marks may be deducted if  the entry submission exceeds the outlined number of slides allowed</a:t>
            </a:r>
            <a:endParaRPr lang="zh-TW" altLang="en-US" sz="1200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79388" y="97631"/>
            <a:ext cx="756126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3200" b="1" dirty="0">
                <a:ea typeface="+mj-ea"/>
                <a:cs typeface="+mj-cs"/>
              </a:rPr>
              <a:t>Entry Video</a:t>
            </a:r>
            <a:endParaRPr kumimoji="0" lang="zh-TW" altLang="en-US" sz="3200" b="1" dirty="0">
              <a:ea typeface="+mj-ea"/>
              <a:cs typeface="+mj-cs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990600" y="1352550"/>
            <a:ext cx="7056438" cy="2286000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altLang="zh-TW" sz="2000" dirty="0">
                <a:solidFill>
                  <a:srgbClr val="002060"/>
                </a:solidFill>
              </a:rPr>
              <a:t>Please paste the entry video link if there is any.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2000" dirty="0">
                <a:solidFill>
                  <a:srgbClr val="002060"/>
                </a:solidFill>
              </a:rPr>
              <a:t>(optional but strongly recommended)</a:t>
            </a:r>
          </a:p>
          <a:p>
            <a:pPr algn="ctr" fontAlgn="auto">
              <a:spcAft>
                <a:spcPts val="0"/>
              </a:spcAft>
              <a:defRPr/>
            </a:pPr>
            <a:endParaRPr lang="en-US" altLang="zh-TW" sz="2000" dirty="0">
              <a:solidFill>
                <a:srgbClr val="002060"/>
              </a:solidFill>
            </a:endParaRPr>
          </a:p>
          <a:p>
            <a:pPr algn="ctr">
              <a:defRPr/>
            </a:pPr>
            <a:r>
              <a:rPr lang="en-US" altLang="zh-TW" sz="2000" dirty="0">
                <a:solidFill>
                  <a:srgbClr val="002060"/>
                </a:solidFill>
              </a:rPr>
              <a:t>Maximum length of video is </a:t>
            </a:r>
            <a:r>
              <a:rPr lang="en-US" altLang="zh-TW" sz="2000" b="1" dirty="0">
                <a:solidFill>
                  <a:srgbClr val="002060"/>
                </a:solidFill>
              </a:rPr>
              <a:t>3 minutes</a:t>
            </a:r>
            <a:r>
              <a:rPr lang="en-US" altLang="zh-TW" sz="2000" dirty="0">
                <a:solidFill>
                  <a:srgbClr val="002060"/>
                </a:solidFill>
              </a:rPr>
              <a:t>. </a:t>
            </a:r>
            <a:br>
              <a:rPr lang="en-US" altLang="zh-TW" sz="2000" dirty="0">
                <a:solidFill>
                  <a:srgbClr val="002060"/>
                </a:solidFill>
              </a:rPr>
            </a:br>
            <a:br>
              <a:rPr lang="en-US" altLang="zh-TW" sz="2000" dirty="0">
                <a:solidFill>
                  <a:srgbClr val="002060"/>
                </a:solidFill>
              </a:rPr>
            </a:br>
            <a:br>
              <a:rPr lang="en-US" altLang="zh-TW" sz="2000" dirty="0">
                <a:solidFill>
                  <a:srgbClr val="002060"/>
                </a:solidFill>
              </a:rPr>
            </a:br>
            <a:r>
              <a:rPr lang="en-US" altLang="zh-TW" sz="2000" dirty="0">
                <a:solidFill>
                  <a:srgbClr val="002060"/>
                </a:solidFill>
              </a:rPr>
              <a:t>Password (if any):</a:t>
            </a:r>
            <a:endParaRPr lang="zh-TW" altLang="en-US" sz="2000" dirty="0">
              <a:solidFill>
                <a:srgbClr val="002060"/>
              </a:solidFill>
            </a:endParaRPr>
          </a:p>
        </p:txBody>
      </p:sp>
      <p:sp>
        <p:nvSpPr>
          <p:cNvPr id="6" name="TextBox 3"/>
          <p:cNvSpPr txBox="1">
            <a:spLocks noChangeArrowheads="1"/>
          </p:cNvSpPr>
          <p:nvPr/>
        </p:nvSpPr>
        <p:spPr bwMode="auto">
          <a:xfrm>
            <a:off x="683568" y="4299942"/>
            <a:ext cx="7929562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  <a:latin typeface="+mj-lt"/>
              </a:rPr>
              <a:t>Only ONE video (no longer than three minutes) </a:t>
            </a:r>
            <a:r>
              <a:rPr lang="en-US" altLang="zh-TW" sz="1400" dirty="0">
                <a:solidFill>
                  <a:srgbClr val="FF0000"/>
                </a:solidFill>
                <a:latin typeface="+mj-lt"/>
              </a:rPr>
              <a:t>is accepted for each entry. </a:t>
            </a:r>
          </a:p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</a:rPr>
              <a:t>Extra content beyond this time limit will NOT be viewed. </a:t>
            </a:r>
            <a:br>
              <a:rPr lang="en-US" altLang="zh-TW" sz="1400" dirty="0">
                <a:solidFill>
                  <a:srgbClr val="FF0000"/>
                </a:solidFill>
                <a:latin typeface="+mj-lt"/>
              </a:rPr>
            </a:br>
            <a:r>
              <a:rPr lang="en-US" altLang="zh-TW" sz="1400" dirty="0">
                <a:solidFill>
                  <a:srgbClr val="FF0000"/>
                </a:solidFill>
                <a:latin typeface="+mj-lt"/>
              </a:rPr>
              <a:t>Please upload your video to YouTube and set the privacy settings to “unlisted”.</a:t>
            </a:r>
            <a:endParaRPr lang="zh-TW" altLang="en-US" sz="1400" dirty="0">
              <a:solidFill>
                <a:srgbClr val="FF0000"/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52400" y="0"/>
            <a:ext cx="2133600" cy="895350"/>
          </a:xfrm>
          <a:prstGeom prst="rect">
            <a:avLst/>
          </a:prstGeom>
        </p:spPr>
        <p:txBody>
          <a:bodyPr anchor="ctr"/>
          <a:lstStyle/>
          <a:p>
            <a:pPr fontAlgn="auto">
              <a:lnSpc>
                <a:spcPts val="2000"/>
              </a:lnSpc>
              <a:spcAft>
                <a:spcPts val="0"/>
              </a:spcAft>
              <a:defRPr/>
            </a:pPr>
            <a:r>
              <a:rPr lang="en-US" altLang="zh-TW" sz="2000" b="1" dirty="0"/>
              <a:t>Team Profile</a:t>
            </a:r>
            <a:endParaRPr lang="zh-TW" altLang="en-US" sz="2000" dirty="0"/>
          </a:p>
        </p:txBody>
      </p:sp>
      <p:sp>
        <p:nvSpPr>
          <p:cNvPr id="7" name="Rectangle 6"/>
          <p:cNvSpPr/>
          <p:nvPr/>
        </p:nvSpPr>
        <p:spPr>
          <a:xfrm>
            <a:off x="2133600" y="0"/>
            <a:ext cx="58674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050" u="sng" dirty="0">
                <a:solidFill>
                  <a:srgbClr val="002060"/>
                </a:solidFill>
              </a:rPr>
              <a:t>(10%) Max. 500 words 1 slide </a:t>
            </a:r>
            <a:endParaRPr lang="en-US" altLang="zh-TW" sz="1050" dirty="0">
              <a:solidFill>
                <a:srgbClr val="002060"/>
              </a:solidFill>
            </a:endParaRPr>
          </a:p>
          <a:p>
            <a:pPr>
              <a:defRPr/>
            </a:pPr>
            <a:r>
              <a:rPr lang="en-US" altLang="zh-TW" sz="1050" dirty="0">
                <a:solidFill>
                  <a:srgbClr val="002060"/>
                </a:solidFill>
              </a:rPr>
              <a:t>Outline of the team’s profile:</a:t>
            </a:r>
          </a:p>
          <a:p>
            <a:pPr>
              <a:defRPr/>
            </a:pPr>
            <a:r>
              <a:rPr lang="en-US" altLang="zh-TW" sz="1050" dirty="0">
                <a:solidFill>
                  <a:srgbClr val="002060"/>
                </a:solidFill>
              </a:rPr>
              <a:t>Explain the team’s dynamics or partner relationship in detail. </a:t>
            </a:r>
          </a:p>
          <a:p>
            <a:pPr>
              <a:defRPr/>
            </a:pPr>
            <a:r>
              <a:rPr lang="en-US" altLang="zh-TW" sz="1050" dirty="0">
                <a:solidFill>
                  <a:srgbClr val="002060"/>
                </a:solidFill>
              </a:rPr>
              <a:t>Describe the key roles, responsibilities ,and years of experience.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228600" y="895350"/>
          <a:ext cx="8686800" cy="403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038600">
                <a:tc>
                  <a:txBody>
                    <a:bodyPr/>
                    <a:lstStyle/>
                    <a:p>
                      <a:pPr>
                        <a:buFontTx/>
                        <a:buNone/>
                      </a:pPr>
                      <a:endParaRPr lang="zh-TW" altLang="en-US" sz="1600" b="0" i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52400" y="0"/>
            <a:ext cx="2209800" cy="895350"/>
          </a:xfrm>
          <a:prstGeom prst="rect">
            <a:avLst/>
          </a:prstGeom>
        </p:spPr>
        <p:txBody>
          <a:bodyPr anchor="ctr"/>
          <a:lstStyle/>
          <a:p>
            <a:pPr fontAlgn="auto">
              <a:lnSpc>
                <a:spcPts val="2000"/>
              </a:lnSpc>
              <a:spcAft>
                <a:spcPts val="0"/>
              </a:spcAft>
              <a:defRPr/>
            </a:pPr>
            <a:r>
              <a:rPr lang="en-US" altLang="zh-TW" sz="2000" b="1" dirty="0"/>
              <a:t>Work</a:t>
            </a:r>
            <a:endParaRPr lang="zh-TW" altLang="en-US" sz="2000" dirty="0"/>
          </a:p>
        </p:txBody>
      </p:sp>
      <p:sp>
        <p:nvSpPr>
          <p:cNvPr id="5" name="Rectangle 4"/>
          <p:cNvSpPr/>
          <p:nvPr/>
        </p:nvSpPr>
        <p:spPr>
          <a:xfrm>
            <a:off x="1905000" y="0"/>
            <a:ext cx="5867400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050" u="sng" dirty="0">
                <a:solidFill>
                  <a:srgbClr val="002060"/>
                </a:solidFill>
              </a:rPr>
              <a:t>(30%) Max. 500 words 2 slides (1/2)</a:t>
            </a:r>
            <a:endParaRPr lang="en-US" altLang="zh-TW" sz="1050" dirty="0">
              <a:solidFill>
                <a:srgbClr val="002060"/>
              </a:solidFill>
            </a:endParaRPr>
          </a:p>
          <a:p>
            <a:pPr>
              <a:defRPr/>
            </a:pPr>
            <a:r>
              <a:rPr lang="en-US" altLang="zh-TW" sz="1050" dirty="0">
                <a:solidFill>
                  <a:srgbClr val="002060"/>
                </a:solidFill>
              </a:rPr>
              <a:t>Elaborate on how you have developed clients’ campaigns over the eligibility period. </a:t>
            </a:r>
          </a:p>
          <a:p>
            <a:pPr>
              <a:defRPr/>
            </a:pPr>
            <a:r>
              <a:rPr lang="en-US" altLang="zh-TW" sz="1050" dirty="0">
                <a:solidFill>
                  <a:srgbClr val="002060"/>
                </a:solidFill>
              </a:rPr>
              <a:t>Outline the strategic thinking of the works. Explain the creative of the ideas and innovation behind the clients’ campaigns. </a:t>
            </a:r>
          </a:p>
          <a:p>
            <a:pPr lvl="0"/>
            <a:r>
              <a:rPr lang="en-US" altLang="zh-TW" sz="1050" dirty="0">
                <a:solidFill>
                  <a:srgbClr val="002060"/>
                </a:solidFill>
              </a:rPr>
              <a:t>Judges will examine key campaigns and selected case studies as part of their assessment.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28600" y="895350"/>
          <a:ext cx="8686800" cy="41347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34791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defRPr/>
                      </a:pPr>
                      <a:endParaRPr lang="zh-TW" altLang="en-US" sz="105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52400" y="0"/>
            <a:ext cx="2209800" cy="895350"/>
          </a:xfrm>
          <a:prstGeom prst="rect">
            <a:avLst/>
          </a:prstGeom>
        </p:spPr>
        <p:txBody>
          <a:bodyPr anchor="ctr"/>
          <a:lstStyle/>
          <a:p>
            <a:pPr fontAlgn="auto">
              <a:lnSpc>
                <a:spcPts val="2000"/>
              </a:lnSpc>
              <a:spcAft>
                <a:spcPts val="0"/>
              </a:spcAft>
              <a:defRPr/>
            </a:pPr>
            <a:r>
              <a:rPr lang="en-US" altLang="zh-TW" sz="2000" b="1" dirty="0"/>
              <a:t>Work</a:t>
            </a:r>
            <a:endParaRPr lang="zh-TW" altLang="en-US" sz="20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28600" y="895350"/>
          <a:ext cx="8686800" cy="41347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34791">
                <a:tc>
                  <a:txBody>
                    <a:bodyPr/>
                    <a:lstStyle/>
                    <a:p>
                      <a:endParaRPr lang="zh-TW" altLang="en-US" sz="1600" b="0" i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1905000" y="0"/>
            <a:ext cx="5867400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050" u="sng" dirty="0">
                <a:solidFill>
                  <a:srgbClr val="002060"/>
                </a:solidFill>
              </a:rPr>
              <a:t>(30%) Max. 500 words 2 slides (2/2)</a:t>
            </a:r>
            <a:endParaRPr lang="en-US" altLang="zh-TW" sz="1050" dirty="0">
              <a:solidFill>
                <a:srgbClr val="002060"/>
              </a:solidFill>
            </a:endParaRPr>
          </a:p>
          <a:p>
            <a:pPr>
              <a:defRPr/>
            </a:pPr>
            <a:r>
              <a:rPr lang="en-US" altLang="zh-TW" sz="1050" dirty="0">
                <a:solidFill>
                  <a:srgbClr val="002060"/>
                </a:solidFill>
              </a:rPr>
              <a:t>Elaborate on how you have developed clients’ campaigns over the eligibility period. </a:t>
            </a:r>
          </a:p>
          <a:p>
            <a:pPr>
              <a:defRPr/>
            </a:pPr>
            <a:r>
              <a:rPr lang="en-US" altLang="zh-TW" sz="1050" dirty="0">
                <a:solidFill>
                  <a:srgbClr val="002060"/>
                </a:solidFill>
              </a:rPr>
              <a:t>Outline the strategic thinking of the works. Explain the creative of the ideas and innovation behind the clients’ campaigns. </a:t>
            </a:r>
          </a:p>
          <a:p>
            <a:pPr lvl="0"/>
            <a:r>
              <a:rPr lang="en-US" altLang="zh-TW" sz="1050" dirty="0">
                <a:solidFill>
                  <a:srgbClr val="002060"/>
                </a:solidFill>
              </a:rPr>
              <a:t>Judges will examine key campaigns and selected case studies as part of their assessment.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52400" y="0"/>
            <a:ext cx="2209800" cy="89535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ts val="2000"/>
              </a:lnSpc>
              <a:defRPr/>
            </a:pPr>
            <a:r>
              <a:rPr lang="en-US" altLang="zh-TW" sz="2000" b="1" dirty="0"/>
              <a:t>Execution</a:t>
            </a:r>
            <a:endParaRPr lang="zh-TW" altLang="en-US" sz="2000" dirty="0"/>
          </a:p>
        </p:txBody>
      </p:sp>
      <p:sp>
        <p:nvSpPr>
          <p:cNvPr id="5" name="Rectangle 4"/>
          <p:cNvSpPr/>
          <p:nvPr/>
        </p:nvSpPr>
        <p:spPr>
          <a:xfrm>
            <a:off x="1905000" y="0"/>
            <a:ext cx="5867400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050" u="sng" dirty="0">
                <a:solidFill>
                  <a:srgbClr val="002060"/>
                </a:solidFill>
              </a:rPr>
              <a:t>(30%) Max. 500 words 2 slides (1/2)</a:t>
            </a:r>
            <a:endParaRPr lang="en-US" altLang="zh-TW" sz="1050" dirty="0">
              <a:solidFill>
                <a:srgbClr val="002060"/>
              </a:solidFill>
            </a:endParaRPr>
          </a:p>
          <a:p>
            <a:pPr>
              <a:defRPr/>
            </a:pPr>
            <a:r>
              <a:rPr lang="en-US" altLang="zh-TW" sz="1050" dirty="0">
                <a:solidFill>
                  <a:srgbClr val="002060"/>
                </a:solidFill>
              </a:rPr>
              <a:t>Elaborate on how you have successfully executed clients’ campaigns over the eligibility period. </a:t>
            </a:r>
          </a:p>
          <a:p>
            <a:pPr lvl="0">
              <a:defRPr/>
            </a:pPr>
            <a:r>
              <a:rPr lang="en-US" altLang="zh-TW" sz="1050" dirty="0">
                <a:solidFill>
                  <a:srgbClr val="002060"/>
                </a:solidFill>
              </a:rPr>
              <a:t>Describe how you implemented the core strategy/strategies to the clients’ campaigns. What made this significant and unique? </a:t>
            </a:r>
          </a:p>
          <a:p>
            <a:pPr lvl="0">
              <a:defRPr/>
            </a:pPr>
            <a:r>
              <a:rPr lang="en-US" altLang="zh-TW" sz="1050" dirty="0">
                <a:solidFill>
                  <a:srgbClr val="002060"/>
                </a:solidFill>
              </a:rPr>
              <a:t>Judges will examine key campaigns and selected case studies as part of their assessment.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28600" y="895350"/>
          <a:ext cx="8686800" cy="41347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34791">
                <a:tc>
                  <a:txBody>
                    <a:bodyPr/>
                    <a:lstStyle/>
                    <a:p>
                      <a:endParaRPr lang="zh-TW" altLang="en-US" sz="1600" b="0" i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52400" y="0"/>
            <a:ext cx="2209800" cy="89535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ts val="2000"/>
              </a:lnSpc>
              <a:defRPr/>
            </a:pPr>
            <a:r>
              <a:rPr lang="en-US" altLang="zh-TW" sz="2000" b="1" dirty="0"/>
              <a:t>Execution</a:t>
            </a:r>
            <a:endParaRPr lang="zh-TW" altLang="en-US" sz="20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28600" y="895350"/>
          <a:ext cx="8686800" cy="41347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34791">
                <a:tc>
                  <a:txBody>
                    <a:bodyPr/>
                    <a:lstStyle/>
                    <a:p>
                      <a:endParaRPr lang="zh-TW" altLang="en-US" sz="1600" b="0" i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1905000" y="0"/>
            <a:ext cx="5867400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050" u="sng" dirty="0">
                <a:solidFill>
                  <a:srgbClr val="002060"/>
                </a:solidFill>
              </a:rPr>
              <a:t>(30%) Max. 500 words 2 slides (2/2)</a:t>
            </a:r>
            <a:endParaRPr lang="en-US" altLang="zh-TW" sz="1050" dirty="0">
              <a:solidFill>
                <a:srgbClr val="002060"/>
              </a:solidFill>
            </a:endParaRPr>
          </a:p>
          <a:p>
            <a:pPr>
              <a:defRPr/>
            </a:pPr>
            <a:r>
              <a:rPr lang="en-US" altLang="zh-TW" sz="1050" dirty="0">
                <a:solidFill>
                  <a:srgbClr val="002060"/>
                </a:solidFill>
              </a:rPr>
              <a:t>Elaborate on how you have successfully executed clients’ campaigns over the eligibility period. </a:t>
            </a:r>
          </a:p>
          <a:p>
            <a:pPr lvl="0">
              <a:defRPr/>
            </a:pPr>
            <a:r>
              <a:rPr lang="en-US" altLang="zh-TW" sz="1050" dirty="0">
                <a:solidFill>
                  <a:srgbClr val="002060"/>
                </a:solidFill>
              </a:rPr>
              <a:t>Describe how you implemented the core strategy/strategies to the clients’ campaigns. What made this significant and unique? </a:t>
            </a:r>
          </a:p>
          <a:p>
            <a:pPr lvl="0">
              <a:defRPr/>
            </a:pPr>
            <a:r>
              <a:rPr lang="en-US" altLang="zh-TW" sz="1050" dirty="0">
                <a:solidFill>
                  <a:srgbClr val="002060"/>
                </a:solidFill>
              </a:rPr>
              <a:t>Judges will examine key campaigns and selected case studies as part of their assessment.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52400" y="0"/>
            <a:ext cx="2209800" cy="895350"/>
          </a:xfrm>
          <a:prstGeom prst="rect">
            <a:avLst/>
          </a:prstGeom>
        </p:spPr>
        <p:txBody>
          <a:bodyPr anchor="ctr"/>
          <a:lstStyle/>
          <a:p>
            <a:pPr>
              <a:defRPr/>
            </a:pPr>
            <a:r>
              <a:rPr lang="en-US" altLang="zh-TW" sz="2000" b="1" dirty="0"/>
              <a:t>Performance</a:t>
            </a:r>
            <a:endParaRPr lang="zh-TW" altLang="en-US" sz="20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28600" y="895350"/>
          <a:ext cx="8686800" cy="41347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3479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2057400" y="0"/>
            <a:ext cx="5867400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050" u="sng" dirty="0">
                <a:solidFill>
                  <a:srgbClr val="002060"/>
                </a:solidFill>
              </a:rPr>
              <a:t>(30%) Max. 500 words 2 slides (1/2)</a:t>
            </a:r>
            <a:endParaRPr lang="en-US" altLang="zh-TW" sz="1050" dirty="0">
              <a:solidFill>
                <a:srgbClr val="002060"/>
              </a:solidFill>
            </a:endParaRPr>
          </a:p>
          <a:p>
            <a:pPr>
              <a:defRPr/>
            </a:pPr>
            <a:r>
              <a:rPr lang="en-US" altLang="zh-TW" sz="1050" dirty="0">
                <a:solidFill>
                  <a:srgbClr val="002060"/>
                </a:solidFill>
              </a:rPr>
              <a:t>Outline how the team went above and beyond expectations and why it deserves recognition for its achievements. Showcase the successful results against the objectives/KPIs. </a:t>
            </a:r>
          </a:p>
          <a:p>
            <a:pPr>
              <a:defRPr/>
            </a:pPr>
            <a:r>
              <a:rPr lang="en-US" altLang="zh-TW" sz="1050" dirty="0">
                <a:solidFill>
                  <a:srgbClr val="002060"/>
                </a:solidFill>
              </a:rPr>
              <a:t>Provide relevant evidence of the team’s performance to prove and justify its success in the judging year. Testimonials for this category are recommended.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1476</TotalTime>
  <Words>655</Words>
  <Application>Microsoft Office PowerPoint</Application>
  <PresentationFormat>On-screen Show (16:9)</PresentationFormat>
  <Paragraphs>49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1_Custom Design</vt:lpstr>
      <vt:lpstr>Custom Design</vt:lpstr>
      <vt:lpstr>Core Submission Document Template  Agency Team of the Year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at Buffalo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ENTRY SUBMISSION  DOCUMENT TEMPLATE</dc:title>
  <dc:creator>Andy</dc:creator>
  <cp:lastModifiedBy>Lemuel Cheung</cp:lastModifiedBy>
  <cp:revision>153</cp:revision>
  <dcterms:created xsi:type="dcterms:W3CDTF">2015-09-21T09:08:18Z</dcterms:created>
  <dcterms:modified xsi:type="dcterms:W3CDTF">2023-11-20T07:02:30Z</dcterms:modified>
</cp:coreProperties>
</file>