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notesMasterIdLst>
    <p:notesMasterId r:id="rId14"/>
  </p:notesMasterIdLst>
  <p:handoutMasterIdLst>
    <p:handoutMasterId r:id="rId15"/>
  </p:handoutMasterIdLst>
  <p:sldIdLst>
    <p:sldId id="256" r:id="rId3"/>
    <p:sldId id="257" r:id="rId4"/>
    <p:sldId id="270" r:id="rId5"/>
    <p:sldId id="258" r:id="rId6"/>
    <p:sldId id="301" r:id="rId7"/>
    <p:sldId id="264" r:id="rId8"/>
    <p:sldId id="302" r:id="rId9"/>
    <p:sldId id="299" r:id="rId10"/>
    <p:sldId id="303" r:id="rId11"/>
    <p:sldId id="300" r:id="rId12"/>
    <p:sldId id="304"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8E56"/>
    <a:srgbClr val="79C18C"/>
    <a:srgbClr val="71BD85"/>
    <a:srgbClr val="9ED2AC"/>
    <a:srgbClr val="CC00FF"/>
    <a:srgbClr val="CC66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34" autoAdjust="0"/>
    <p:restoredTop sz="94624" autoAdjust="0"/>
  </p:normalViewPr>
  <p:slideViewPr>
    <p:cSldViewPr>
      <p:cViewPr varScale="1">
        <p:scale>
          <a:sx n="119" d="100"/>
          <a:sy n="119" d="100"/>
        </p:scale>
        <p:origin x="120" y="50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6" d="100"/>
          <a:sy n="46" d="100"/>
        </p:scale>
        <p:origin x="-246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84A4D0-0E61-495A-BC53-6D3E7070176B}" type="datetimeFigureOut">
              <a:rPr lang="en-US" smtClean="0"/>
              <a:pPr/>
              <a:t>11/20/2023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488E79-F7EA-435C-81E4-31C91A8DEA87}"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0DE6F4-2AB6-45F9-9082-A181EA8B06B4}" type="datetimeFigureOut">
              <a:rPr lang="en-US" smtClean="0"/>
              <a:pPr/>
              <a:t>11/20/2023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6D6885-A504-48F6-A91A-A89B6A2DC7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86D6885-A504-48F6-A91A-A89B6A2DC78C}"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0A278D-9403-4880-B51A-8429B0ABB9A4}"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DBC141-DAA0-4F6C-B7C4-FC1D3A01A0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FB5904-0F79-4493-80AC-93CA5DEFE53F}"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6CD9D-1183-4039-840D-48845F3455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6FB5904-0F79-4493-80AC-93CA5DEFE53F}" type="datetimeFigureOut">
              <a:rPr lang="en-US" smtClean="0"/>
              <a:pPr/>
              <a:t>11/20/2023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DC6CD9D-1183-4039-840D-48845F345531}" type="slidenum">
              <a:rPr lang="en-US" smtClean="0"/>
              <a:pPr/>
              <a:t>‹#›</a:t>
            </a:fld>
            <a:endParaRPr lang="en-US"/>
          </a:p>
        </p:txBody>
      </p:sp>
      <p:pic>
        <p:nvPicPr>
          <p:cNvPr id="9" name="Picture 8" descr="AOTY20_Logo_V1.jpg"/>
          <p:cNvPicPr>
            <a:picLocks noChangeAspect="1"/>
          </p:cNvPicPr>
          <p:nvPr userDrawn="1"/>
        </p:nvPicPr>
        <p:blipFill>
          <a:blip r:embed="rId15" cstate="print"/>
          <a:stretch>
            <a:fillRect/>
          </a:stretch>
        </p:blipFill>
        <p:spPr>
          <a:xfrm>
            <a:off x="8082873" y="323"/>
            <a:ext cx="1007663" cy="1007998"/>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B0A278D-9403-4880-B51A-8429B0ABB9A4}" type="datetimeFigureOut">
              <a:rPr lang="en-US" smtClean="0"/>
              <a:pPr/>
              <a:t>11/20/2023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9DBC141-DAA0-4F6C-B7C4-FC1D3A01A0D0}" type="slidenum">
              <a:rPr lang="en-US" smtClean="0"/>
              <a:pPr/>
              <a:t>‹#›</a:t>
            </a:fld>
            <a:endParaRPr lang="en-US"/>
          </a:p>
        </p:txBody>
      </p:sp>
      <p:pic>
        <p:nvPicPr>
          <p:cNvPr id="8" name="Picture 8" descr="AOTY20_Logo_V1.jpg"/>
          <p:cNvPicPr>
            <a:picLocks noChangeAspect="1"/>
          </p:cNvPicPr>
          <p:nvPr userDrawn="1"/>
        </p:nvPicPr>
        <p:blipFill>
          <a:blip r:embed="rId14" cstate="print"/>
          <a:stretch>
            <a:fillRect/>
          </a:stretch>
        </p:blipFill>
        <p:spPr>
          <a:xfrm>
            <a:off x="8082873" y="323"/>
            <a:ext cx="1007663" cy="1007998"/>
          </a:xfrm>
          <a:prstGeom prst="rect">
            <a:avLst/>
          </a:prstGeom>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marketing-interactive.com/" TargetMode="Externa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495550"/>
            <a:ext cx="9144000" cy="1102519"/>
          </a:xfrm>
        </p:spPr>
        <p:txBody>
          <a:bodyPr>
            <a:normAutofit/>
          </a:bodyPr>
          <a:lstStyle/>
          <a:p>
            <a:r>
              <a:rPr lang="en-US" altLang="zh-TW" sz="2800" b="1" dirty="0">
                <a:solidFill>
                  <a:srgbClr val="002060"/>
                </a:solidFill>
                <a:latin typeface="+mn-lt"/>
                <a:cs typeface="Arial" pitchFamily="34" charset="0"/>
              </a:rPr>
              <a:t>Core Submission Document Template</a:t>
            </a:r>
            <a:endParaRPr lang="en-US" sz="2800" dirty="0">
              <a:solidFill>
                <a:srgbClr val="002060"/>
              </a:solidFill>
              <a:latin typeface="+mn-lt"/>
            </a:endParaRPr>
          </a:p>
        </p:txBody>
      </p:sp>
      <p:sp>
        <p:nvSpPr>
          <p:cNvPr id="5" name="Rectangle 4"/>
          <p:cNvSpPr>
            <a:spLocks noChangeArrowheads="1"/>
          </p:cNvSpPr>
          <p:nvPr/>
        </p:nvSpPr>
        <p:spPr bwMode="auto">
          <a:xfrm>
            <a:off x="0" y="4324350"/>
            <a:ext cx="9144000" cy="830997"/>
          </a:xfrm>
          <a:prstGeom prst="rect">
            <a:avLst/>
          </a:prstGeom>
          <a:noFill/>
          <a:ln w="9525">
            <a:noFill/>
            <a:miter lim="800000"/>
            <a:headEnd/>
            <a:tailEnd/>
          </a:ln>
        </p:spPr>
        <p:txBody>
          <a:bodyPr wrap="square">
            <a:spAutoFit/>
          </a:bodyPr>
          <a:lstStyle/>
          <a:p>
            <a:pPr algn="ctr"/>
            <a:r>
              <a:rPr lang="en-GB" altLang="zh-TW" sz="1200" b="1" dirty="0">
                <a:solidFill>
                  <a:srgbClr val="002060"/>
                </a:solidFill>
              </a:rPr>
              <a:t>Agency of the Year </a:t>
            </a:r>
            <a:r>
              <a:rPr lang="en-US" altLang="zh-TW" sz="1200" b="1" dirty="0">
                <a:solidFill>
                  <a:srgbClr val="002060"/>
                </a:solidFill>
              </a:rPr>
              <a:t>2024 Hong Kong </a:t>
            </a:r>
            <a:r>
              <a:rPr lang="en-US" altLang="zh-TW" sz="1200" dirty="0">
                <a:solidFill>
                  <a:srgbClr val="002060"/>
                </a:solidFill>
              </a:rPr>
              <a:t>is produced by </a:t>
            </a:r>
            <a:r>
              <a:rPr lang="en-US" altLang="zh-TW" sz="1200" i="1" dirty="0">
                <a:solidFill>
                  <a:srgbClr val="002060"/>
                </a:solidFill>
              </a:rPr>
              <a:t>MARKETING-INTERACTIVE</a:t>
            </a:r>
            <a:r>
              <a:rPr lang="en-US" altLang="zh-TW" sz="1200" dirty="0">
                <a:solidFill>
                  <a:srgbClr val="002060"/>
                </a:solidFill>
              </a:rPr>
              <a:t>, a publication of Lighthouse Independent Media</a:t>
            </a:r>
            <a:br>
              <a:rPr lang="en-US" altLang="zh-TW" sz="1200" dirty="0"/>
            </a:br>
            <a:r>
              <a:rPr lang="en-US" altLang="zh-TW" sz="1200">
                <a:solidFill>
                  <a:srgbClr val="002060"/>
                </a:solidFill>
              </a:rPr>
              <a:t> 15/F, Golden Star Building, 20-24 Lockhart Road, Wan Chai, Hong Kong</a:t>
            </a:r>
            <a:br>
              <a:rPr lang="en-US" altLang="zh-TW" sz="1200" dirty="0">
                <a:solidFill>
                  <a:srgbClr val="002060"/>
                </a:solidFill>
              </a:rPr>
            </a:br>
            <a:r>
              <a:rPr lang="en-US" altLang="zh-TW" sz="1200" dirty="0">
                <a:solidFill>
                  <a:srgbClr val="002060"/>
                </a:solidFill>
              </a:rPr>
              <a:t> Tel: + 852 2861 1882   Fax: + 852 2861 1336 </a:t>
            </a:r>
            <a:r>
              <a:rPr lang="en-US" altLang="zh-TW" sz="1200" dirty="0">
                <a:solidFill>
                  <a:srgbClr val="0070C0"/>
                </a:solidFill>
              </a:rPr>
              <a:t>  </a:t>
            </a:r>
            <a:r>
              <a:rPr lang="en-US" altLang="zh-TW" sz="1200" dirty="0">
                <a:solidFill>
                  <a:srgbClr val="0070C0"/>
                </a:solidFill>
                <a:hlinkClick r:id="rId2"/>
              </a:rPr>
              <a:t>www.marketing-interactive.com</a:t>
            </a:r>
            <a:r>
              <a:rPr lang="en-US" altLang="zh-TW" sz="1200" dirty="0">
                <a:solidFill>
                  <a:srgbClr val="0070C0"/>
                </a:solidFill>
              </a:rPr>
              <a:t> </a:t>
            </a:r>
            <a:endParaRPr lang="zh-TW" altLang="en-US" sz="1200" dirty="0"/>
          </a:p>
          <a:p>
            <a:pPr algn="ctr"/>
            <a:endParaRPr lang="zh-TW" altLang="en-US" sz="1200" dirty="0"/>
          </a:p>
        </p:txBody>
      </p:sp>
      <p:pic>
        <p:nvPicPr>
          <p:cNvPr id="7" name="Picture 4"/>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981200" y="958090"/>
            <a:ext cx="4996051" cy="153746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7561262" cy="529829"/>
          </a:xfrm>
          <a:prstGeom prst="rect">
            <a:avLst/>
          </a:prstGeom>
        </p:spPr>
        <p:txBody>
          <a:bodyPr anchor="ctr"/>
          <a:lstStyle/>
          <a:p>
            <a:pPr fontAlgn="auto">
              <a:spcAft>
                <a:spcPts val="0"/>
              </a:spcAft>
              <a:defRPr/>
            </a:pPr>
            <a:r>
              <a:rPr lang="en-US" altLang="zh-TW" sz="2000" b="1" dirty="0"/>
              <a:t>Perspective</a:t>
            </a:r>
            <a:endParaRPr lang="zh-TW" altLang="en-US" sz="2000" b="1" dirty="0"/>
          </a:p>
        </p:txBody>
      </p:sp>
      <p:sp>
        <p:nvSpPr>
          <p:cNvPr id="5" name="Rectangle 4"/>
          <p:cNvSpPr/>
          <p:nvPr/>
        </p:nvSpPr>
        <p:spPr>
          <a:xfrm>
            <a:off x="1752600" y="0"/>
            <a:ext cx="5943600" cy="959237"/>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endParaRPr lang="en-US" altLang="zh-TW" sz="1050" dirty="0">
              <a:solidFill>
                <a:srgbClr val="002060"/>
              </a:solidFill>
            </a:endParaRPr>
          </a:p>
          <a:p>
            <a:pPr>
              <a:lnSpc>
                <a:spcPts val="1100"/>
              </a:lnSpc>
            </a:pPr>
            <a:r>
              <a:rPr lang="en-US" altLang="zh-TW" sz="1050" dirty="0">
                <a:solidFill>
                  <a:srgbClr val="002060"/>
                </a:solidFill>
              </a:rPr>
              <a:t>Explain how you’ve communicated your company’s perspectives and points of view including industry contribution and thought-leadership. </a:t>
            </a:r>
            <a:r>
              <a:rPr lang="en-GB" altLang="zh-TW" sz="1050" dirty="0">
                <a:solidFill>
                  <a:srgbClr val="002060"/>
                </a:solidFill>
              </a:rPr>
              <a:t>You might want to include: </a:t>
            </a:r>
            <a:r>
              <a:rPr lang="en-US" altLang="zh-TW" sz="1050" dirty="0">
                <a:solidFill>
                  <a:srgbClr val="002060"/>
                </a:solidFill>
              </a:rPr>
              <a:t>industry contribution and thought leadership; any articles and research published in the media in the eligible period; any presentations by senior representatives from your </a:t>
            </a:r>
            <a:r>
              <a:rPr lang="en-US" altLang="zh-TW" sz="1050" dirty="0" err="1">
                <a:solidFill>
                  <a:srgbClr val="002060"/>
                </a:solidFill>
              </a:rPr>
              <a:t>organisation</a:t>
            </a:r>
            <a:r>
              <a:rPr lang="en-US" altLang="zh-TW" sz="1050" dirty="0">
                <a:solidFill>
                  <a:srgbClr val="002060"/>
                </a:solidFill>
              </a:rPr>
              <a:t> in the eligible period; awards won and/or client testimonials in the eligible period.</a:t>
            </a:r>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7561262" cy="529829"/>
          </a:xfrm>
          <a:prstGeom prst="rect">
            <a:avLst/>
          </a:prstGeom>
        </p:spPr>
        <p:txBody>
          <a:bodyPr anchor="ctr"/>
          <a:lstStyle/>
          <a:p>
            <a:pPr fontAlgn="auto">
              <a:spcAft>
                <a:spcPts val="0"/>
              </a:spcAft>
              <a:defRPr/>
            </a:pPr>
            <a:r>
              <a:rPr lang="en-US" altLang="zh-TW" sz="2000" b="1" dirty="0"/>
              <a:t>Perspective</a:t>
            </a:r>
            <a:endParaRPr lang="zh-TW" altLang="en-US" sz="2000" b="1" dirty="0"/>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10" name="Rectangle 9"/>
          <p:cNvSpPr/>
          <p:nvPr/>
        </p:nvSpPr>
        <p:spPr>
          <a:xfrm>
            <a:off x="1752600" y="0"/>
            <a:ext cx="5943600" cy="959237"/>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endParaRPr lang="en-US" altLang="zh-TW" sz="1050" dirty="0">
              <a:solidFill>
                <a:srgbClr val="002060"/>
              </a:solidFill>
            </a:endParaRPr>
          </a:p>
          <a:p>
            <a:pPr>
              <a:lnSpc>
                <a:spcPts val="1100"/>
              </a:lnSpc>
            </a:pPr>
            <a:r>
              <a:rPr lang="en-US" altLang="zh-TW" sz="1050" dirty="0">
                <a:solidFill>
                  <a:srgbClr val="002060"/>
                </a:solidFill>
              </a:rPr>
              <a:t>Explain how you’ve communicated your company’s perspectives and points of view including industry contribution and thought-leadership. </a:t>
            </a:r>
            <a:r>
              <a:rPr lang="en-GB" altLang="zh-TW" sz="1050" dirty="0">
                <a:solidFill>
                  <a:srgbClr val="002060"/>
                </a:solidFill>
              </a:rPr>
              <a:t>You might want to include: </a:t>
            </a:r>
            <a:r>
              <a:rPr lang="en-US" altLang="zh-TW" sz="1050" dirty="0">
                <a:solidFill>
                  <a:srgbClr val="002060"/>
                </a:solidFill>
              </a:rPr>
              <a:t>industry contribution and thought leadership; any articles and research published in the media in the eligible period; any presentations by senior representatives from your </a:t>
            </a:r>
            <a:r>
              <a:rPr lang="en-US" altLang="zh-TW" sz="1050" dirty="0" err="1">
                <a:solidFill>
                  <a:srgbClr val="002060"/>
                </a:solidFill>
              </a:rPr>
              <a:t>organisation</a:t>
            </a:r>
            <a:r>
              <a:rPr lang="en-US" altLang="zh-TW" sz="1050" dirty="0">
                <a:solidFill>
                  <a:srgbClr val="002060"/>
                </a:solidFill>
              </a:rPr>
              <a:t> in the eligible period; awards won and/or client testimonials in the eligible period.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p:cNvSpPr/>
          <p:nvPr/>
        </p:nvSpPr>
        <p:spPr>
          <a:xfrm>
            <a:off x="7848600" y="4781550"/>
            <a:ext cx="304800" cy="1524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Title 1"/>
          <p:cNvSpPr txBox="1">
            <a:spLocks/>
          </p:cNvSpPr>
          <p:nvPr/>
        </p:nvSpPr>
        <p:spPr>
          <a:xfrm>
            <a:off x="990600" y="895350"/>
            <a:ext cx="7056438" cy="1981200"/>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algn="ctr">
              <a:spcBef>
                <a:spcPct val="0"/>
              </a:spcBef>
              <a:defRPr/>
            </a:pPr>
            <a:r>
              <a:rPr lang="en-US" altLang="zh-TW" sz="2000" dirty="0">
                <a:solidFill>
                  <a:srgbClr val="002060"/>
                </a:solidFill>
              </a:rPr>
              <a:t>Please paste your agency logo here</a:t>
            </a:r>
            <a:endParaRPr lang="zh-TW" altLang="en-US" sz="2000" dirty="0">
              <a:solidFill>
                <a:srgbClr val="002060"/>
              </a:solidFill>
            </a:endParaRPr>
          </a:p>
        </p:txBody>
      </p:sp>
      <p:sp>
        <p:nvSpPr>
          <p:cNvPr id="5" name="TextBox 4"/>
          <p:cNvSpPr txBox="1"/>
          <p:nvPr/>
        </p:nvSpPr>
        <p:spPr>
          <a:xfrm>
            <a:off x="990600" y="2952750"/>
            <a:ext cx="7848600" cy="923330"/>
          </a:xfrm>
          <a:prstGeom prst="rect">
            <a:avLst/>
          </a:prstGeom>
          <a:noFill/>
          <a:ln w="3175">
            <a:noFill/>
          </a:ln>
        </p:spPr>
        <p:txBody>
          <a:bodyPr wrap="square">
            <a:spAutoFit/>
          </a:bodyPr>
          <a:lstStyle/>
          <a:p>
            <a:pPr>
              <a:defRPr/>
            </a:pPr>
            <a:r>
              <a:rPr lang="en-US" altLang="zh-TW" dirty="0">
                <a:solidFill>
                  <a:srgbClr val="0070C0"/>
                </a:solidFill>
                <a:ea typeface="+mj-ea"/>
                <a:cs typeface="+mj-cs"/>
              </a:rPr>
              <a:t>Please provide the following information:</a:t>
            </a:r>
          </a:p>
          <a:p>
            <a:pPr marL="457200" indent="-457200">
              <a:defRPr/>
            </a:pPr>
            <a:r>
              <a:rPr lang="en-US" altLang="zh-TW" dirty="0">
                <a:solidFill>
                  <a:srgbClr val="002060"/>
                </a:solidFill>
                <a:ea typeface="+mj-ea"/>
                <a:cs typeface="+mj-cs"/>
              </a:rPr>
              <a:t>1. Name of Category:</a:t>
            </a:r>
            <a:r>
              <a:rPr lang="en-US" altLang="zh-TW" dirty="0">
                <a:solidFill>
                  <a:srgbClr val="002060"/>
                </a:solidFill>
              </a:rPr>
              <a:t> </a:t>
            </a:r>
            <a:r>
              <a:rPr lang="en-US" altLang="zh-TW" sz="1100" dirty="0">
                <a:solidFill>
                  <a:srgbClr val="FF0000"/>
                </a:solidFill>
              </a:rPr>
              <a:t>(This template is </a:t>
            </a:r>
            <a:r>
              <a:rPr lang="en-US" altLang="zh-TW" sz="1100" b="1" dirty="0">
                <a:solidFill>
                  <a:srgbClr val="FF0000"/>
                </a:solidFill>
              </a:rPr>
              <a:t>NOT </a:t>
            </a:r>
            <a:r>
              <a:rPr lang="en-US" altLang="zh-TW" sz="1100" dirty="0">
                <a:solidFill>
                  <a:srgbClr val="FF0000"/>
                </a:solidFill>
              </a:rPr>
              <a:t>for </a:t>
            </a:r>
            <a:r>
              <a:rPr lang="en-US" altLang="zh-TW" sz="1100" b="1" dirty="0">
                <a:solidFill>
                  <a:srgbClr val="FF0000"/>
                </a:solidFill>
              </a:rPr>
              <a:t>Best Agency Culture/ Best Client-Agency Partnership /Talent Categories</a:t>
            </a:r>
            <a:r>
              <a:rPr lang="en-US" altLang="zh-TW" sz="1100" dirty="0">
                <a:solidFill>
                  <a:srgbClr val="FF0000"/>
                </a:solidFill>
              </a:rPr>
              <a:t>) </a:t>
            </a:r>
            <a:endParaRPr lang="en-US" altLang="zh-TW" sz="800" dirty="0">
              <a:solidFill>
                <a:srgbClr val="002060"/>
              </a:solidFill>
              <a:ea typeface="+mj-ea"/>
              <a:cs typeface="+mj-cs"/>
            </a:endParaRPr>
          </a:p>
          <a:p>
            <a:pPr>
              <a:defRPr/>
            </a:pPr>
            <a:r>
              <a:rPr lang="en-GB" altLang="zh-TW" dirty="0">
                <a:solidFill>
                  <a:srgbClr val="002060"/>
                </a:solidFill>
                <a:latin typeface="Calibri" pitchFamily="34" charset="0"/>
              </a:rPr>
              <a:t>2. Name of </a:t>
            </a:r>
            <a:r>
              <a:rPr lang="en-US" altLang="zh-TW" dirty="0">
                <a:solidFill>
                  <a:srgbClr val="002060"/>
                </a:solidFill>
                <a:latin typeface="Calibri" pitchFamily="34" charset="0"/>
              </a:rPr>
              <a:t>Agency:</a:t>
            </a:r>
            <a:endParaRPr lang="en-GB" dirty="0">
              <a:solidFill>
                <a:srgbClr val="002060"/>
              </a:solidFill>
            </a:endParaRPr>
          </a:p>
        </p:txBody>
      </p:sp>
      <p:sp>
        <p:nvSpPr>
          <p:cNvPr id="6" name="Title 1"/>
          <p:cNvSpPr txBox="1">
            <a:spLocks/>
          </p:cNvSpPr>
          <p:nvPr/>
        </p:nvSpPr>
        <p:spPr>
          <a:xfrm>
            <a:off x="179388" y="97631"/>
            <a:ext cx="7561262" cy="529829"/>
          </a:xfrm>
          <a:prstGeom prst="rect">
            <a:avLst/>
          </a:prstGeom>
        </p:spPr>
        <p:txBody>
          <a:bodyPr anchor="ctr"/>
          <a:lstStyle/>
          <a:p>
            <a:pPr fontAlgn="auto">
              <a:spcAft>
                <a:spcPts val="0"/>
              </a:spcAft>
              <a:defRPr/>
            </a:pPr>
            <a:r>
              <a:rPr kumimoji="0" lang="en-US" altLang="zh-TW" sz="3200" b="1" dirty="0">
                <a:ea typeface="+mj-ea"/>
                <a:cs typeface="+mj-cs"/>
              </a:rPr>
              <a:t>Entry Details</a:t>
            </a:r>
            <a:endParaRPr kumimoji="0" lang="zh-TW" altLang="en-US" sz="3200" b="1" dirty="0">
              <a:ea typeface="+mj-ea"/>
              <a:cs typeface="+mj-cs"/>
            </a:endParaRPr>
          </a:p>
        </p:txBody>
      </p:sp>
      <p:sp>
        <p:nvSpPr>
          <p:cNvPr id="7" name="TextBox 4"/>
          <p:cNvSpPr txBox="1">
            <a:spLocks noChangeArrowheads="1"/>
          </p:cNvSpPr>
          <p:nvPr/>
        </p:nvSpPr>
        <p:spPr bwMode="auto">
          <a:xfrm>
            <a:off x="304800" y="4622588"/>
            <a:ext cx="8534401" cy="520912"/>
          </a:xfrm>
          <a:prstGeom prst="rect">
            <a:avLst/>
          </a:prstGeom>
          <a:noFill/>
          <a:ln w="9525">
            <a:noFill/>
            <a:miter lim="800000"/>
            <a:headEnd/>
            <a:tailEnd/>
          </a:ln>
        </p:spPr>
        <p:txBody>
          <a:bodyPr wrap="square">
            <a:spAutoFit/>
          </a:bodyPr>
          <a:lstStyle/>
          <a:p>
            <a:pPr>
              <a:lnSpc>
                <a:spcPts val="1100"/>
              </a:lnSpc>
            </a:pPr>
            <a:r>
              <a:rPr lang="en-US" altLang="zh-TW" sz="1200" dirty="0">
                <a:solidFill>
                  <a:srgbClr val="002060"/>
                </a:solidFill>
                <a:latin typeface="Calibri" pitchFamily="34" charset="0"/>
              </a:rPr>
              <a:t>NOTE: </a:t>
            </a:r>
            <a:br>
              <a:rPr lang="en-US" altLang="zh-TW" sz="1200" dirty="0">
                <a:solidFill>
                  <a:srgbClr val="002060"/>
                </a:solidFill>
                <a:latin typeface="Calibri" pitchFamily="34" charset="0"/>
              </a:rPr>
            </a:br>
            <a:r>
              <a:rPr lang="en-US" altLang="zh-TW" sz="1200" dirty="0">
                <a:solidFill>
                  <a:srgbClr val="002060"/>
                </a:solidFill>
                <a:latin typeface="Calibri" pitchFamily="34" charset="0"/>
              </a:rPr>
              <a:t>Any specific information or content intended for judging purposes only must be clearly indicated in</a:t>
            </a:r>
            <a:r>
              <a:rPr lang="en-US" altLang="zh-TW" sz="1200" dirty="0">
                <a:solidFill>
                  <a:srgbClr val="FF0000"/>
                </a:solidFill>
                <a:latin typeface="Calibri" pitchFamily="34" charset="0"/>
              </a:rPr>
              <a:t> Red</a:t>
            </a:r>
            <a:r>
              <a:rPr lang="en-US" altLang="zh-TW" sz="1200" dirty="0">
                <a:solidFill>
                  <a:srgbClr val="002060"/>
                </a:solidFill>
                <a:latin typeface="Calibri" pitchFamily="34" charset="0"/>
              </a:rPr>
              <a:t>, or highlighted in</a:t>
            </a:r>
            <a:r>
              <a:rPr lang="en-US" altLang="zh-TW" sz="1200" dirty="0">
                <a:solidFill>
                  <a:schemeClr val="bg1"/>
                </a:solidFill>
                <a:latin typeface="Calibri" pitchFamily="34" charset="0"/>
              </a:rPr>
              <a:t> red</a:t>
            </a:r>
            <a:r>
              <a:rPr lang="en-US" altLang="zh-TW" sz="1200" dirty="0">
                <a:solidFill>
                  <a:srgbClr val="002060"/>
                </a:solidFill>
                <a:latin typeface="Calibri" pitchFamily="34" charset="0"/>
              </a:rPr>
              <a:t>. </a:t>
            </a:r>
            <a:br>
              <a:rPr lang="en-US" altLang="zh-TW" sz="1200" dirty="0">
                <a:solidFill>
                  <a:srgbClr val="002060"/>
                </a:solidFill>
                <a:latin typeface="Calibri" pitchFamily="34" charset="0"/>
              </a:rPr>
            </a:br>
            <a:r>
              <a:rPr lang="en-US" altLang="zh-TW" sz="1200" dirty="0">
                <a:solidFill>
                  <a:srgbClr val="002060"/>
                </a:solidFill>
                <a:latin typeface="Calibri" pitchFamily="34" charset="0"/>
              </a:rPr>
              <a:t>Marks may be deducted if  the entry submission exceeds the outlined number of slides allowed</a:t>
            </a:r>
            <a:endParaRPr lang="zh-TW" altLang="en-US" sz="1200" dirty="0">
              <a:solidFill>
                <a:srgbClr val="002060"/>
              </a:solidFill>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179388" y="97631"/>
            <a:ext cx="7561262" cy="529829"/>
          </a:xfrm>
          <a:prstGeom prst="rect">
            <a:avLst/>
          </a:prstGeom>
        </p:spPr>
        <p:txBody>
          <a:bodyPr anchor="ctr"/>
          <a:lstStyle/>
          <a:p>
            <a:pPr fontAlgn="auto">
              <a:spcAft>
                <a:spcPts val="0"/>
              </a:spcAft>
              <a:defRPr/>
            </a:pPr>
            <a:r>
              <a:rPr kumimoji="0" lang="en-US" altLang="zh-TW" sz="3200" b="1" dirty="0">
                <a:ea typeface="+mj-ea"/>
                <a:cs typeface="+mj-cs"/>
              </a:rPr>
              <a:t>Entry Video</a:t>
            </a:r>
            <a:endParaRPr kumimoji="0" lang="zh-TW" altLang="en-US" sz="3200" b="1" dirty="0">
              <a:ea typeface="+mj-ea"/>
              <a:cs typeface="+mj-cs"/>
            </a:endParaRPr>
          </a:p>
        </p:txBody>
      </p:sp>
      <p:sp>
        <p:nvSpPr>
          <p:cNvPr id="7" name="Title 1"/>
          <p:cNvSpPr txBox="1">
            <a:spLocks/>
          </p:cNvSpPr>
          <p:nvPr/>
        </p:nvSpPr>
        <p:spPr>
          <a:xfrm>
            <a:off x="990600" y="1352550"/>
            <a:ext cx="7056438" cy="2286000"/>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algn="ctr" fontAlgn="auto">
              <a:spcAft>
                <a:spcPts val="0"/>
              </a:spcAft>
              <a:defRPr/>
            </a:pPr>
            <a:r>
              <a:rPr lang="en-US" altLang="zh-TW" sz="2000" dirty="0">
                <a:solidFill>
                  <a:srgbClr val="002060"/>
                </a:solidFill>
              </a:rPr>
              <a:t>Please paste the entry video link if there is any. </a:t>
            </a:r>
          </a:p>
          <a:p>
            <a:pPr algn="ctr" fontAlgn="auto">
              <a:spcAft>
                <a:spcPts val="0"/>
              </a:spcAft>
              <a:defRPr/>
            </a:pPr>
            <a:r>
              <a:rPr lang="en-US" altLang="zh-TW" sz="2000" dirty="0">
                <a:solidFill>
                  <a:srgbClr val="002060"/>
                </a:solidFill>
              </a:rPr>
              <a:t>(optional but strongly recommended)</a:t>
            </a:r>
          </a:p>
          <a:p>
            <a:pPr algn="ctr" fontAlgn="auto">
              <a:spcAft>
                <a:spcPts val="0"/>
              </a:spcAft>
              <a:defRPr/>
            </a:pPr>
            <a:endParaRPr lang="en-US" altLang="zh-TW" sz="2000" dirty="0">
              <a:solidFill>
                <a:srgbClr val="002060"/>
              </a:solidFill>
            </a:endParaRPr>
          </a:p>
          <a:p>
            <a:pPr algn="ctr">
              <a:defRPr/>
            </a:pPr>
            <a:r>
              <a:rPr lang="en-US" altLang="zh-TW" sz="2000" dirty="0">
                <a:solidFill>
                  <a:srgbClr val="002060"/>
                </a:solidFill>
              </a:rPr>
              <a:t>Maximum length of video is </a:t>
            </a:r>
            <a:r>
              <a:rPr lang="en-US" altLang="zh-TW" sz="2000" b="1" dirty="0">
                <a:solidFill>
                  <a:srgbClr val="002060"/>
                </a:solidFill>
              </a:rPr>
              <a:t>3 minutes</a:t>
            </a:r>
            <a:r>
              <a:rPr lang="en-US" altLang="zh-TW" sz="2000" dirty="0">
                <a:solidFill>
                  <a:srgbClr val="002060"/>
                </a:solidFill>
              </a:rPr>
              <a:t>. </a:t>
            </a:r>
            <a:br>
              <a:rPr lang="en-US" altLang="zh-TW" sz="2000" dirty="0">
                <a:solidFill>
                  <a:srgbClr val="002060"/>
                </a:solidFill>
              </a:rPr>
            </a:br>
            <a:br>
              <a:rPr lang="en-US" altLang="zh-TW" sz="2000" dirty="0">
                <a:solidFill>
                  <a:srgbClr val="002060"/>
                </a:solidFill>
              </a:rPr>
            </a:br>
            <a:br>
              <a:rPr lang="en-US" altLang="zh-TW" sz="2000" dirty="0">
                <a:solidFill>
                  <a:srgbClr val="002060"/>
                </a:solidFill>
              </a:rPr>
            </a:br>
            <a:r>
              <a:rPr lang="en-US" altLang="zh-TW" sz="2000" dirty="0">
                <a:solidFill>
                  <a:srgbClr val="002060"/>
                </a:solidFill>
              </a:rPr>
              <a:t>Password (if any):</a:t>
            </a:r>
            <a:endParaRPr lang="zh-TW" altLang="en-US" sz="2000" dirty="0">
              <a:solidFill>
                <a:srgbClr val="002060"/>
              </a:solidFill>
            </a:endParaRPr>
          </a:p>
        </p:txBody>
      </p:sp>
      <p:sp>
        <p:nvSpPr>
          <p:cNvPr id="5" name="TextBox 3"/>
          <p:cNvSpPr txBox="1">
            <a:spLocks noChangeArrowheads="1"/>
          </p:cNvSpPr>
          <p:nvPr/>
        </p:nvSpPr>
        <p:spPr bwMode="auto">
          <a:xfrm>
            <a:off x="683568" y="4299942"/>
            <a:ext cx="7929562" cy="738664"/>
          </a:xfrm>
          <a:prstGeom prst="rect">
            <a:avLst/>
          </a:prstGeom>
          <a:noFill/>
          <a:ln w="9525">
            <a:noFill/>
            <a:miter lim="800000"/>
            <a:headEnd/>
            <a:tailEnd/>
          </a:ln>
        </p:spPr>
        <p:txBody>
          <a:bodyPr>
            <a:spAutoFit/>
          </a:bodyPr>
          <a:lstStyle/>
          <a:p>
            <a:pPr algn="ctr">
              <a:defRPr/>
            </a:pPr>
            <a:r>
              <a:rPr lang="en-US" altLang="zh-TW" sz="1400" b="1" dirty="0">
                <a:solidFill>
                  <a:srgbClr val="FF0000"/>
                </a:solidFill>
                <a:latin typeface="+mj-lt"/>
              </a:rPr>
              <a:t>Only ONE video (no longer than three minutes) </a:t>
            </a:r>
            <a:r>
              <a:rPr lang="en-US" altLang="zh-TW" sz="1400" dirty="0">
                <a:solidFill>
                  <a:srgbClr val="FF0000"/>
                </a:solidFill>
                <a:latin typeface="+mj-lt"/>
              </a:rPr>
              <a:t>is accepted for each entry. </a:t>
            </a:r>
          </a:p>
          <a:p>
            <a:pPr algn="ctr">
              <a:defRPr/>
            </a:pPr>
            <a:r>
              <a:rPr lang="en-US" altLang="zh-TW" sz="1400" b="1" dirty="0">
                <a:solidFill>
                  <a:srgbClr val="FF0000"/>
                </a:solidFill>
              </a:rPr>
              <a:t>Extra content beyond this time limit will NOT be viewed. </a:t>
            </a:r>
            <a:br>
              <a:rPr lang="en-US" altLang="zh-TW" sz="1400" dirty="0">
                <a:solidFill>
                  <a:srgbClr val="FF0000"/>
                </a:solidFill>
                <a:latin typeface="+mj-lt"/>
              </a:rPr>
            </a:br>
            <a:r>
              <a:rPr lang="en-US" altLang="zh-TW" sz="1400" dirty="0">
                <a:solidFill>
                  <a:srgbClr val="FF0000"/>
                </a:solidFill>
                <a:latin typeface="+mj-lt"/>
              </a:rPr>
              <a:t>Please upload your video to YouTube and set the privacy settings to “unlisted”.</a:t>
            </a:r>
            <a:endParaRPr lang="zh-TW" altLang="en-US" sz="1400" dirty="0">
              <a:solidFill>
                <a:srgbClr val="FF0000"/>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txBox="1">
            <a:spLocks/>
          </p:cNvSpPr>
          <p:nvPr/>
        </p:nvSpPr>
        <p:spPr>
          <a:xfrm>
            <a:off x="152400" y="0"/>
            <a:ext cx="7408862" cy="529829"/>
          </a:xfrm>
          <a:prstGeom prst="rect">
            <a:avLst/>
          </a:prstGeom>
        </p:spPr>
        <p:txBody>
          <a:bodyPr anchor="ctr"/>
          <a:lstStyle/>
          <a:p>
            <a:pPr fontAlgn="auto">
              <a:spcAft>
                <a:spcPts val="0"/>
              </a:spcAft>
              <a:defRPr/>
            </a:pPr>
            <a:r>
              <a:rPr lang="en-US" altLang="zh-TW" sz="2000" b="1" dirty="0"/>
              <a:t>Performance</a:t>
            </a:r>
            <a:endParaRPr kumimoji="0" lang="zh-TW" altLang="en-US" sz="2000" b="1" dirty="0">
              <a:ea typeface="+mj-ea"/>
              <a:cs typeface="+mj-cs"/>
            </a:endParaRPr>
          </a:p>
        </p:txBody>
      </p:sp>
      <p:sp>
        <p:nvSpPr>
          <p:cNvPr id="7" name="Rectangle 6"/>
          <p:cNvSpPr/>
          <p:nvPr/>
        </p:nvSpPr>
        <p:spPr>
          <a:xfrm>
            <a:off x="1752600" y="-1378"/>
            <a:ext cx="5943600" cy="959237"/>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endParaRPr lang="en-US" altLang="zh-TW" sz="1050" dirty="0">
              <a:solidFill>
                <a:srgbClr val="002060"/>
              </a:solidFill>
            </a:endParaRPr>
          </a:p>
          <a:p>
            <a:pPr>
              <a:lnSpc>
                <a:spcPts val="1100"/>
              </a:lnSpc>
              <a:defRPr/>
            </a:pPr>
            <a:r>
              <a:rPr lang="en-US" altLang="zh-TW" sz="1050" dirty="0">
                <a:solidFill>
                  <a:srgbClr val="002060"/>
                </a:solidFill>
              </a:rPr>
              <a:t>Outline the performance of your company over the awards period. Consider the measurable metrics/statistics on the success of your business strategies in relation to the initial business objectives which are relevant to the category you are entering.</a:t>
            </a:r>
          </a:p>
          <a:p>
            <a:pPr>
              <a:lnSpc>
                <a:spcPts val="1100"/>
              </a:lnSpc>
              <a:buFontTx/>
              <a:buNone/>
            </a:pPr>
            <a:r>
              <a:rPr lang="en-GB" altLang="zh-TW" sz="1050" dirty="0">
                <a:solidFill>
                  <a:srgbClr val="002060"/>
                </a:solidFill>
              </a:rPr>
              <a:t>You might want to include: commercial figures (annual turnover, net profit and growth); key client and their satisfaction scores; key client retention and growth; new business (wins and success ratios). </a:t>
            </a:r>
            <a:endParaRPr lang="zh-TW" altLang="en-US" sz="1050" dirty="0">
              <a:solidFill>
                <a:srgbClr val="002060"/>
              </a:solidFill>
            </a:endParaRPr>
          </a:p>
        </p:txBody>
      </p:sp>
      <p:graphicFrame>
        <p:nvGraphicFramePr>
          <p:cNvPr id="10" name="Table 9"/>
          <p:cNvGraphicFramePr>
            <a:graphicFrameLocks noGrp="1"/>
          </p:cNvGraphicFramePr>
          <p:nvPr/>
        </p:nvGraphicFramePr>
        <p:xfrm>
          <a:off x="228600" y="895350"/>
          <a:ext cx="8686800" cy="4038600"/>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038600">
                <a:tc>
                  <a:txBody>
                    <a:bodyPr/>
                    <a:lstStyle/>
                    <a:p>
                      <a:pPr>
                        <a:buFontTx/>
                        <a:buNone/>
                      </a:pPr>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txBox="1">
            <a:spLocks/>
          </p:cNvSpPr>
          <p:nvPr/>
        </p:nvSpPr>
        <p:spPr>
          <a:xfrm>
            <a:off x="152400" y="0"/>
            <a:ext cx="7408862" cy="529829"/>
          </a:xfrm>
          <a:prstGeom prst="rect">
            <a:avLst/>
          </a:prstGeom>
        </p:spPr>
        <p:txBody>
          <a:bodyPr anchor="ctr"/>
          <a:lstStyle/>
          <a:p>
            <a:pPr fontAlgn="auto">
              <a:spcAft>
                <a:spcPts val="0"/>
              </a:spcAft>
              <a:defRPr/>
            </a:pPr>
            <a:r>
              <a:rPr lang="en-US" altLang="zh-TW" sz="2000" b="1" dirty="0"/>
              <a:t>Performance</a:t>
            </a:r>
            <a:endParaRPr kumimoji="0" lang="zh-TW" altLang="en-US" sz="2000" b="1" dirty="0">
              <a:ea typeface="+mj-ea"/>
              <a:cs typeface="+mj-cs"/>
            </a:endParaRPr>
          </a:p>
        </p:txBody>
      </p:sp>
      <p:graphicFrame>
        <p:nvGraphicFramePr>
          <p:cNvPr id="10" name="Table 9"/>
          <p:cNvGraphicFramePr>
            <a:graphicFrameLocks noGrp="1"/>
          </p:cNvGraphicFramePr>
          <p:nvPr/>
        </p:nvGraphicFramePr>
        <p:xfrm>
          <a:off x="228600" y="895350"/>
          <a:ext cx="8686800" cy="4038600"/>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038600">
                <a:tc>
                  <a:txBody>
                    <a:bodyPr/>
                    <a:lstStyle/>
                    <a:p>
                      <a:pPr>
                        <a:buFontTx/>
                        <a:buNone/>
                      </a:pPr>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 name="Rectangle 7"/>
          <p:cNvSpPr/>
          <p:nvPr/>
        </p:nvSpPr>
        <p:spPr>
          <a:xfrm>
            <a:off x="1752600" y="-1378"/>
            <a:ext cx="5943600" cy="959237"/>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endParaRPr lang="en-US" altLang="zh-TW" sz="1050" dirty="0">
              <a:solidFill>
                <a:srgbClr val="002060"/>
              </a:solidFill>
            </a:endParaRPr>
          </a:p>
          <a:p>
            <a:pPr>
              <a:lnSpc>
                <a:spcPts val="1100"/>
              </a:lnSpc>
              <a:defRPr/>
            </a:pPr>
            <a:r>
              <a:rPr lang="en-US" altLang="zh-TW" sz="1050" dirty="0">
                <a:solidFill>
                  <a:srgbClr val="002060"/>
                </a:solidFill>
              </a:rPr>
              <a:t>Outline the performance of your company over the awards period. Consider the measurable metrics/statistics on the success of your business strategies in relation to the initial business objectives which are relevant to the category you are entering.</a:t>
            </a:r>
          </a:p>
          <a:p>
            <a:pPr>
              <a:lnSpc>
                <a:spcPts val="1100"/>
              </a:lnSpc>
              <a:buFontTx/>
              <a:buNone/>
            </a:pPr>
            <a:r>
              <a:rPr lang="en-GB" altLang="zh-TW" sz="1050" dirty="0">
                <a:solidFill>
                  <a:srgbClr val="002060"/>
                </a:solidFill>
              </a:rPr>
              <a:t>You might want to include: commercial figures (annual turnover, net profit and growth); key client and their satisfaction scores; key client retention and growth; new business (wins and success ratios). </a:t>
            </a:r>
            <a:endParaRPr lang="zh-TW" altLang="en-US" sz="1050" dirty="0">
              <a:solidFill>
                <a:srgbClr val="00206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7561262" cy="529829"/>
          </a:xfrm>
          <a:prstGeom prst="rect">
            <a:avLst/>
          </a:prstGeom>
        </p:spPr>
        <p:txBody>
          <a:bodyPr anchor="ctr"/>
          <a:lstStyle/>
          <a:p>
            <a:pPr fontAlgn="auto">
              <a:spcAft>
                <a:spcPts val="0"/>
              </a:spcAft>
              <a:defRPr/>
            </a:pPr>
            <a:r>
              <a:rPr lang="en-US" altLang="zh-TW" sz="2000" b="1" dirty="0"/>
              <a:t>Product</a:t>
            </a:r>
            <a:endParaRPr lang="zh-TW" altLang="en-US" sz="2000" b="1" dirty="0"/>
          </a:p>
        </p:txBody>
      </p:sp>
      <p:sp>
        <p:nvSpPr>
          <p:cNvPr id="5" name="Rectangle 4"/>
          <p:cNvSpPr/>
          <p:nvPr/>
        </p:nvSpPr>
        <p:spPr>
          <a:xfrm>
            <a:off x="1752600" y="6884"/>
            <a:ext cx="5943600" cy="959237"/>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endParaRPr lang="en-US" altLang="zh-TW" sz="1050" dirty="0">
              <a:solidFill>
                <a:srgbClr val="002060"/>
              </a:solidFill>
            </a:endParaRPr>
          </a:p>
          <a:p>
            <a:pPr>
              <a:lnSpc>
                <a:spcPts val="1100"/>
              </a:lnSpc>
              <a:defRPr/>
            </a:pPr>
            <a:r>
              <a:rPr lang="en-US" altLang="zh-TW" sz="1050" dirty="0">
                <a:solidFill>
                  <a:srgbClr val="002060"/>
                </a:solidFill>
              </a:rPr>
              <a:t>Detail how you have developed your product and service offering over the awards period. How they stand out from others in the industry and what makes them significant and unique. You are strongly recommended to include case study.</a:t>
            </a:r>
          </a:p>
          <a:p>
            <a:pPr>
              <a:lnSpc>
                <a:spcPts val="1100"/>
              </a:lnSpc>
            </a:pPr>
            <a:r>
              <a:rPr lang="en-GB" altLang="zh-TW" sz="1050" dirty="0">
                <a:solidFill>
                  <a:srgbClr val="002060"/>
                </a:solidFill>
              </a:rPr>
              <a:t>You might want to include: </a:t>
            </a:r>
            <a:r>
              <a:rPr lang="en-US" altLang="zh-TW" sz="1050" dirty="0">
                <a:solidFill>
                  <a:srgbClr val="002060"/>
                </a:solidFill>
              </a:rPr>
              <a:t>key market-leading campaigns/projects; key products/services delivered; selected case study; innovation and discipline developed.</a:t>
            </a:r>
            <a:endParaRPr lang="zh-TW" altLang="en-US" sz="1050" dirty="0">
              <a:solidFill>
                <a:srgbClr val="002060"/>
              </a:solidFill>
            </a:endParaRPr>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7561262" cy="529829"/>
          </a:xfrm>
          <a:prstGeom prst="rect">
            <a:avLst/>
          </a:prstGeom>
        </p:spPr>
        <p:txBody>
          <a:bodyPr anchor="ctr"/>
          <a:lstStyle/>
          <a:p>
            <a:pPr fontAlgn="auto">
              <a:spcAft>
                <a:spcPts val="0"/>
              </a:spcAft>
              <a:defRPr/>
            </a:pPr>
            <a:r>
              <a:rPr lang="en-US" altLang="zh-TW" sz="2000" b="1" dirty="0"/>
              <a:t>Product</a:t>
            </a:r>
            <a:endParaRPr lang="zh-TW" altLang="en-US" sz="2000" b="1" dirty="0"/>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endParaRPr lang="zh-TW" altLang="en-US" sz="1600" b="0" i="0" dirty="0">
                        <a:solidFill>
                          <a:srgbClr val="002060"/>
                        </a:solidFill>
                      </a:endParaRPr>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6" name="Rectangle 5"/>
          <p:cNvSpPr/>
          <p:nvPr/>
        </p:nvSpPr>
        <p:spPr>
          <a:xfrm>
            <a:off x="1752600" y="6884"/>
            <a:ext cx="5943600" cy="959237"/>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endParaRPr lang="en-US" altLang="zh-TW" sz="1050" dirty="0">
              <a:solidFill>
                <a:srgbClr val="002060"/>
              </a:solidFill>
            </a:endParaRPr>
          </a:p>
          <a:p>
            <a:pPr>
              <a:lnSpc>
                <a:spcPts val="1100"/>
              </a:lnSpc>
              <a:defRPr/>
            </a:pPr>
            <a:r>
              <a:rPr lang="en-US" altLang="zh-TW" sz="1050" dirty="0">
                <a:solidFill>
                  <a:srgbClr val="002060"/>
                </a:solidFill>
              </a:rPr>
              <a:t>Detail how you have developed your product and service offering over the awards period. How they stand out from others in the industry and what makes them significant and unique. You are strongly recommended to include case study.</a:t>
            </a:r>
          </a:p>
          <a:p>
            <a:pPr>
              <a:lnSpc>
                <a:spcPts val="1100"/>
              </a:lnSpc>
            </a:pPr>
            <a:r>
              <a:rPr lang="en-GB" altLang="zh-TW" sz="1050" dirty="0">
                <a:solidFill>
                  <a:srgbClr val="002060"/>
                </a:solidFill>
              </a:rPr>
              <a:t>You might want to include: </a:t>
            </a:r>
            <a:r>
              <a:rPr lang="en-US" altLang="zh-TW" sz="1050" dirty="0">
                <a:solidFill>
                  <a:srgbClr val="002060"/>
                </a:solidFill>
              </a:rPr>
              <a:t>key market-leading campaigns/projects; key products/services delivered; selected case study; innovation and discipline developed.</a:t>
            </a:r>
            <a:endParaRPr lang="zh-TW" altLang="en-US" sz="1050" dirty="0">
              <a:solidFill>
                <a:srgbClr val="00206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7561262" cy="529829"/>
          </a:xfrm>
          <a:prstGeom prst="rect">
            <a:avLst/>
          </a:prstGeom>
        </p:spPr>
        <p:txBody>
          <a:bodyPr anchor="ctr"/>
          <a:lstStyle/>
          <a:p>
            <a:pPr fontAlgn="auto">
              <a:spcAft>
                <a:spcPts val="0"/>
              </a:spcAft>
              <a:defRPr/>
            </a:pPr>
            <a:r>
              <a:rPr lang="en-GB" altLang="zh-TW" sz="2000" b="1" dirty="0"/>
              <a:t>People</a:t>
            </a:r>
            <a:endParaRPr lang="zh-TW" altLang="en-US" sz="2000" b="1" dirty="0"/>
          </a:p>
        </p:txBody>
      </p:sp>
      <p:sp>
        <p:nvSpPr>
          <p:cNvPr id="5" name="Rectangle 4"/>
          <p:cNvSpPr/>
          <p:nvPr/>
        </p:nvSpPr>
        <p:spPr>
          <a:xfrm>
            <a:off x="1752600" y="0"/>
            <a:ext cx="5943600" cy="818173"/>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(1/2)</a:t>
            </a:r>
            <a:endParaRPr lang="en-US" altLang="zh-TW" sz="1050" dirty="0">
              <a:solidFill>
                <a:srgbClr val="002060"/>
              </a:solidFill>
            </a:endParaRPr>
          </a:p>
          <a:p>
            <a:pPr>
              <a:lnSpc>
                <a:spcPts val="1100"/>
              </a:lnSpc>
              <a:defRPr/>
            </a:pPr>
            <a:r>
              <a:rPr lang="en-US" altLang="zh-TW" sz="1050" dirty="0">
                <a:solidFill>
                  <a:srgbClr val="002060"/>
                </a:solidFill>
              </a:rPr>
              <a:t>Describe how you have succeeded in managing your teams, including development, retention and key talent hires.</a:t>
            </a:r>
            <a:endParaRPr lang="zh-TW" altLang="zh-TW" sz="1050" dirty="0"/>
          </a:p>
          <a:p>
            <a:pPr>
              <a:lnSpc>
                <a:spcPts val="1100"/>
              </a:lnSpc>
            </a:pPr>
            <a:r>
              <a:rPr lang="en-GB" altLang="zh-TW" sz="1050" dirty="0">
                <a:solidFill>
                  <a:srgbClr val="002060"/>
                </a:solidFill>
              </a:rPr>
              <a:t>You might want to include: </a:t>
            </a:r>
            <a:r>
              <a:rPr lang="en-US" altLang="zh-TW" sz="1050" dirty="0">
                <a:solidFill>
                  <a:srgbClr val="002060"/>
                </a:solidFill>
              </a:rPr>
              <a:t>key hires/promotions; staff turnover, retention and satisfaction; training and development initiatives.</a:t>
            </a:r>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le 1"/>
          <p:cNvSpPr txBox="1">
            <a:spLocks/>
          </p:cNvSpPr>
          <p:nvPr/>
        </p:nvSpPr>
        <p:spPr>
          <a:xfrm>
            <a:off x="152400" y="0"/>
            <a:ext cx="7561262" cy="529829"/>
          </a:xfrm>
          <a:prstGeom prst="rect">
            <a:avLst/>
          </a:prstGeom>
        </p:spPr>
        <p:txBody>
          <a:bodyPr anchor="ctr"/>
          <a:lstStyle/>
          <a:p>
            <a:pPr fontAlgn="auto">
              <a:spcAft>
                <a:spcPts val="0"/>
              </a:spcAft>
              <a:defRPr/>
            </a:pPr>
            <a:r>
              <a:rPr lang="en-GB" altLang="zh-TW" sz="2000" b="1" dirty="0"/>
              <a:t>People</a:t>
            </a:r>
            <a:endParaRPr lang="zh-TW" altLang="en-US" sz="2000" b="1" dirty="0"/>
          </a:p>
        </p:txBody>
      </p:sp>
      <p:graphicFrame>
        <p:nvGraphicFramePr>
          <p:cNvPr id="8" name="Table 7"/>
          <p:cNvGraphicFramePr>
            <a:graphicFrameLocks noGrp="1"/>
          </p:cNvGraphicFramePr>
          <p:nvPr/>
        </p:nvGraphicFramePr>
        <p:xfrm>
          <a:off x="228600" y="895350"/>
          <a:ext cx="8686800" cy="4134791"/>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4134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9" name="Rectangle 8"/>
          <p:cNvSpPr/>
          <p:nvPr/>
        </p:nvSpPr>
        <p:spPr>
          <a:xfrm>
            <a:off x="1752600" y="0"/>
            <a:ext cx="5943600" cy="818173"/>
          </a:xfrm>
          <a:prstGeom prst="rect">
            <a:avLst/>
          </a:prstGeom>
        </p:spPr>
        <p:txBody>
          <a:bodyPr wrap="square">
            <a:spAutoFit/>
          </a:bodyPr>
          <a:lstStyle/>
          <a:p>
            <a:pPr marL="457200" indent="-457200" fontAlgn="auto">
              <a:spcBef>
                <a:spcPct val="20000"/>
              </a:spcBef>
              <a:spcAft>
                <a:spcPts val="0"/>
              </a:spcAft>
              <a:defRPr/>
            </a:pPr>
            <a:r>
              <a:rPr lang="en-US" altLang="zh-TW" sz="1050" u="sng" dirty="0">
                <a:solidFill>
                  <a:srgbClr val="002060"/>
                </a:solidFill>
              </a:rPr>
              <a:t>(25%) Max. 500 words 2 slides (2/2)</a:t>
            </a:r>
            <a:endParaRPr lang="en-US" altLang="zh-TW" sz="1050" dirty="0">
              <a:solidFill>
                <a:srgbClr val="002060"/>
              </a:solidFill>
            </a:endParaRPr>
          </a:p>
          <a:p>
            <a:pPr>
              <a:lnSpc>
                <a:spcPts val="1100"/>
              </a:lnSpc>
              <a:defRPr/>
            </a:pPr>
            <a:r>
              <a:rPr lang="en-US" altLang="zh-TW" sz="1050" dirty="0">
                <a:solidFill>
                  <a:srgbClr val="002060"/>
                </a:solidFill>
              </a:rPr>
              <a:t>Describe how you have succeeded in managing your teams, including development, retention and key talent hires.</a:t>
            </a:r>
            <a:endParaRPr lang="zh-TW" altLang="zh-TW" sz="1050" dirty="0"/>
          </a:p>
          <a:p>
            <a:pPr>
              <a:lnSpc>
                <a:spcPts val="1100"/>
              </a:lnSpc>
            </a:pPr>
            <a:r>
              <a:rPr lang="en-GB" altLang="zh-TW" sz="1050" dirty="0">
                <a:solidFill>
                  <a:srgbClr val="002060"/>
                </a:solidFill>
              </a:rPr>
              <a:t>You might want to include: key </a:t>
            </a:r>
            <a:r>
              <a:rPr lang="en-US" altLang="zh-TW" sz="1050" dirty="0">
                <a:solidFill>
                  <a:srgbClr val="002060"/>
                </a:solidFill>
              </a:rPr>
              <a:t>hires/promotions; staff turnover, retention and satisfaction; training and development initiatives.</a:t>
            </a:r>
          </a:p>
        </p:txBody>
      </p:sp>
    </p:spTree>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1577</TotalTime>
  <Words>839</Words>
  <Application>Microsoft Office PowerPoint</Application>
  <PresentationFormat>On-screen Show (16:9)</PresentationFormat>
  <Paragraphs>46</Paragraphs>
  <Slides>11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1_Custom Design</vt:lpstr>
      <vt:lpstr>Custom Design</vt:lpstr>
      <vt:lpstr>Core Submission Document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ENTRY SUBMISSION  DOCUMENT TEMPLATE</dc:title>
  <dc:creator>Andy</dc:creator>
  <cp:lastModifiedBy>Lemuel Cheung</cp:lastModifiedBy>
  <cp:revision>148</cp:revision>
  <dcterms:created xsi:type="dcterms:W3CDTF">2015-09-21T09:08:18Z</dcterms:created>
  <dcterms:modified xsi:type="dcterms:W3CDTF">2023-11-20T06:57:34Z</dcterms:modified>
</cp:coreProperties>
</file>