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5" r:id="rId2"/>
  </p:sldMasterIdLst>
  <p:notesMasterIdLst>
    <p:notesMasterId r:id="rId14"/>
  </p:notesMasterIdLst>
  <p:handoutMasterIdLst>
    <p:handoutMasterId r:id="rId15"/>
  </p:handoutMasterIdLst>
  <p:sldIdLst>
    <p:sldId id="256" r:id="rId3"/>
    <p:sldId id="257" r:id="rId4"/>
    <p:sldId id="270" r:id="rId5"/>
    <p:sldId id="258" r:id="rId6"/>
    <p:sldId id="312" r:id="rId7"/>
    <p:sldId id="264" r:id="rId8"/>
    <p:sldId id="313" r:id="rId9"/>
    <p:sldId id="307" r:id="rId10"/>
    <p:sldId id="314" r:id="rId11"/>
    <p:sldId id="308" r:id="rId12"/>
    <p:sldId id="315" r:id="rId1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8E56"/>
    <a:srgbClr val="79C18C"/>
    <a:srgbClr val="71BD85"/>
    <a:srgbClr val="9ED2AC"/>
    <a:srgbClr val="CC00FF"/>
    <a:srgbClr val="CC66FF"/>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34" autoAdjust="0"/>
    <p:restoredTop sz="94624" autoAdjust="0"/>
  </p:normalViewPr>
  <p:slideViewPr>
    <p:cSldViewPr>
      <p:cViewPr varScale="1">
        <p:scale>
          <a:sx n="143" d="100"/>
          <a:sy n="143" d="100"/>
        </p:scale>
        <p:origin x="282" y="12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45" d="100"/>
          <a:sy n="45" d="100"/>
        </p:scale>
        <p:origin x="-2766" y="-1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984A4D0-0E61-495A-BC53-6D3E7070176B}" type="datetimeFigureOut">
              <a:rPr lang="en-US" smtClean="0"/>
              <a:pPr/>
              <a:t>11/20/2023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2488E79-F7EA-435C-81E4-31C91A8DEA87}" type="slidenum">
              <a:rPr lang="en-US" smtClean="0"/>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0DE6F4-2AB6-45F9-9082-A181EA8B06B4}" type="datetimeFigureOut">
              <a:rPr lang="en-US" smtClean="0"/>
              <a:pPr/>
              <a:t>11/20/2023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6D6885-A504-48F6-A91A-A89B6A2DC78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86D6885-A504-48F6-A91A-A89B6A2DC78C}"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B0A278D-9403-4880-B51A-8429B0ABB9A4}"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DBC141-DAA0-4F6C-B7C4-FC1D3A01A0D0}"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B0A278D-9403-4880-B51A-8429B0ABB9A4}"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DBC141-DAA0-4F6C-B7C4-FC1D3A01A0D0}"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A278D-9403-4880-B51A-8429B0ABB9A4}"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DBC141-DAA0-4F6C-B7C4-FC1D3A01A0D0}"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B0A278D-9403-4880-B51A-8429B0ABB9A4}" type="datetimeFigureOut">
              <a:rPr lang="en-US" smtClean="0"/>
              <a:pPr/>
              <a:t>11/20/2023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DBC141-DAA0-4F6C-B7C4-FC1D3A01A0D0}"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B0A278D-9403-4880-B51A-8429B0ABB9A4}" type="datetimeFigureOut">
              <a:rPr lang="en-US" smtClean="0"/>
              <a:pPr/>
              <a:t>11/20/2023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DBC141-DAA0-4F6C-B7C4-FC1D3A01A0D0}"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B0A278D-9403-4880-B51A-8429B0ABB9A4}" type="datetimeFigureOut">
              <a:rPr lang="en-US" smtClean="0"/>
              <a:pPr/>
              <a:t>11/20/2023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DBC141-DAA0-4F6C-B7C4-FC1D3A01A0D0}"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0A278D-9403-4880-B51A-8429B0ABB9A4}" type="datetimeFigureOut">
              <a:rPr lang="en-US" smtClean="0"/>
              <a:pPr/>
              <a:t>11/20/2023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DBC141-DAA0-4F6C-B7C4-FC1D3A01A0D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B0A278D-9403-4880-B51A-8429B0ABB9A4}" type="datetimeFigureOut">
              <a:rPr lang="en-US" smtClean="0"/>
              <a:pPr/>
              <a:t>11/20/2023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DBC141-DAA0-4F6C-B7C4-FC1D3A01A0D0}"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B0A278D-9403-4880-B51A-8429B0ABB9A4}" type="datetimeFigureOut">
              <a:rPr lang="en-US" smtClean="0"/>
              <a:pPr/>
              <a:t>11/20/2023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DBC141-DAA0-4F6C-B7C4-FC1D3A01A0D0}"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B0A278D-9403-4880-B51A-8429B0ABB9A4}"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DBC141-DAA0-4F6C-B7C4-FC1D3A01A0D0}"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B0A278D-9403-4880-B51A-8429B0ABB9A4}"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DBC141-DAA0-4F6C-B7C4-FC1D3A01A0D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jp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A6FB5904-0F79-4493-80AC-93CA5DEFE53F}" type="datetimeFigureOut">
              <a:rPr lang="en-US" smtClean="0"/>
              <a:pPr/>
              <a:t>11/20/2023</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9DC6CD9D-1183-4039-840D-48845F345531}" type="slidenum">
              <a:rPr lang="en-US" smtClean="0"/>
              <a:pPr/>
              <a:t>‹#›</a:t>
            </a:fld>
            <a:endParaRPr lang="en-US"/>
          </a:p>
        </p:txBody>
      </p:sp>
      <p:pic>
        <p:nvPicPr>
          <p:cNvPr id="10" name="Picture 8" descr="AOTY20_Logo_V1.jpg"/>
          <p:cNvPicPr>
            <a:picLocks noChangeAspect="1"/>
          </p:cNvPicPr>
          <p:nvPr userDrawn="1"/>
        </p:nvPicPr>
        <p:blipFill>
          <a:blip r:embed="rId15" cstate="print"/>
          <a:stretch>
            <a:fillRect/>
          </a:stretch>
        </p:blipFill>
        <p:spPr>
          <a:xfrm>
            <a:off x="8082873" y="323"/>
            <a:ext cx="1007663" cy="1007998"/>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EB0A278D-9403-4880-B51A-8429B0ABB9A4}" type="datetimeFigureOut">
              <a:rPr lang="en-US" smtClean="0"/>
              <a:pPr/>
              <a:t>11/20/2023</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9DBC141-DAA0-4F6C-B7C4-FC1D3A01A0D0}" type="slidenum">
              <a:rPr lang="en-US" smtClean="0"/>
              <a:pPr/>
              <a:t>‹#›</a:t>
            </a:fld>
            <a:endParaRPr lang="en-US"/>
          </a:p>
        </p:txBody>
      </p:sp>
      <p:pic>
        <p:nvPicPr>
          <p:cNvPr id="8" name="Picture 8" descr="AOTY20_Logo_V1.jpg"/>
          <p:cNvPicPr>
            <a:picLocks noChangeAspect="1"/>
          </p:cNvPicPr>
          <p:nvPr userDrawn="1"/>
        </p:nvPicPr>
        <p:blipFill>
          <a:blip r:embed="rId14" cstate="print"/>
          <a:stretch>
            <a:fillRect/>
          </a:stretch>
        </p:blipFill>
        <p:spPr>
          <a:xfrm>
            <a:off x="8082873" y="323"/>
            <a:ext cx="1007663" cy="1007998"/>
          </a:xfrm>
          <a:prstGeom prst="rect">
            <a:avLst/>
          </a:prstGeom>
        </p:spPr>
      </p:pic>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marketing-interactive.com/" TargetMode="Externa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2495550"/>
            <a:ext cx="9144000" cy="1102519"/>
          </a:xfrm>
        </p:spPr>
        <p:txBody>
          <a:bodyPr>
            <a:normAutofit/>
          </a:bodyPr>
          <a:lstStyle/>
          <a:p>
            <a:r>
              <a:rPr lang="en-US" altLang="zh-TW" sz="2800" b="1" dirty="0">
                <a:solidFill>
                  <a:srgbClr val="002060"/>
                </a:solidFill>
                <a:latin typeface="+mn-lt"/>
                <a:cs typeface="Arial" pitchFamily="34" charset="0"/>
              </a:rPr>
              <a:t>Core Submission Document Template</a:t>
            </a:r>
            <a:br>
              <a:rPr lang="en-US" altLang="zh-TW" sz="2800" b="1" dirty="0">
                <a:solidFill>
                  <a:srgbClr val="002060"/>
                </a:solidFill>
                <a:latin typeface="+mn-lt"/>
                <a:cs typeface="Arial" pitchFamily="34" charset="0"/>
              </a:rPr>
            </a:br>
            <a:r>
              <a:rPr lang="en-US" altLang="zh-TW" sz="2800" b="1" dirty="0">
                <a:solidFill>
                  <a:srgbClr val="002060"/>
                </a:solidFill>
              </a:rPr>
              <a:t> </a:t>
            </a:r>
            <a:r>
              <a:rPr lang="en-US" altLang="zh-TW" sz="2800" b="1" dirty="0">
                <a:solidFill>
                  <a:srgbClr val="002060"/>
                </a:solidFill>
                <a:latin typeface="+mn-lt"/>
                <a:cs typeface="Arial" pitchFamily="34" charset="0"/>
              </a:rPr>
              <a:t>Best Client-Agency Partnership</a:t>
            </a:r>
          </a:p>
        </p:txBody>
      </p:sp>
      <p:sp>
        <p:nvSpPr>
          <p:cNvPr id="7" name="Rectangle 6"/>
          <p:cNvSpPr>
            <a:spLocks noChangeArrowheads="1"/>
          </p:cNvSpPr>
          <p:nvPr/>
        </p:nvSpPr>
        <p:spPr bwMode="auto">
          <a:xfrm>
            <a:off x="0" y="4324350"/>
            <a:ext cx="9144000" cy="830997"/>
          </a:xfrm>
          <a:prstGeom prst="rect">
            <a:avLst/>
          </a:prstGeom>
          <a:noFill/>
          <a:ln w="9525">
            <a:noFill/>
            <a:miter lim="800000"/>
            <a:headEnd/>
            <a:tailEnd/>
          </a:ln>
        </p:spPr>
        <p:txBody>
          <a:bodyPr wrap="square">
            <a:spAutoFit/>
          </a:bodyPr>
          <a:lstStyle/>
          <a:p>
            <a:pPr algn="ctr"/>
            <a:r>
              <a:rPr lang="en-GB" altLang="zh-TW" sz="1200" b="1" dirty="0">
                <a:solidFill>
                  <a:srgbClr val="002060"/>
                </a:solidFill>
              </a:rPr>
              <a:t>Agency of the Year </a:t>
            </a:r>
            <a:r>
              <a:rPr lang="en-US" altLang="zh-TW" sz="1200" b="1" dirty="0">
                <a:solidFill>
                  <a:srgbClr val="002060"/>
                </a:solidFill>
              </a:rPr>
              <a:t>2024 Hong Kong </a:t>
            </a:r>
            <a:r>
              <a:rPr lang="en-US" altLang="zh-TW" sz="1200" dirty="0">
                <a:solidFill>
                  <a:srgbClr val="002060"/>
                </a:solidFill>
              </a:rPr>
              <a:t>is produced by </a:t>
            </a:r>
            <a:r>
              <a:rPr lang="en-US" altLang="zh-TW" sz="1200" i="1" dirty="0">
                <a:solidFill>
                  <a:srgbClr val="002060"/>
                </a:solidFill>
              </a:rPr>
              <a:t>MARKETING-INTERACTIVE</a:t>
            </a:r>
            <a:r>
              <a:rPr lang="en-US" altLang="zh-TW" sz="1200" dirty="0">
                <a:solidFill>
                  <a:srgbClr val="002060"/>
                </a:solidFill>
              </a:rPr>
              <a:t>, a publication of Lighthouse Independent Media</a:t>
            </a:r>
            <a:br>
              <a:rPr lang="en-US" altLang="zh-TW" sz="1200" dirty="0"/>
            </a:br>
            <a:r>
              <a:rPr lang="en-US" altLang="zh-TW" sz="1200">
                <a:solidFill>
                  <a:srgbClr val="002060"/>
                </a:solidFill>
              </a:rPr>
              <a:t> 15/F, Golden Star Building, 20-24 Lockhart Road, Wan Chai, Hong Kong</a:t>
            </a:r>
            <a:br>
              <a:rPr lang="en-US" altLang="zh-TW" sz="1200" dirty="0">
                <a:solidFill>
                  <a:srgbClr val="002060"/>
                </a:solidFill>
              </a:rPr>
            </a:br>
            <a:r>
              <a:rPr lang="en-US" altLang="zh-TW" sz="1200" dirty="0">
                <a:solidFill>
                  <a:srgbClr val="002060"/>
                </a:solidFill>
              </a:rPr>
              <a:t> Tel: + 852 2861 1882   Fax: + 852 2861 1336 </a:t>
            </a:r>
            <a:r>
              <a:rPr lang="en-US" altLang="zh-TW" sz="1200" dirty="0">
                <a:solidFill>
                  <a:srgbClr val="0070C0"/>
                </a:solidFill>
              </a:rPr>
              <a:t>  </a:t>
            </a:r>
            <a:r>
              <a:rPr lang="en-US" altLang="zh-TW" sz="1200" dirty="0">
                <a:solidFill>
                  <a:srgbClr val="0070C0"/>
                </a:solidFill>
                <a:hlinkClick r:id="rId2"/>
              </a:rPr>
              <a:t>www.marketing-interactive.com</a:t>
            </a:r>
            <a:r>
              <a:rPr lang="en-US" altLang="zh-TW" sz="1200" dirty="0">
                <a:solidFill>
                  <a:srgbClr val="0070C0"/>
                </a:solidFill>
              </a:rPr>
              <a:t> </a:t>
            </a:r>
            <a:endParaRPr lang="zh-TW" altLang="en-US" sz="1200" dirty="0"/>
          </a:p>
          <a:p>
            <a:pPr algn="ctr"/>
            <a:endParaRPr lang="zh-TW" altLang="en-US" sz="1200"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2171700" y="819150"/>
            <a:ext cx="4800600" cy="147731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1"/>
          <p:cNvSpPr txBox="1">
            <a:spLocks/>
          </p:cNvSpPr>
          <p:nvPr/>
        </p:nvSpPr>
        <p:spPr>
          <a:xfrm>
            <a:off x="152400" y="0"/>
            <a:ext cx="2209800" cy="895350"/>
          </a:xfrm>
          <a:prstGeom prst="rect">
            <a:avLst/>
          </a:prstGeom>
        </p:spPr>
        <p:txBody>
          <a:bodyPr anchor="ctr"/>
          <a:lstStyle/>
          <a:p>
            <a:pPr>
              <a:defRPr/>
            </a:pPr>
            <a:r>
              <a:rPr lang="en-US" altLang="zh-TW" sz="2000" b="1" dirty="0"/>
              <a:t>Performance</a:t>
            </a:r>
            <a:endParaRPr lang="zh-TW" altLang="en-US" sz="2000" dirty="0"/>
          </a:p>
        </p:txBody>
      </p:sp>
      <p:graphicFrame>
        <p:nvGraphicFramePr>
          <p:cNvPr id="8" name="Table 7"/>
          <p:cNvGraphicFramePr>
            <a:graphicFrameLocks noGrp="1"/>
          </p:cNvGraphicFramePr>
          <p:nvPr/>
        </p:nvGraphicFramePr>
        <p:xfrm>
          <a:off x="228600" y="895350"/>
          <a:ext cx="8686800" cy="4134791"/>
        </p:xfrm>
        <a:graphic>
          <a:graphicData uri="http://schemas.openxmlformats.org/drawingml/2006/table">
            <a:tbl>
              <a:tblPr firstRow="1" bandRow="1">
                <a:tableStyleId>{5C22544A-7EE6-4342-B048-85BDC9FD1C3A}</a:tableStyleId>
              </a:tblPr>
              <a:tblGrid>
                <a:gridCol w="8686800">
                  <a:extLst>
                    <a:ext uri="{9D8B030D-6E8A-4147-A177-3AD203B41FA5}">
                      <a16:colId xmlns:a16="http://schemas.microsoft.com/office/drawing/2014/main" val="20000"/>
                    </a:ext>
                  </a:extLst>
                </a:gridCol>
              </a:tblGrid>
              <a:tr h="413479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TW" altLang="en-US" sz="1600" dirty="0"/>
                    </a:p>
                  </a:txBody>
                  <a:tcPr>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6" name="Rectangle 5"/>
          <p:cNvSpPr/>
          <p:nvPr/>
        </p:nvSpPr>
        <p:spPr>
          <a:xfrm>
            <a:off x="1905000" y="0"/>
            <a:ext cx="5867400" cy="900246"/>
          </a:xfrm>
          <a:prstGeom prst="rect">
            <a:avLst/>
          </a:prstGeom>
        </p:spPr>
        <p:txBody>
          <a:bodyPr wrap="square">
            <a:spAutoFit/>
          </a:bodyPr>
          <a:lstStyle/>
          <a:p>
            <a:pPr marL="457200" indent="-457200" fontAlgn="auto">
              <a:spcBef>
                <a:spcPct val="20000"/>
              </a:spcBef>
              <a:spcAft>
                <a:spcPts val="0"/>
              </a:spcAft>
              <a:defRPr/>
            </a:pPr>
            <a:r>
              <a:rPr lang="en-US" altLang="zh-TW" sz="1050" u="sng" dirty="0">
                <a:solidFill>
                  <a:srgbClr val="002060"/>
                </a:solidFill>
              </a:rPr>
              <a:t>(25%) Max. 500 words 2 slides (1/2)</a:t>
            </a:r>
            <a:endParaRPr lang="en-US" altLang="zh-TW" sz="1050" dirty="0">
              <a:solidFill>
                <a:srgbClr val="002060"/>
              </a:solidFill>
            </a:endParaRPr>
          </a:p>
          <a:p>
            <a:pPr>
              <a:defRPr/>
            </a:pPr>
            <a:r>
              <a:rPr lang="en-US" altLang="zh-TW" sz="1050" dirty="0">
                <a:solidFill>
                  <a:srgbClr val="002060"/>
                </a:solidFill>
              </a:rPr>
              <a:t>Outline how both the parties went above and beyond expectations and how both parties are should be committed to working together over the long term to achieve shared goals. Showcase the successful results against the objectives/KPIs. </a:t>
            </a:r>
          </a:p>
          <a:p>
            <a:pPr>
              <a:defRPr/>
            </a:pPr>
            <a:r>
              <a:rPr lang="en-US" altLang="zh-TW" sz="1050" dirty="0">
                <a:solidFill>
                  <a:srgbClr val="002060"/>
                </a:solidFill>
              </a:rPr>
              <a:t>Provide relevant evidence of the team’s performance to prove and justify its success in the judging year.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1"/>
          <p:cNvSpPr txBox="1">
            <a:spLocks/>
          </p:cNvSpPr>
          <p:nvPr/>
        </p:nvSpPr>
        <p:spPr>
          <a:xfrm>
            <a:off x="152400" y="0"/>
            <a:ext cx="2209800" cy="895350"/>
          </a:xfrm>
          <a:prstGeom prst="rect">
            <a:avLst/>
          </a:prstGeom>
        </p:spPr>
        <p:txBody>
          <a:bodyPr anchor="ctr"/>
          <a:lstStyle/>
          <a:p>
            <a:pPr>
              <a:defRPr/>
            </a:pPr>
            <a:r>
              <a:rPr lang="en-US" altLang="zh-TW" sz="2000" b="1" dirty="0"/>
              <a:t>Performance</a:t>
            </a:r>
            <a:endParaRPr lang="zh-TW" altLang="en-US" sz="2000" dirty="0"/>
          </a:p>
        </p:txBody>
      </p:sp>
      <p:graphicFrame>
        <p:nvGraphicFramePr>
          <p:cNvPr id="8" name="Table 7"/>
          <p:cNvGraphicFramePr>
            <a:graphicFrameLocks noGrp="1"/>
          </p:cNvGraphicFramePr>
          <p:nvPr/>
        </p:nvGraphicFramePr>
        <p:xfrm>
          <a:off x="228600" y="895350"/>
          <a:ext cx="8686800" cy="4134791"/>
        </p:xfrm>
        <a:graphic>
          <a:graphicData uri="http://schemas.openxmlformats.org/drawingml/2006/table">
            <a:tbl>
              <a:tblPr firstRow="1" bandRow="1">
                <a:tableStyleId>{5C22544A-7EE6-4342-B048-85BDC9FD1C3A}</a:tableStyleId>
              </a:tblPr>
              <a:tblGrid>
                <a:gridCol w="8686800">
                  <a:extLst>
                    <a:ext uri="{9D8B030D-6E8A-4147-A177-3AD203B41FA5}">
                      <a16:colId xmlns:a16="http://schemas.microsoft.com/office/drawing/2014/main" val="20000"/>
                    </a:ext>
                  </a:extLst>
                </a:gridCol>
              </a:tblGrid>
              <a:tr h="413479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TW" altLang="en-US" sz="1600" dirty="0"/>
                    </a:p>
                  </a:txBody>
                  <a:tcPr>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6" name="Rectangle 5"/>
          <p:cNvSpPr/>
          <p:nvPr/>
        </p:nvSpPr>
        <p:spPr>
          <a:xfrm>
            <a:off x="1905000" y="0"/>
            <a:ext cx="5867400" cy="900246"/>
          </a:xfrm>
          <a:prstGeom prst="rect">
            <a:avLst/>
          </a:prstGeom>
        </p:spPr>
        <p:txBody>
          <a:bodyPr wrap="square">
            <a:spAutoFit/>
          </a:bodyPr>
          <a:lstStyle/>
          <a:p>
            <a:pPr marL="457200" indent="-457200" fontAlgn="auto">
              <a:spcBef>
                <a:spcPct val="20000"/>
              </a:spcBef>
              <a:spcAft>
                <a:spcPts val="0"/>
              </a:spcAft>
              <a:defRPr/>
            </a:pPr>
            <a:r>
              <a:rPr lang="en-US" altLang="zh-TW" sz="1050" u="sng" dirty="0">
                <a:solidFill>
                  <a:srgbClr val="002060"/>
                </a:solidFill>
              </a:rPr>
              <a:t>(25%) Max. 500 words 2 slides (2/2)</a:t>
            </a:r>
            <a:endParaRPr lang="en-US" altLang="zh-TW" sz="1050" dirty="0">
              <a:solidFill>
                <a:srgbClr val="002060"/>
              </a:solidFill>
            </a:endParaRPr>
          </a:p>
          <a:p>
            <a:pPr>
              <a:defRPr/>
            </a:pPr>
            <a:r>
              <a:rPr lang="en-US" altLang="zh-TW" sz="1050" dirty="0">
                <a:solidFill>
                  <a:srgbClr val="002060"/>
                </a:solidFill>
              </a:rPr>
              <a:t>Outline how both the parties went above and beyond expectations and how both parties are should be committed to working together over the long term to achieve shared goals. Showcase the successful results against the objectives/KPIs. </a:t>
            </a:r>
          </a:p>
          <a:p>
            <a:pPr>
              <a:defRPr/>
            </a:pPr>
            <a:r>
              <a:rPr lang="en-US" altLang="zh-TW" sz="1050" dirty="0">
                <a:solidFill>
                  <a:srgbClr val="002060"/>
                </a:solidFill>
              </a:rPr>
              <a:t>Provide relevant evidence of the team’s performance to prove and justify its success in the judging year.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Rectangle 9"/>
          <p:cNvSpPr/>
          <p:nvPr/>
        </p:nvSpPr>
        <p:spPr>
          <a:xfrm>
            <a:off x="7848600" y="4781550"/>
            <a:ext cx="304800" cy="1524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 name="Title 1"/>
          <p:cNvSpPr txBox="1">
            <a:spLocks/>
          </p:cNvSpPr>
          <p:nvPr/>
        </p:nvSpPr>
        <p:spPr>
          <a:xfrm>
            <a:off x="990600" y="895350"/>
            <a:ext cx="7056438" cy="1981200"/>
          </a:xfrm>
          <a:prstGeom prst="rect">
            <a:avLst/>
          </a:prstGeom>
          <a:ln w="19050">
            <a:solidFill>
              <a:schemeClr val="tx1">
                <a:lumMod val="50000"/>
                <a:lumOff val="50000"/>
                <a:alpha val="95000"/>
              </a:schemeClr>
            </a:solidFill>
          </a:ln>
        </p:spPr>
        <p:txBody>
          <a:bodyPr vert="horz" lIns="91440" tIns="45720" rIns="91440" bIns="45720" rtlCol="0" anchor="ctr">
            <a:noAutofit/>
          </a:bodyPr>
          <a:lstStyle/>
          <a:p>
            <a:pPr algn="ctr">
              <a:spcBef>
                <a:spcPct val="0"/>
              </a:spcBef>
              <a:defRPr/>
            </a:pPr>
            <a:r>
              <a:rPr lang="en-US" altLang="zh-TW" sz="2000" dirty="0">
                <a:solidFill>
                  <a:srgbClr val="002060"/>
                </a:solidFill>
              </a:rPr>
              <a:t>Please paste your agency logo here</a:t>
            </a:r>
            <a:endParaRPr lang="zh-TW" altLang="en-US" sz="2000" dirty="0">
              <a:solidFill>
                <a:srgbClr val="002060"/>
              </a:solidFill>
            </a:endParaRPr>
          </a:p>
        </p:txBody>
      </p:sp>
      <p:sp>
        <p:nvSpPr>
          <p:cNvPr id="5" name="TextBox 4"/>
          <p:cNvSpPr txBox="1"/>
          <p:nvPr/>
        </p:nvSpPr>
        <p:spPr>
          <a:xfrm>
            <a:off x="990600" y="2952750"/>
            <a:ext cx="7543800" cy="923330"/>
          </a:xfrm>
          <a:prstGeom prst="rect">
            <a:avLst/>
          </a:prstGeom>
          <a:noFill/>
          <a:ln w="3175">
            <a:noFill/>
          </a:ln>
        </p:spPr>
        <p:txBody>
          <a:bodyPr wrap="square">
            <a:spAutoFit/>
          </a:bodyPr>
          <a:lstStyle/>
          <a:p>
            <a:pPr>
              <a:defRPr/>
            </a:pPr>
            <a:r>
              <a:rPr lang="en-US" altLang="zh-TW" dirty="0">
                <a:solidFill>
                  <a:srgbClr val="0070C0"/>
                </a:solidFill>
                <a:ea typeface="+mj-ea"/>
                <a:cs typeface="+mj-cs"/>
              </a:rPr>
              <a:t>Please provide the following information:</a:t>
            </a:r>
          </a:p>
          <a:p>
            <a:pPr marL="457200" indent="-457200">
              <a:defRPr/>
            </a:pPr>
            <a:r>
              <a:rPr lang="en-US" altLang="zh-TW" dirty="0">
                <a:solidFill>
                  <a:srgbClr val="002060"/>
                </a:solidFill>
                <a:ea typeface="+mj-ea"/>
                <a:cs typeface="+mj-cs"/>
              </a:rPr>
              <a:t>1. Name of Category:</a:t>
            </a:r>
            <a:r>
              <a:rPr lang="en-US" altLang="zh-TW" dirty="0">
                <a:solidFill>
                  <a:srgbClr val="002060"/>
                </a:solidFill>
              </a:rPr>
              <a:t> </a:t>
            </a:r>
            <a:r>
              <a:rPr lang="en-US" altLang="zh-TW" sz="1100" dirty="0">
                <a:solidFill>
                  <a:srgbClr val="FF0000"/>
                </a:solidFill>
              </a:rPr>
              <a:t>(This template is </a:t>
            </a:r>
            <a:r>
              <a:rPr lang="en-US" altLang="zh-TW" sz="1100" b="1" dirty="0">
                <a:solidFill>
                  <a:srgbClr val="FF0000"/>
                </a:solidFill>
              </a:rPr>
              <a:t>ONLY </a:t>
            </a:r>
            <a:r>
              <a:rPr lang="en-US" altLang="zh-TW" sz="1100" dirty="0">
                <a:solidFill>
                  <a:srgbClr val="FF0000"/>
                </a:solidFill>
              </a:rPr>
              <a:t>for entering </a:t>
            </a:r>
            <a:r>
              <a:rPr lang="en-US" altLang="zh-TW" sz="1100" b="1" dirty="0">
                <a:solidFill>
                  <a:srgbClr val="FF0000"/>
                </a:solidFill>
              </a:rPr>
              <a:t>Best Client-Agency Partnership)</a:t>
            </a:r>
            <a:endParaRPr lang="en-US" altLang="zh-TW" sz="800" dirty="0">
              <a:solidFill>
                <a:srgbClr val="002060"/>
              </a:solidFill>
              <a:ea typeface="+mj-ea"/>
              <a:cs typeface="+mj-cs"/>
            </a:endParaRPr>
          </a:p>
          <a:p>
            <a:pPr>
              <a:defRPr/>
            </a:pPr>
            <a:r>
              <a:rPr lang="en-GB" altLang="zh-TW" dirty="0">
                <a:solidFill>
                  <a:srgbClr val="002060"/>
                </a:solidFill>
                <a:latin typeface="Calibri" pitchFamily="34" charset="0"/>
              </a:rPr>
              <a:t>2. Name of </a:t>
            </a:r>
            <a:r>
              <a:rPr lang="en-US" altLang="zh-TW" dirty="0">
                <a:solidFill>
                  <a:srgbClr val="002060"/>
                </a:solidFill>
                <a:latin typeface="Calibri" pitchFamily="34" charset="0"/>
              </a:rPr>
              <a:t>Agency:</a:t>
            </a:r>
            <a:endParaRPr lang="en-GB" dirty="0">
              <a:solidFill>
                <a:srgbClr val="002060"/>
              </a:solidFill>
            </a:endParaRPr>
          </a:p>
        </p:txBody>
      </p:sp>
      <p:sp>
        <p:nvSpPr>
          <p:cNvPr id="6" name="Title 1"/>
          <p:cNvSpPr txBox="1">
            <a:spLocks/>
          </p:cNvSpPr>
          <p:nvPr/>
        </p:nvSpPr>
        <p:spPr>
          <a:xfrm>
            <a:off x="179388" y="97631"/>
            <a:ext cx="7561262" cy="529829"/>
          </a:xfrm>
          <a:prstGeom prst="rect">
            <a:avLst/>
          </a:prstGeom>
        </p:spPr>
        <p:txBody>
          <a:bodyPr anchor="ctr"/>
          <a:lstStyle/>
          <a:p>
            <a:pPr fontAlgn="auto">
              <a:spcAft>
                <a:spcPts val="0"/>
              </a:spcAft>
              <a:defRPr/>
            </a:pPr>
            <a:r>
              <a:rPr kumimoji="0" lang="en-US" altLang="zh-TW" sz="3200" b="1" dirty="0">
                <a:ea typeface="+mj-ea"/>
                <a:cs typeface="+mj-cs"/>
              </a:rPr>
              <a:t>Entry Details</a:t>
            </a:r>
            <a:endParaRPr kumimoji="0" lang="zh-TW" altLang="en-US" sz="3200" b="1" dirty="0">
              <a:ea typeface="+mj-ea"/>
              <a:cs typeface="+mj-cs"/>
            </a:endParaRPr>
          </a:p>
        </p:txBody>
      </p:sp>
      <p:sp>
        <p:nvSpPr>
          <p:cNvPr id="8" name="TextBox 4"/>
          <p:cNvSpPr txBox="1">
            <a:spLocks noChangeArrowheads="1"/>
          </p:cNvSpPr>
          <p:nvPr/>
        </p:nvSpPr>
        <p:spPr bwMode="auto">
          <a:xfrm>
            <a:off x="304800" y="4622588"/>
            <a:ext cx="8534401" cy="520912"/>
          </a:xfrm>
          <a:prstGeom prst="rect">
            <a:avLst/>
          </a:prstGeom>
          <a:noFill/>
          <a:ln w="9525">
            <a:noFill/>
            <a:miter lim="800000"/>
            <a:headEnd/>
            <a:tailEnd/>
          </a:ln>
        </p:spPr>
        <p:txBody>
          <a:bodyPr wrap="square">
            <a:spAutoFit/>
          </a:bodyPr>
          <a:lstStyle/>
          <a:p>
            <a:pPr>
              <a:lnSpc>
                <a:spcPts val="1100"/>
              </a:lnSpc>
            </a:pPr>
            <a:r>
              <a:rPr lang="en-US" altLang="zh-TW" sz="1200" dirty="0">
                <a:solidFill>
                  <a:srgbClr val="002060"/>
                </a:solidFill>
                <a:latin typeface="Calibri" pitchFamily="34" charset="0"/>
              </a:rPr>
              <a:t>NOTE: </a:t>
            </a:r>
            <a:br>
              <a:rPr lang="en-US" altLang="zh-TW" sz="1200" dirty="0">
                <a:solidFill>
                  <a:srgbClr val="002060"/>
                </a:solidFill>
                <a:latin typeface="Calibri" pitchFamily="34" charset="0"/>
              </a:rPr>
            </a:br>
            <a:r>
              <a:rPr lang="en-US" altLang="zh-TW" sz="1200" dirty="0">
                <a:solidFill>
                  <a:srgbClr val="002060"/>
                </a:solidFill>
                <a:latin typeface="Calibri" pitchFamily="34" charset="0"/>
              </a:rPr>
              <a:t>Any specific information or content intended for judging purposes only must be clearly indicated in</a:t>
            </a:r>
            <a:r>
              <a:rPr lang="en-US" altLang="zh-TW" sz="1200" dirty="0">
                <a:solidFill>
                  <a:srgbClr val="FF0000"/>
                </a:solidFill>
                <a:latin typeface="Calibri" pitchFamily="34" charset="0"/>
              </a:rPr>
              <a:t> Red</a:t>
            </a:r>
            <a:r>
              <a:rPr lang="en-US" altLang="zh-TW" sz="1200" dirty="0">
                <a:solidFill>
                  <a:srgbClr val="002060"/>
                </a:solidFill>
                <a:latin typeface="Calibri" pitchFamily="34" charset="0"/>
              </a:rPr>
              <a:t>, or highlighted in</a:t>
            </a:r>
            <a:r>
              <a:rPr lang="en-US" altLang="zh-TW" sz="1200" dirty="0">
                <a:solidFill>
                  <a:schemeClr val="bg1"/>
                </a:solidFill>
                <a:latin typeface="Calibri" pitchFamily="34" charset="0"/>
              </a:rPr>
              <a:t> red</a:t>
            </a:r>
            <a:r>
              <a:rPr lang="en-US" altLang="zh-TW" sz="1200" dirty="0">
                <a:solidFill>
                  <a:srgbClr val="002060"/>
                </a:solidFill>
                <a:latin typeface="Calibri" pitchFamily="34" charset="0"/>
              </a:rPr>
              <a:t>. </a:t>
            </a:r>
            <a:br>
              <a:rPr lang="en-US" altLang="zh-TW" sz="1200" dirty="0">
                <a:solidFill>
                  <a:srgbClr val="002060"/>
                </a:solidFill>
                <a:latin typeface="Calibri" pitchFamily="34" charset="0"/>
              </a:rPr>
            </a:br>
            <a:r>
              <a:rPr lang="en-US" altLang="zh-TW" sz="1200" dirty="0">
                <a:solidFill>
                  <a:srgbClr val="002060"/>
                </a:solidFill>
                <a:latin typeface="Calibri" pitchFamily="34" charset="0"/>
              </a:rPr>
              <a:t>Marks may be deducted if  the entry submission exceeds the outlined number of slides allowed</a:t>
            </a:r>
            <a:endParaRPr lang="zh-TW" altLang="en-US" sz="1200" dirty="0">
              <a:solidFill>
                <a:srgbClr val="002060"/>
              </a:solidFill>
              <a:latin typeface="Calibri"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txBox="1">
            <a:spLocks/>
          </p:cNvSpPr>
          <p:nvPr/>
        </p:nvSpPr>
        <p:spPr>
          <a:xfrm>
            <a:off x="179388" y="97631"/>
            <a:ext cx="7561262" cy="529829"/>
          </a:xfrm>
          <a:prstGeom prst="rect">
            <a:avLst/>
          </a:prstGeom>
        </p:spPr>
        <p:txBody>
          <a:bodyPr anchor="ctr"/>
          <a:lstStyle/>
          <a:p>
            <a:pPr fontAlgn="auto">
              <a:spcAft>
                <a:spcPts val="0"/>
              </a:spcAft>
              <a:defRPr/>
            </a:pPr>
            <a:r>
              <a:rPr kumimoji="0" lang="en-US" altLang="zh-TW" sz="3200" b="1" dirty="0">
                <a:ea typeface="+mj-ea"/>
                <a:cs typeface="+mj-cs"/>
              </a:rPr>
              <a:t>Entry Video</a:t>
            </a:r>
            <a:endParaRPr kumimoji="0" lang="zh-TW" altLang="en-US" sz="3200" b="1" dirty="0">
              <a:ea typeface="+mj-ea"/>
              <a:cs typeface="+mj-cs"/>
            </a:endParaRPr>
          </a:p>
        </p:txBody>
      </p:sp>
      <p:sp>
        <p:nvSpPr>
          <p:cNvPr id="7" name="Title 1"/>
          <p:cNvSpPr txBox="1">
            <a:spLocks/>
          </p:cNvSpPr>
          <p:nvPr/>
        </p:nvSpPr>
        <p:spPr>
          <a:xfrm>
            <a:off x="990600" y="1352550"/>
            <a:ext cx="7056438" cy="2286000"/>
          </a:xfrm>
          <a:prstGeom prst="rect">
            <a:avLst/>
          </a:prstGeom>
          <a:ln w="19050">
            <a:solidFill>
              <a:schemeClr val="tx1">
                <a:lumMod val="50000"/>
                <a:lumOff val="50000"/>
                <a:alpha val="95000"/>
              </a:schemeClr>
            </a:solidFill>
          </a:ln>
        </p:spPr>
        <p:txBody>
          <a:bodyPr vert="horz" lIns="91440" tIns="45720" rIns="91440" bIns="45720" rtlCol="0" anchor="ctr">
            <a:noAutofit/>
          </a:bodyPr>
          <a:lstStyle/>
          <a:p>
            <a:pPr algn="ctr" fontAlgn="auto">
              <a:spcAft>
                <a:spcPts val="0"/>
              </a:spcAft>
              <a:defRPr/>
            </a:pPr>
            <a:r>
              <a:rPr lang="en-US" altLang="zh-TW" sz="2000" dirty="0">
                <a:solidFill>
                  <a:srgbClr val="002060"/>
                </a:solidFill>
              </a:rPr>
              <a:t>Please paste the entry video link if there is any. </a:t>
            </a:r>
          </a:p>
          <a:p>
            <a:pPr algn="ctr" fontAlgn="auto">
              <a:spcAft>
                <a:spcPts val="0"/>
              </a:spcAft>
              <a:defRPr/>
            </a:pPr>
            <a:r>
              <a:rPr lang="en-US" altLang="zh-TW" sz="2000" dirty="0">
                <a:solidFill>
                  <a:srgbClr val="002060"/>
                </a:solidFill>
              </a:rPr>
              <a:t>(optional but strongly recommended)</a:t>
            </a:r>
          </a:p>
          <a:p>
            <a:pPr algn="ctr" fontAlgn="auto">
              <a:spcAft>
                <a:spcPts val="0"/>
              </a:spcAft>
              <a:defRPr/>
            </a:pPr>
            <a:endParaRPr lang="en-US" altLang="zh-TW" sz="2000" dirty="0">
              <a:solidFill>
                <a:srgbClr val="002060"/>
              </a:solidFill>
            </a:endParaRPr>
          </a:p>
          <a:p>
            <a:pPr algn="ctr">
              <a:defRPr/>
            </a:pPr>
            <a:r>
              <a:rPr lang="en-US" altLang="zh-TW" sz="2000" dirty="0">
                <a:solidFill>
                  <a:srgbClr val="002060"/>
                </a:solidFill>
              </a:rPr>
              <a:t>Maximum length of video is </a:t>
            </a:r>
            <a:r>
              <a:rPr lang="en-US" altLang="zh-TW" sz="2000" b="1" dirty="0">
                <a:solidFill>
                  <a:srgbClr val="002060"/>
                </a:solidFill>
              </a:rPr>
              <a:t>3 minutes</a:t>
            </a:r>
            <a:r>
              <a:rPr lang="en-US" altLang="zh-TW" sz="2000" dirty="0">
                <a:solidFill>
                  <a:srgbClr val="002060"/>
                </a:solidFill>
              </a:rPr>
              <a:t>. </a:t>
            </a:r>
            <a:br>
              <a:rPr lang="en-US" altLang="zh-TW" sz="2000" dirty="0">
                <a:solidFill>
                  <a:srgbClr val="002060"/>
                </a:solidFill>
              </a:rPr>
            </a:br>
            <a:br>
              <a:rPr lang="en-US" altLang="zh-TW" sz="2000" dirty="0">
                <a:solidFill>
                  <a:srgbClr val="002060"/>
                </a:solidFill>
              </a:rPr>
            </a:br>
            <a:br>
              <a:rPr lang="en-US" altLang="zh-TW" sz="2000" dirty="0">
                <a:solidFill>
                  <a:srgbClr val="002060"/>
                </a:solidFill>
              </a:rPr>
            </a:br>
            <a:r>
              <a:rPr lang="en-US" altLang="zh-TW" sz="2000" dirty="0">
                <a:solidFill>
                  <a:srgbClr val="002060"/>
                </a:solidFill>
              </a:rPr>
              <a:t>Password (if any):</a:t>
            </a:r>
            <a:endParaRPr lang="zh-TW" altLang="en-US" sz="2000" dirty="0">
              <a:solidFill>
                <a:srgbClr val="002060"/>
              </a:solidFill>
            </a:endParaRPr>
          </a:p>
        </p:txBody>
      </p:sp>
      <p:sp>
        <p:nvSpPr>
          <p:cNvPr id="6" name="TextBox 3"/>
          <p:cNvSpPr txBox="1">
            <a:spLocks noChangeArrowheads="1"/>
          </p:cNvSpPr>
          <p:nvPr/>
        </p:nvSpPr>
        <p:spPr bwMode="auto">
          <a:xfrm>
            <a:off x="683568" y="4299942"/>
            <a:ext cx="7929562" cy="738664"/>
          </a:xfrm>
          <a:prstGeom prst="rect">
            <a:avLst/>
          </a:prstGeom>
          <a:noFill/>
          <a:ln w="9525">
            <a:noFill/>
            <a:miter lim="800000"/>
            <a:headEnd/>
            <a:tailEnd/>
          </a:ln>
        </p:spPr>
        <p:txBody>
          <a:bodyPr>
            <a:spAutoFit/>
          </a:bodyPr>
          <a:lstStyle/>
          <a:p>
            <a:pPr algn="ctr">
              <a:defRPr/>
            </a:pPr>
            <a:r>
              <a:rPr lang="en-US" altLang="zh-TW" sz="1400" b="1" dirty="0">
                <a:solidFill>
                  <a:srgbClr val="FF0000"/>
                </a:solidFill>
                <a:latin typeface="+mj-lt"/>
              </a:rPr>
              <a:t>Only ONE video (no longer than three minutes) </a:t>
            </a:r>
            <a:r>
              <a:rPr lang="en-US" altLang="zh-TW" sz="1400" dirty="0">
                <a:solidFill>
                  <a:srgbClr val="FF0000"/>
                </a:solidFill>
                <a:latin typeface="+mj-lt"/>
              </a:rPr>
              <a:t>is accepted for each entry. </a:t>
            </a:r>
          </a:p>
          <a:p>
            <a:pPr algn="ctr">
              <a:defRPr/>
            </a:pPr>
            <a:r>
              <a:rPr lang="en-US" altLang="zh-TW" sz="1400" b="1" dirty="0">
                <a:solidFill>
                  <a:srgbClr val="FF0000"/>
                </a:solidFill>
              </a:rPr>
              <a:t>Extra content beyond this time limit will NOT be viewed. </a:t>
            </a:r>
            <a:br>
              <a:rPr lang="en-US" altLang="zh-TW" sz="1400" dirty="0">
                <a:solidFill>
                  <a:srgbClr val="FF0000"/>
                </a:solidFill>
                <a:latin typeface="+mj-lt"/>
              </a:rPr>
            </a:br>
            <a:r>
              <a:rPr lang="en-US" altLang="zh-TW" sz="1400" dirty="0">
                <a:solidFill>
                  <a:srgbClr val="FF0000"/>
                </a:solidFill>
                <a:latin typeface="+mj-lt"/>
              </a:rPr>
              <a:t>Please upload your video to YouTube and set the privacy settings to “unlisted”.</a:t>
            </a:r>
            <a:endParaRPr lang="zh-TW" altLang="en-US" sz="1400" dirty="0">
              <a:solidFill>
                <a:srgbClr val="FF0000"/>
              </a:solidFill>
              <a:latin typeface="+mj-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txBox="1">
            <a:spLocks/>
          </p:cNvSpPr>
          <p:nvPr/>
        </p:nvSpPr>
        <p:spPr>
          <a:xfrm>
            <a:off x="152400" y="0"/>
            <a:ext cx="2133600" cy="895350"/>
          </a:xfrm>
          <a:prstGeom prst="rect">
            <a:avLst/>
          </a:prstGeom>
        </p:spPr>
        <p:txBody>
          <a:bodyPr anchor="ctr"/>
          <a:lstStyle/>
          <a:p>
            <a:pPr fontAlgn="auto">
              <a:lnSpc>
                <a:spcPts val="2000"/>
              </a:lnSpc>
              <a:spcAft>
                <a:spcPts val="0"/>
              </a:spcAft>
              <a:defRPr/>
            </a:pPr>
            <a:r>
              <a:rPr lang="en-US" altLang="zh-TW" sz="2000" b="1" dirty="0"/>
              <a:t>Profile</a:t>
            </a:r>
            <a:endParaRPr lang="zh-TW" altLang="en-US" sz="2000" dirty="0"/>
          </a:p>
        </p:txBody>
      </p:sp>
      <p:sp>
        <p:nvSpPr>
          <p:cNvPr id="7" name="Rectangle 6"/>
          <p:cNvSpPr/>
          <p:nvPr/>
        </p:nvSpPr>
        <p:spPr>
          <a:xfrm>
            <a:off x="1828800" y="0"/>
            <a:ext cx="5867400" cy="1061829"/>
          </a:xfrm>
          <a:prstGeom prst="rect">
            <a:avLst/>
          </a:prstGeom>
        </p:spPr>
        <p:txBody>
          <a:bodyPr wrap="square">
            <a:spAutoFit/>
          </a:bodyPr>
          <a:lstStyle/>
          <a:p>
            <a:pPr marL="457200" indent="-457200" fontAlgn="auto">
              <a:spcBef>
                <a:spcPct val="20000"/>
              </a:spcBef>
              <a:spcAft>
                <a:spcPts val="0"/>
              </a:spcAft>
              <a:defRPr/>
            </a:pPr>
            <a:r>
              <a:rPr lang="en-US" altLang="zh-TW" sz="1050" u="sng" dirty="0">
                <a:solidFill>
                  <a:srgbClr val="002060"/>
                </a:solidFill>
              </a:rPr>
              <a:t>(25%) Max. 500 words 2 slides (1/2)</a:t>
            </a:r>
            <a:endParaRPr lang="en-US" altLang="zh-TW" sz="1050" dirty="0">
              <a:solidFill>
                <a:srgbClr val="002060"/>
              </a:solidFill>
            </a:endParaRPr>
          </a:p>
          <a:p>
            <a:pPr>
              <a:defRPr/>
            </a:pPr>
            <a:r>
              <a:rPr lang="en-US" altLang="zh-TW" sz="1050" dirty="0">
                <a:solidFill>
                  <a:srgbClr val="002060"/>
                </a:solidFill>
              </a:rPr>
              <a:t>Outline of the agency's and client ‘s profile.</a:t>
            </a:r>
          </a:p>
          <a:p>
            <a:pPr>
              <a:defRPr/>
            </a:pPr>
            <a:r>
              <a:rPr lang="en-US" altLang="zh-TW" sz="1050" dirty="0">
                <a:solidFill>
                  <a:srgbClr val="002060"/>
                </a:solidFill>
              </a:rPr>
              <a:t>Describe the collaboration and cooperation between your agency and  your selected client. How did you develop the partnership over the eligibility period in relation to the initial business objectives for the both parties?</a:t>
            </a:r>
          </a:p>
          <a:p>
            <a:pPr>
              <a:defRPr/>
            </a:pPr>
            <a:r>
              <a:rPr lang="en-US" altLang="zh-TW" sz="1050" dirty="0">
                <a:solidFill>
                  <a:srgbClr val="002060"/>
                </a:solidFill>
              </a:rPr>
              <a:t> </a:t>
            </a:r>
          </a:p>
        </p:txBody>
      </p:sp>
      <p:graphicFrame>
        <p:nvGraphicFramePr>
          <p:cNvPr id="10" name="Table 9"/>
          <p:cNvGraphicFramePr>
            <a:graphicFrameLocks noGrp="1"/>
          </p:cNvGraphicFramePr>
          <p:nvPr/>
        </p:nvGraphicFramePr>
        <p:xfrm>
          <a:off x="228600" y="895350"/>
          <a:ext cx="8686800" cy="4038600"/>
        </p:xfrm>
        <a:graphic>
          <a:graphicData uri="http://schemas.openxmlformats.org/drawingml/2006/table">
            <a:tbl>
              <a:tblPr firstRow="1" bandRow="1">
                <a:tableStyleId>{5C22544A-7EE6-4342-B048-85BDC9FD1C3A}</a:tableStyleId>
              </a:tblPr>
              <a:tblGrid>
                <a:gridCol w="8686800">
                  <a:extLst>
                    <a:ext uri="{9D8B030D-6E8A-4147-A177-3AD203B41FA5}">
                      <a16:colId xmlns:a16="http://schemas.microsoft.com/office/drawing/2014/main" val="20000"/>
                    </a:ext>
                  </a:extLst>
                </a:gridCol>
              </a:tblGrid>
              <a:tr h="4038600">
                <a:tc>
                  <a:txBody>
                    <a:bodyPr/>
                    <a:lstStyle/>
                    <a:p>
                      <a:pPr>
                        <a:buFontTx/>
                        <a:buNone/>
                      </a:pPr>
                      <a:endParaRPr lang="zh-TW" altLang="en-US" sz="1600" b="0" i="0" dirty="0">
                        <a:solidFill>
                          <a:srgbClr val="002060"/>
                        </a:solidFill>
                      </a:endParaRPr>
                    </a:p>
                  </a:txBody>
                  <a:tcPr>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txBox="1">
            <a:spLocks/>
          </p:cNvSpPr>
          <p:nvPr/>
        </p:nvSpPr>
        <p:spPr>
          <a:xfrm>
            <a:off x="152400" y="0"/>
            <a:ext cx="2133600" cy="895350"/>
          </a:xfrm>
          <a:prstGeom prst="rect">
            <a:avLst/>
          </a:prstGeom>
        </p:spPr>
        <p:txBody>
          <a:bodyPr anchor="ctr"/>
          <a:lstStyle/>
          <a:p>
            <a:pPr fontAlgn="auto">
              <a:lnSpc>
                <a:spcPts val="2000"/>
              </a:lnSpc>
              <a:spcAft>
                <a:spcPts val="0"/>
              </a:spcAft>
              <a:defRPr/>
            </a:pPr>
            <a:r>
              <a:rPr lang="en-US" altLang="zh-TW" sz="2000" b="1" dirty="0"/>
              <a:t>Profile</a:t>
            </a:r>
            <a:endParaRPr lang="zh-TW" altLang="en-US" sz="2000" dirty="0"/>
          </a:p>
        </p:txBody>
      </p:sp>
      <p:sp>
        <p:nvSpPr>
          <p:cNvPr id="7" name="Rectangle 6"/>
          <p:cNvSpPr/>
          <p:nvPr/>
        </p:nvSpPr>
        <p:spPr>
          <a:xfrm>
            <a:off x="1828800" y="0"/>
            <a:ext cx="5867400" cy="1061829"/>
          </a:xfrm>
          <a:prstGeom prst="rect">
            <a:avLst/>
          </a:prstGeom>
        </p:spPr>
        <p:txBody>
          <a:bodyPr wrap="square">
            <a:spAutoFit/>
          </a:bodyPr>
          <a:lstStyle/>
          <a:p>
            <a:pPr marL="457200" indent="-457200" fontAlgn="auto">
              <a:spcBef>
                <a:spcPct val="20000"/>
              </a:spcBef>
              <a:spcAft>
                <a:spcPts val="0"/>
              </a:spcAft>
              <a:defRPr/>
            </a:pPr>
            <a:r>
              <a:rPr lang="en-US" altLang="zh-TW" sz="1050" u="sng" dirty="0">
                <a:solidFill>
                  <a:srgbClr val="002060"/>
                </a:solidFill>
              </a:rPr>
              <a:t>(25%) Max. 500 words 2 slides (2/2)</a:t>
            </a:r>
            <a:endParaRPr lang="en-US" altLang="zh-TW" sz="1050" dirty="0">
              <a:solidFill>
                <a:srgbClr val="002060"/>
              </a:solidFill>
            </a:endParaRPr>
          </a:p>
          <a:p>
            <a:pPr>
              <a:defRPr/>
            </a:pPr>
            <a:r>
              <a:rPr lang="en-US" altLang="zh-TW" sz="1050" dirty="0">
                <a:solidFill>
                  <a:srgbClr val="002060"/>
                </a:solidFill>
              </a:rPr>
              <a:t>Outline of the agency's and client ‘s profile.</a:t>
            </a:r>
          </a:p>
          <a:p>
            <a:pPr>
              <a:defRPr/>
            </a:pPr>
            <a:r>
              <a:rPr lang="en-US" altLang="zh-TW" sz="1050" dirty="0">
                <a:solidFill>
                  <a:srgbClr val="002060"/>
                </a:solidFill>
              </a:rPr>
              <a:t>Describe the collaboration and cooperation between your agency and  your selected client. How did you develop the partnership over the eligibility period in relation to the initial business objectives for the both parties?</a:t>
            </a:r>
          </a:p>
          <a:p>
            <a:pPr>
              <a:defRPr/>
            </a:pPr>
            <a:r>
              <a:rPr lang="en-US" altLang="zh-TW" sz="1050" dirty="0">
                <a:solidFill>
                  <a:srgbClr val="002060"/>
                </a:solidFill>
              </a:rPr>
              <a:t> </a:t>
            </a:r>
          </a:p>
        </p:txBody>
      </p:sp>
      <p:graphicFrame>
        <p:nvGraphicFramePr>
          <p:cNvPr id="10" name="Table 9"/>
          <p:cNvGraphicFramePr>
            <a:graphicFrameLocks noGrp="1"/>
          </p:cNvGraphicFramePr>
          <p:nvPr/>
        </p:nvGraphicFramePr>
        <p:xfrm>
          <a:off x="228600" y="895350"/>
          <a:ext cx="8686800" cy="4038600"/>
        </p:xfrm>
        <a:graphic>
          <a:graphicData uri="http://schemas.openxmlformats.org/drawingml/2006/table">
            <a:tbl>
              <a:tblPr firstRow="1" bandRow="1">
                <a:tableStyleId>{5C22544A-7EE6-4342-B048-85BDC9FD1C3A}</a:tableStyleId>
              </a:tblPr>
              <a:tblGrid>
                <a:gridCol w="8686800">
                  <a:extLst>
                    <a:ext uri="{9D8B030D-6E8A-4147-A177-3AD203B41FA5}">
                      <a16:colId xmlns:a16="http://schemas.microsoft.com/office/drawing/2014/main" val="20000"/>
                    </a:ext>
                  </a:extLst>
                </a:gridCol>
              </a:tblGrid>
              <a:tr h="4038600">
                <a:tc>
                  <a:txBody>
                    <a:bodyPr/>
                    <a:lstStyle/>
                    <a:p>
                      <a:pPr>
                        <a:buFontTx/>
                        <a:buNone/>
                      </a:pPr>
                      <a:endParaRPr lang="zh-TW" altLang="en-US" sz="1600" b="0" i="0" dirty="0">
                        <a:solidFill>
                          <a:srgbClr val="002060"/>
                        </a:solidFill>
                      </a:endParaRPr>
                    </a:p>
                  </a:txBody>
                  <a:tcPr>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1"/>
          <p:cNvSpPr txBox="1">
            <a:spLocks/>
          </p:cNvSpPr>
          <p:nvPr/>
        </p:nvSpPr>
        <p:spPr>
          <a:xfrm>
            <a:off x="76200" y="0"/>
            <a:ext cx="2209800" cy="895350"/>
          </a:xfrm>
          <a:prstGeom prst="rect">
            <a:avLst/>
          </a:prstGeom>
        </p:spPr>
        <p:txBody>
          <a:bodyPr anchor="ctr"/>
          <a:lstStyle/>
          <a:p>
            <a:pPr fontAlgn="auto">
              <a:lnSpc>
                <a:spcPts val="2000"/>
              </a:lnSpc>
              <a:spcAft>
                <a:spcPts val="0"/>
              </a:spcAft>
              <a:defRPr/>
            </a:pPr>
            <a:r>
              <a:rPr lang="en-US" altLang="zh-TW" sz="2000" b="1" dirty="0"/>
              <a:t>Communications</a:t>
            </a:r>
            <a:endParaRPr lang="zh-TW" altLang="en-US" sz="2000" dirty="0"/>
          </a:p>
        </p:txBody>
      </p:sp>
      <p:sp>
        <p:nvSpPr>
          <p:cNvPr id="5" name="Rectangle 4"/>
          <p:cNvSpPr/>
          <p:nvPr/>
        </p:nvSpPr>
        <p:spPr>
          <a:xfrm>
            <a:off x="1905000" y="0"/>
            <a:ext cx="6019800" cy="1061829"/>
          </a:xfrm>
          <a:prstGeom prst="rect">
            <a:avLst/>
          </a:prstGeom>
        </p:spPr>
        <p:txBody>
          <a:bodyPr wrap="square">
            <a:spAutoFit/>
          </a:bodyPr>
          <a:lstStyle/>
          <a:p>
            <a:pPr marL="457200" indent="-457200" fontAlgn="auto">
              <a:spcBef>
                <a:spcPct val="20000"/>
              </a:spcBef>
              <a:spcAft>
                <a:spcPts val="0"/>
              </a:spcAft>
              <a:defRPr/>
            </a:pPr>
            <a:r>
              <a:rPr lang="en-US" altLang="zh-TW" sz="1050" u="sng" dirty="0">
                <a:solidFill>
                  <a:srgbClr val="002060"/>
                </a:solidFill>
              </a:rPr>
              <a:t>(25%) Max. 500 words 2 slides (1/2)</a:t>
            </a:r>
          </a:p>
          <a:p>
            <a:pPr fontAlgn="auto">
              <a:spcAft>
                <a:spcPts val="0"/>
              </a:spcAft>
              <a:defRPr/>
            </a:pPr>
            <a:r>
              <a:rPr lang="en-US" altLang="zh-TW" sz="1050" dirty="0">
                <a:solidFill>
                  <a:srgbClr val="002060"/>
                </a:solidFill>
              </a:rPr>
              <a:t>Elaborate on your agency developed clear and open lines of communication, and procedures with your clients to ensure both parties are on the same page. </a:t>
            </a:r>
          </a:p>
          <a:p>
            <a:pPr fontAlgn="auto">
              <a:spcAft>
                <a:spcPts val="0"/>
              </a:spcAft>
              <a:defRPr/>
            </a:pPr>
            <a:r>
              <a:rPr lang="en-US" altLang="zh-TW" sz="1050" dirty="0">
                <a:solidFill>
                  <a:srgbClr val="002060"/>
                </a:solidFill>
              </a:rPr>
              <a:t>How you developed trust and mutual respect to deliver quality work and make informed decisions. </a:t>
            </a:r>
          </a:p>
          <a:p>
            <a:pPr marL="457200" indent="-457200" fontAlgn="auto">
              <a:spcAft>
                <a:spcPts val="0"/>
              </a:spcAft>
              <a:defRPr/>
            </a:pPr>
            <a:r>
              <a:rPr lang="en-US" altLang="zh-TW" sz="1050" dirty="0">
                <a:solidFill>
                  <a:srgbClr val="002060"/>
                </a:solidFill>
              </a:rPr>
              <a:t>How did you ensure an alignment of goals and values to ensure you were committed to the same objectives?</a:t>
            </a:r>
          </a:p>
          <a:p>
            <a:pPr marL="457200" indent="-457200" fontAlgn="auto">
              <a:spcAft>
                <a:spcPts val="0"/>
              </a:spcAft>
              <a:defRPr/>
            </a:pPr>
            <a:endParaRPr lang="en-US" altLang="zh-TW" sz="1050" dirty="0">
              <a:solidFill>
                <a:srgbClr val="002060"/>
              </a:solidFill>
            </a:endParaRPr>
          </a:p>
        </p:txBody>
      </p:sp>
      <p:graphicFrame>
        <p:nvGraphicFramePr>
          <p:cNvPr id="8" name="Table 7"/>
          <p:cNvGraphicFramePr>
            <a:graphicFrameLocks noGrp="1"/>
          </p:cNvGraphicFramePr>
          <p:nvPr/>
        </p:nvGraphicFramePr>
        <p:xfrm>
          <a:off x="228600" y="895350"/>
          <a:ext cx="8686800" cy="4134791"/>
        </p:xfrm>
        <a:graphic>
          <a:graphicData uri="http://schemas.openxmlformats.org/drawingml/2006/table">
            <a:tbl>
              <a:tblPr firstRow="1" bandRow="1">
                <a:tableStyleId>{5C22544A-7EE6-4342-B048-85BDC9FD1C3A}</a:tableStyleId>
              </a:tblPr>
              <a:tblGrid>
                <a:gridCol w="8686800">
                  <a:extLst>
                    <a:ext uri="{9D8B030D-6E8A-4147-A177-3AD203B41FA5}">
                      <a16:colId xmlns:a16="http://schemas.microsoft.com/office/drawing/2014/main" val="20000"/>
                    </a:ext>
                  </a:extLst>
                </a:gridCol>
              </a:tblGrid>
              <a:tr h="4134791">
                <a:tc>
                  <a:txBody>
                    <a:bodyPr/>
                    <a:lstStyle/>
                    <a:p>
                      <a:pPr marL="0" algn="l" defTabSz="914400" rtl="0" eaLnBrk="1" latinLnBrk="0" hangingPunct="1">
                        <a:defRPr/>
                      </a:pPr>
                      <a:endParaRPr lang="zh-TW" altLang="en-US" sz="1050" kern="1200" dirty="0">
                        <a:solidFill>
                          <a:srgbClr val="002060"/>
                        </a:solidFill>
                        <a:latin typeface="+mn-lt"/>
                        <a:ea typeface="+mn-ea"/>
                        <a:cs typeface="+mn-cs"/>
                      </a:endParaRPr>
                    </a:p>
                  </a:txBody>
                  <a:tcPr>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1"/>
          <p:cNvSpPr txBox="1">
            <a:spLocks/>
          </p:cNvSpPr>
          <p:nvPr/>
        </p:nvSpPr>
        <p:spPr>
          <a:xfrm>
            <a:off x="76200" y="0"/>
            <a:ext cx="2209800" cy="895350"/>
          </a:xfrm>
          <a:prstGeom prst="rect">
            <a:avLst/>
          </a:prstGeom>
        </p:spPr>
        <p:txBody>
          <a:bodyPr anchor="ctr"/>
          <a:lstStyle/>
          <a:p>
            <a:pPr fontAlgn="auto">
              <a:lnSpc>
                <a:spcPts val="2000"/>
              </a:lnSpc>
              <a:spcAft>
                <a:spcPts val="0"/>
              </a:spcAft>
              <a:defRPr/>
            </a:pPr>
            <a:r>
              <a:rPr lang="en-US" altLang="zh-TW" sz="2000" b="1" dirty="0"/>
              <a:t>Communications</a:t>
            </a:r>
            <a:endParaRPr lang="zh-TW" altLang="en-US" sz="2000" dirty="0"/>
          </a:p>
        </p:txBody>
      </p:sp>
      <p:sp>
        <p:nvSpPr>
          <p:cNvPr id="5" name="Rectangle 4"/>
          <p:cNvSpPr/>
          <p:nvPr/>
        </p:nvSpPr>
        <p:spPr>
          <a:xfrm>
            <a:off x="1905000" y="0"/>
            <a:ext cx="6019800" cy="1061829"/>
          </a:xfrm>
          <a:prstGeom prst="rect">
            <a:avLst/>
          </a:prstGeom>
        </p:spPr>
        <p:txBody>
          <a:bodyPr wrap="square">
            <a:spAutoFit/>
          </a:bodyPr>
          <a:lstStyle/>
          <a:p>
            <a:pPr marL="457200" indent="-457200" fontAlgn="auto">
              <a:spcBef>
                <a:spcPct val="20000"/>
              </a:spcBef>
              <a:spcAft>
                <a:spcPts val="0"/>
              </a:spcAft>
              <a:defRPr/>
            </a:pPr>
            <a:r>
              <a:rPr lang="en-US" altLang="zh-TW" sz="1050" u="sng" dirty="0">
                <a:solidFill>
                  <a:srgbClr val="002060"/>
                </a:solidFill>
              </a:rPr>
              <a:t>(25%) Max. 500 words 2 slides (2/2)</a:t>
            </a:r>
          </a:p>
          <a:p>
            <a:pPr fontAlgn="auto">
              <a:spcAft>
                <a:spcPts val="0"/>
              </a:spcAft>
              <a:defRPr/>
            </a:pPr>
            <a:r>
              <a:rPr lang="en-US" altLang="zh-TW" sz="1050" dirty="0">
                <a:solidFill>
                  <a:srgbClr val="002060"/>
                </a:solidFill>
              </a:rPr>
              <a:t>Elaborate on your agency developed clear and open lines of communication, and procedures with your clients to ensure both parties are on the same page. </a:t>
            </a:r>
          </a:p>
          <a:p>
            <a:pPr fontAlgn="auto">
              <a:spcAft>
                <a:spcPts val="0"/>
              </a:spcAft>
              <a:defRPr/>
            </a:pPr>
            <a:r>
              <a:rPr lang="en-US" altLang="zh-TW" sz="1050" dirty="0">
                <a:solidFill>
                  <a:srgbClr val="002060"/>
                </a:solidFill>
              </a:rPr>
              <a:t>How you developed trust and mutual respect to deliver quality work and make informed decisions. </a:t>
            </a:r>
          </a:p>
          <a:p>
            <a:pPr marL="457200" indent="-457200" fontAlgn="auto">
              <a:spcAft>
                <a:spcPts val="0"/>
              </a:spcAft>
              <a:defRPr/>
            </a:pPr>
            <a:r>
              <a:rPr lang="en-US" altLang="zh-TW" sz="1050" dirty="0">
                <a:solidFill>
                  <a:srgbClr val="002060"/>
                </a:solidFill>
              </a:rPr>
              <a:t>How did you ensure an alignment of goals and values to ensure you were committed to the same objectives?</a:t>
            </a:r>
          </a:p>
          <a:p>
            <a:pPr marL="457200" indent="-457200" fontAlgn="auto">
              <a:spcAft>
                <a:spcPts val="0"/>
              </a:spcAft>
              <a:defRPr/>
            </a:pPr>
            <a:endParaRPr lang="en-US" altLang="zh-TW" sz="1050" dirty="0">
              <a:solidFill>
                <a:srgbClr val="002060"/>
              </a:solidFill>
            </a:endParaRPr>
          </a:p>
        </p:txBody>
      </p:sp>
      <p:graphicFrame>
        <p:nvGraphicFramePr>
          <p:cNvPr id="8" name="Table 7"/>
          <p:cNvGraphicFramePr>
            <a:graphicFrameLocks noGrp="1"/>
          </p:cNvGraphicFramePr>
          <p:nvPr/>
        </p:nvGraphicFramePr>
        <p:xfrm>
          <a:off x="228600" y="895350"/>
          <a:ext cx="8686800" cy="4134791"/>
        </p:xfrm>
        <a:graphic>
          <a:graphicData uri="http://schemas.openxmlformats.org/drawingml/2006/table">
            <a:tbl>
              <a:tblPr firstRow="1" bandRow="1">
                <a:tableStyleId>{5C22544A-7EE6-4342-B048-85BDC9FD1C3A}</a:tableStyleId>
              </a:tblPr>
              <a:tblGrid>
                <a:gridCol w="8686800">
                  <a:extLst>
                    <a:ext uri="{9D8B030D-6E8A-4147-A177-3AD203B41FA5}">
                      <a16:colId xmlns:a16="http://schemas.microsoft.com/office/drawing/2014/main" val="20000"/>
                    </a:ext>
                  </a:extLst>
                </a:gridCol>
              </a:tblGrid>
              <a:tr h="4134791">
                <a:tc>
                  <a:txBody>
                    <a:bodyPr/>
                    <a:lstStyle/>
                    <a:p>
                      <a:pPr marL="0" algn="l" defTabSz="914400" rtl="0" eaLnBrk="1" latinLnBrk="0" hangingPunct="1">
                        <a:defRPr/>
                      </a:pPr>
                      <a:endParaRPr lang="zh-TW" altLang="en-US" sz="1050" kern="1200" dirty="0">
                        <a:solidFill>
                          <a:srgbClr val="002060"/>
                        </a:solidFill>
                        <a:latin typeface="+mn-lt"/>
                        <a:ea typeface="+mn-ea"/>
                        <a:cs typeface="+mn-cs"/>
                      </a:endParaRPr>
                    </a:p>
                  </a:txBody>
                  <a:tcPr>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1"/>
          <p:cNvSpPr txBox="1">
            <a:spLocks/>
          </p:cNvSpPr>
          <p:nvPr/>
        </p:nvSpPr>
        <p:spPr>
          <a:xfrm>
            <a:off x="76200" y="0"/>
            <a:ext cx="2209800" cy="895350"/>
          </a:xfrm>
          <a:prstGeom prst="rect">
            <a:avLst/>
          </a:prstGeom>
        </p:spPr>
        <p:txBody>
          <a:bodyPr anchor="ctr"/>
          <a:lstStyle/>
          <a:p>
            <a:pPr>
              <a:lnSpc>
                <a:spcPts val="2000"/>
              </a:lnSpc>
              <a:defRPr/>
            </a:pPr>
            <a:r>
              <a:rPr lang="en-US" altLang="zh-TW" sz="2000" b="1" dirty="0"/>
              <a:t>Collaboration &amp; teamwork</a:t>
            </a:r>
            <a:endParaRPr lang="zh-TW" altLang="en-US" sz="2000" dirty="0"/>
          </a:p>
        </p:txBody>
      </p:sp>
      <p:sp>
        <p:nvSpPr>
          <p:cNvPr id="5" name="Rectangle 4"/>
          <p:cNvSpPr/>
          <p:nvPr/>
        </p:nvSpPr>
        <p:spPr>
          <a:xfrm>
            <a:off x="1905000" y="0"/>
            <a:ext cx="5867400" cy="738664"/>
          </a:xfrm>
          <a:prstGeom prst="rect">
            <a:avLst/>
          </a:prstGeom>
        </p:spPr>
        <p:txBody>
          <a:bodyPr wrap="square">
            <a:spAutoFit/>
          </a:bodyPr>
          <a:lstStyle/>
          <a:p>
            <a:pPr marL="457200" indent="-457200" fontAlgn="auto">
              <a:spcBef>
                <a:spcPct val="20000"/>
              </a:spcBef>
              <a:spcAft>
                <a:spcPts val="0"/>
              </a:spcAft>
              <a:defRPr/>
            </a:pPr>
            <a:r>
              <a:rPr lang="en-US" altLang="zh-TW" sz="1050" u="sng" dirty="0">
                <a:solidFill>
                  <a:srgbClr val="002060"/>
                </a:solidFill>
              </a:rPr>
              <a:t>(25%) Max. 500 words 2 slides (1/2)</a:t>
            </a:r>
            <a:endParaRPr lang="en-US" altLang="zh-TW" sz="1050" dirty="0">
              <a:solidFill>
                <a:srgbClr val="002060"/>
              </a:solidFill>
            </a:endParaRPr>
          </a:p>
          <a:p>
            <a:pPr>
              <a:defRPr/>
            </a:pPr>
            <a:r>
              <a:rPr lang="en-US" altLang="zh-TW" sz="1050" dirty="0">
                <a:solidFill>
                  <a:srgbClr val="002060"/>
                </a:solidFill>
              </a:rPr>
              <a:t>How did you work together to achieve common goals and make decisions that benefited both parties? ·  How did you adjust to changing circumstances and prove you were open to new ideas and approaches? What made this significant and unique?</a:t>
            </a:r>
          </a:p>
        </p:txBody>
      </p:sp>
      <p:graphicFrame>
        <p:nvGraphicFramePr>
          <p:cNvPr id="8" name="Table 7"/>
          <p:cNvGraphicFramePr>
            <a:graphicFrameLocks noGrp="1"/>
          </p:cNvGraphicFramePr>
          <p:nvPr/>
        </p:nvGraphicFramePr>
        <p:xfrm>
          <a:off x="228600" y="895350"/>
          <a:ext cx="8686800" cy="4134791"/>
        </p:xfrm>
        <a:graphic>
          <a:graphicData uri="http://schemas.openxmlformats.org/drawingml/2006/table">
            <a:tbl>
              <a:tblPr firstRow="1" bandRow="1">
                <a:tableStyleId>{5C22544A-7EE6-4342-B048-85BDC9FD1C3A}</a:tableStyleId>
              </a:tblPr>
              <a:tblGrid>
                <a:gridCol w="8686800">
                  <a:extLst>
                    <a:ext uri="{9D8B030D-6E8A-4147-A177-3AD203B41FA5}">
                      <a16:colId xmlns:a16="http://schemas.microsoft.com/office/drawing/2014/main" val="20000"/>
                    </a:ext>
                  </a:extLst>
                </a:gridCol>
              </a:tblGrid>
              <a:tr h="4134791">
                <a:tc>
                  <a:txBody>
                    <a:bodyPr/>
                    <a:lstStyle/>
                    <a:p>
                      <a:endParaRPr lang="zh-TW" altLang="en-US" sz="1600" b="0" i="0" dirty="0">
                        <a:solidFill>
                          <a:srgbClr val="002060"/>
                        </a:solidFill>
                      </a:endParaRPr>
                    </a:p>
                  </a:txBody>
                  <a:tcPr>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1"/>
          <p:cNvSpPr txBox="1">
            <a:spLocks/>
          </p:cNvSpPr>
          <p:nvPr/>
        </p:nvSpPr>
        <p:spPr>
          <a:xfrm>
            <a:off x="76200" y="0"/>
            <a:ext cx="2209800" cy="895350"/>
          </a:xfrm>
          <a:prstGeom prst="rect">
            <a:avLst/>
          </a:prstGeom>
        </p:spPr>
        <p:txBody>
          <a:bodyPr anchor="ctr"/>
          <a:lstStyle/>
          <a:p>
            <a:pPr>
              <a:lnSpc>
                <a:spcPts val="2000"/>
              </a:lnSpc>
              <a:defRPr/>
            </a:pPr>
            <a:r>
              <a:rPr lang="en-US" altLang="zh-TW" sz="2000" b="1" dirty="0"/>
              <a:t>Collaboration &amp; teamwork</a:t>
            </a:r>
            <a:endParaRPr lang="zh-TW" altLang="en-US" sz="2000" dirty="0"/>
          </a:p>
        </p:txBody>
      </p:sp>
      <p:sp>
        <p:nvSpPr>
          <p:cNvPr id="5" name="Rectangle 4"/>
          <p:cNvSpPr/>
          <p:nvPr/>
        </p:nvSpPr>
        <p:spPr>
          <a:xfrm>
            <a:off x="1905000" y="0"/>
            <a:ext cx="5867400" cy="738664"/>
          </a:xfrm>
          <a:prstGeom prst="rect">
            <a:avLst/>
          </a:prstGeom>
        </p:spPr>
        <p:txBody>
          <a:bodyPr wrap="square">
            <a:spAutoFit/>
          </a:bodyPr>
          <a:lstStyle/>
          <a:p>
            <a:pPr marL="457200" indent="-457200" fontAlgn="auto">
              <a:spcBef>
                <a:spcPct val="20000"/>
              </a:spcBef>
              <a:spcAft>
                <a:spcPts val="0"/>
              </a:spcAft>
              <a:defRPr/>
            </a:pPr>
            <a:r>
              <a:rPr lang="en-US" altLang="zh-TW" sz="1050" u="sng" dirty="0">
                <a:solidFill>
                  <a:srgbClr val="002060"/>
                </a:solidFill>
              </a:rPr>
              <a:t>(25%) Max. 500 words 2 slides (2/2)</a:t>
            </a:r>
            <a:endParaRPr lang="en-US" altLang="zh-TW" sz="1050" dirty="0">
              <a:solidFill>
                <a:srgbClr val="002060"/>
              </a:solidFill>
            </a:endParaRPr>
          </a:p>
          <a:p>
            <a:pPr>
              <a:defRPr/>
            </a:pPr>
            <a:r>
              <a:rPr lang="en-US" altLang="zh-TW" sz="1050" dirty="0">
                <a:solidFill>
                  <a:srgbClr val="002060"/>
                </a:solidFill>
              </a:rPr>
              <a:t>How did you work together to achieve common goals and make decisions that benefited both parties? ·  How did you adjust to changing circumstances and prove you were open to new ideas and approaches? What made this significant and unique?</a:t>
            </a:r>
          </a:p>
        </p:txBody>
      </p:sp>
      <p:graphicFrame>
        <p:nvGraphicFramePr>
          <p:cNvPr id="8" name="Table 7"/>
          <p:cNvGraphicFramePr>
            <a:graphicFrameLocks noGrp="1"/>
          </p:cNvGraphicFramePr>
          <p:nvPr/>
        </p:nvGraphicFramePr>
        <p:xfrm>
          <a:off x="228600" y="895350"/>
          <a:ext cx="8686800" cy="4134791"/>
        </p:xfrm>
        <a:graphic>
          <a:graphicData uri="http://schemas.openxmlformats.org/drawingml/2006/table">
            <a:tbl>
              <a:tblPr firstRow="1" bandRow="1">
                <a:tableStyleId>{5C22544A-7EE6-4342-B048-85BDC9FD1C3A}</a:tableStyleId>
              </a:tblPr>
              <a:tblGrid>
                <a:gridCol w="8686800">
                  <a:extLst>
                    <a:ext uri="{9D8B030D-6E8A-4147-A177-3AD203B41FA5}">
                      <a16:colId xmlns:a16="http://schemas.microsoft.com/office/drawing/2014/main" val="20000"/>
                    </a:ext>
                  </a:extLst>
                </a:gridCol>
              </a:tblGrid>
              <a:tr h="4134791">
                <a:tc>
                  <a:txBody>
                    <a:bodyPr/>
                    <a:lstStyle/>
                    <a:p>
                      <a:endParaRPr lang="zh-TW" altLang="en-US" sz="1600" b="0" i="0" dirty="0">
                        <a:solidFill>
                          <a:srgbClr val="002060"/>
                        </a:solidFill>
                      </a:endParaRPr>
                    </a:p>
                  </a:txBody>
                  <a:tcPr>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1585</TotalTime>
  <Words>750</Words>
  <Application>Microsoft Office PowerPoint</Application>
  <PresentationFormat>On-screen Show (16:9)</PresentationFormat>
  <Paragraphs>50</Paragraphs>
  <Slides>11</Slides>
  <Notes>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11</vt:i4>
      </vt:variant>
    </vt:vector>
  </HeadingPairs>
  <TitlesOfParts>
    <vt:vector size="15" baseType="lpstr">
      <vt:lpstr>Arial</vt:lpstr>
      <vt:lpstr>Calibri</vt:lpstr>
      <vt:lpstr>1_Custom Design</vt:lpstr>
      <vt:lpstr>Custom Design</vt:lpstr>
      <vt:lpstr>Core Submission Document Template  Best Client-Agency Partnership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ENTRY SUBMISSION  DOCUMENT TEMPLATE</dc:title>
  <dc:creator>Andy</dc:creator>
  <cp:lastModifiedBy>Lemuel Cheung</cp:lastModifiedBy>
  <cp:revision>163</cp:revision>
  <dcterms:created xsi:type="dcterms:W3CDTF">2015-09-21T09:08:18Z</dcterms:created>
  <dcterms:modified xsi:type="dcterms:W3CDTF">2023-11-20T08:34:16Z</dcterms:modified>
</cp:coreProperties>
</file>