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5" r:id="rId2"/>
  </p:sldMasterIdLst>
  <p:notesMasterIdLst>
    <p:notesMasterId r:id="rId14"/>
  </p:notesMasterIdLst>
  <p:handoutMasterIdLst>
    <p:handoutMasterId r:id="rId15"/>
  </p:handoutMasterIdLst>
  <p:sldIdLst>
    <p:sldId id="256" r:id="rId3"/>
    <p:sldId id="257" r:id="rId4"/>
    <p:sldId id="270" r:id="rId5"/>
    <p:sldId id="258" r:id="rId6"/>
    <p:sldId id="305" r:id="rId7"/>
    <p:sldId id="264" r:id="rId8"/>
    <p:sldId id="309" r:id="rId9"/>
    <p:sldId id="302" r:id="rId10"/>
    <p:sldId id="310" r:id="rId11"/>
    <p:sldId id="299" r:id="rId12"/>
    <p:sldId id="308" r:id="rId1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8E56"/>
    <a:srgbClr val="79C18C"/>
    <a:srgbClr val="71BD85"/>
    <a:srgbClr val="9ED2AC"/>
    <a:srgbClr val="CC00FF"/>
    <a:srgbClr val="CC66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34" autoAdjust="0"/>
    <p:restoredTop sz="94624" autoAdjust="0"/>
  </p:normalViewPr>
  <p:slideViewPr>
    <p:cSldViewPr>
      <p:cViewPr varScale="1">
        <p:scale>
          <a:sx n="143" d="100"/>
          <a:sy n="143" d="100"/>
        </p:scale>
        <p:origin x="282" y="11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5" d="100"/>
          <a:sy n="45" d="100"/>
        </p:scale>
        <p:origin x="-2766" y="-11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84A4D0-0E61-495A-BC53-6D3E7070176B}" type="datetimeFigureOut">
              <a:rPr lang="en-US" smtClean="0"/>
              <a:pPr/>
              <a:t>12/6/2023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488E79-F7EA-435C-81E4-31C91A8DEA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0DE6F4-2AB6-45F9-9082-A181EA8B06B4}" type="datetimeFigureOut">
              <a:rPr lang="en-US" smtClean="0"/>
              <a:pPr/>
              <a:t>12/6/2023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6D6885-A504-48F6-A91A-A89B6A2DC7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D6885-A504-48F6-A91A-A89B6A2DC78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12/6/2023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12/6/2023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12/6/2023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12/6/2023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12/6/2023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12/6/2023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12/6/2023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12/6/2023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12/6/2023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12/6/2023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12/6/2023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12/6/2023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12/6/2023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12/6/2023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12/6/2023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12/6/2023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12/6/2023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12/6/2023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12/6/2023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12/6/2023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12/6/2023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12/6/2023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12/6/2023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B5904-0F79-4493-80AC-93CA5DEFE53F}" type="datetimeFigureOut">
              <a:rPr lang="en-US" smtClean="0"/>
              <a:pPr/>
              <a:t>12/6/2023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8" descr="AOTY20_Logo_V1.jp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8082873" y="323"/>
            <a:ext cx="1007663" cy="100799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A278D-9403-4880-B51A-8429B0ABB9A4}" type="datetimeFigureOut">
              <a:rPr lang="en-US" smtClean="0"/>
              <a:pPr/>
              <a:t>12/6/2023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8" descr="AOTY20_Logo_V1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8082873" y="323"/>
            <a:ext cx="1007663" cy="100799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rketing-interactive.com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2495550"/>
            <a:ext cx="9144000" cy="1102519"/>
          </a:xfrm>
        </p:spPr>
        <p:txBody>
          <a:bodyPr>
            <a:normAutofit/>
          </a:bodyPr>
          <a:lstStyle/>
          <a:p>
            <a:r>
              <a:rPr lang="en-US" altLang="zh-TW" sz="2800" b="1" dirty="0">
                <a:solidFill>
                  <a:srgbClr val="002060"/>
                </a:solidFill>
                <a:latin typeface="+mn-lt"/>
                <a:cs typeface="Arial" pitchFamily="34" charset="0"/>
              </a:rPr>
              <a:t>Core Submission Document Template</a:t>
            </a:r>
            <a:br>
              <a:rPr lang="en-US" altLang="zh-TW" sz="2800" b="1" dirty="0">
                <a:solidFill>
                  <a:srgbClr val="002060"/>
                </a:solidFill>
                <a:latin typeface="+mn-lt"/>
                <a:cs typeface="Arial" pitchFamily="34" charset="0"/>
              </a:rPr>
            </a:br>
            <a:r>
              <a:rPr lang="en-US" altLang="zh-TW" sz="2800" b="1" dirty="0">
                <a:solidFill>
                  <a:srgbClr val="002060"/>
                </a:solidFill>
              </a:rPr>
              <a:t> Best Agency Culture</a:t>
            </a:r>
            <a:endParaRPr lang="en-US" sz="2800" b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6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95500" y="742950"/>
            <a:ext cx="4953000" cy="1524211"/>
          </a:xfrm>
          <a:prstGeom prst="rect">
            <a:avLst/>
          </a:prstGeom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432435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altLang="zh-TW" sz="1200" b="1" dirty="0">
                <a:solidFill>
                  <a:srgbClr val="002060"/>
                </a:solidFill>
              </a:rPr>
              <a:t>Agency of the Year </a:t>
            </a:r>
            <a:r>
              <a:rPr lang="en-US" altLang="zh-TW" sz="1200" b="1" dirty="0">
                <a:solidFill>
                  <a:srgbClr val="002060"/>
                </a:solidFill>
              </a:rPr>
              <a:t>2024 Hong Kong </a:t>
            </a:r>
            <a:r>
              <a:rPr lang="en-US" altLang="zh-TW" sz="1200" dirty="0">
                <a:solidFill>
                  <a:srgbClr val="002060"/>
                </a:solidFill>
              </a:rPr>
              <a:t>is produced by </a:t>
            </a:r>
            <a:r>
              <a:rPr lang="en-US" altLang="zh-TW" sz="1200" i="1" dirty="0">
                <a:solidFill>
                  <a:srgbClr val="002060"/>
                </a:solidFill>
              </a:rPr>
              <a:t>MARKETING-INTERACTIVE</a:t>
            </a:r>
            <a:r>
              <a:rPr lang="en-US" altLang="zh-TW" sz="1200" dirty="0">
                <a:solidFill>
                  <a:srgbClr val="002060"/>
                </a:solidFill>
              </a:rPr>
              <a:t>, a publication of Lighthouse Independent Media</a:t>
            </a:r>
            <a:br>
              <a:rPr lang="en-US" altLang="zh-TW" sz="1200" dirty="0"/>
            </a:br>
            <a:r>
              <a:rPr lang="en-US" altLang="zh-TW" sz="1200">
                <a:solidFill>
                  <a:srgbClr val="002060"/>
                </a:solidFill>
              </a:rPr>
              <a:t> 15/F, Golden Star Building, 20-24 Lockhart Road, Wan Chai, Hong Kong</a:t>
            </a:r>
            <a:br>
              <a:rPr lang="en-US" altLang="zh-TW" sz="1200" dirty="0">
                <a:solidFill>
                  <a:srgbClr val="002060"/>
                </a:solidFill>
              </a:rPr>
            </a:br>
            <a:r>
              <a:rPr lang="en-US" altLang="zh-TW" sz="1200" dirty="0">
                <a:solidFill>
                  <a:srgbClr val="002060"/>
                </a:solidFill>
              </a:rPr>
              <a:t> Tel: + 852 2861 1882   Fax: + 852 2861 1336 </a:t>
            </a:r>
            <a:r>
              <a:rPr lang="en-US" altLang="zh-TW" sz="1200" dirty="0">
                <a:solidFill>
                  <a:srgbClr val="0070C0"/>
                </a:solidFill>
              </a:rPr>
              <a:t>  </a:t>
            </a:r>
            <a:r>
              <a:rPr lang="en-US" altLang="zh-TW" sz="1200" dirty="0">
                <a:solidFill>
                  <a:srgbClr val="0070C0"/>
                </a:solidFill>
                <a:hlinkClick r:id="rId3"/>
              </a:rPr>
              <a:t>www.marketing-interactive.com</a:t>
            </a:r>
            <a:r>
              <a:rPr lang="en-US" altLang="zh-TW" sz="1200" dirty="0">
                <a:solidFill>
                  <a:srgbClr val="0070C0"/>
                </a:solidFill>
              </a:rPr>
              <a:t> </a:t>
            </a:r>
            <a:endParaRPr lang="zh-TW" altLang="en-US" sz="1200" dirty="0"/>
          </a:p>
          <a:p>
            <a:pPr algn="ctr"/>
            <a:endParaRPr lang="zh-TW" altLang="en-US" sz="1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52400" y="0"/>
            <a:ext cx="2209800" cy="895350"/>
          </a:xfrm>
          <a:prstGeom prst="rect">
            <a:avLst/>
          </a:prstGeom>
        </p:spPr>
        <p:txBody>
          <a:bodyPr anchor="ctr"/>
          <a:lstStyle/>
          <a:p>
            <a:pPr>
              <a:defRPr/>
            </a:pPr>
            <a:r>
              <a:rPr lang="en-US" altLang="zh-TW" sz="2000" b="1" dirty="0"/>
              <a:t>Vision</a:t>
            </a:r>
            <a:endParaRPr lang="zh-TW" alt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1981200" y="0"/>
            <a:ext cx="5867400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050" u="sng" dirty="0">
                <a:solidFill>
                  <a:srgbClr val="002060"/>
                </a:solidFill>
              </a:rPr>
              <a:t>(25%) Max. 500 words 2 slides (1/2)</a:t>
            </a:r>
            <a:endParaRPr lang="en-US" altLang="zh-TW" sz="1050" dirty="0">
              <a:solidFill>
                <a:srgbClr val="002060"/>
              </a:solidFill>
            </a:endParaRPr>
          </a:p>
          <a:p>
            <a:pPr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Describe the strength of your agency culture and illustrate how a winning workplace culture becomes the key to a high-performing agency. Show how the agency encouraged and supported employees to maintain a healthy work-life balance to help to create a culture of well-being and satisfaction. </a:t>
            </a:r>
          </a:p>
          <a:p>
            <a:pPr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How does your company stand out in the industry?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895350"/>
          <a:ext cx="8686800" cy="41347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347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52400" y="0"/>
            <a:ext cx="2209800" cy="895350"/>
          </a:xfrm>
          <a:prstGeom prst="rect">
            <a:avLst/>
          </a:prstGeom>
        </p:spPr>
        <p:txBody>
          <a:bodyPr anchor="ctr"/>
          <a:lstStyle/>
          <a:p>
            <a:pPr>
              <a:defRPr/>
            </a:pPr>
            <a:r>
              <a:rPr lang="en-US" altLang="zh-TW" sz="2000" b="1" dirty="0"/>
              <a:t>Vision</a:t>
            </a:r>
            <a:endParaRPr lang="zh-TW" altLang="en-US" sz="20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895350"/>
          <a:ext cx="8686800" cy="41347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347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981200" y="0"/>
            <a:ext cx="5867400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050" u="sng" dirty="0">
                <a:solidFill>
                  <a:srgbClr val="002060"/>
                </a:solidFill>
              </a:rPr>
              <a:t>(25%) Max. 500 words 2 slides (2/2)</a:t>
            </a:r>
            <a:endParaRPr lang="en-US" altLang="zh-TW" sz="1050" dirty="0">
              <a:solidFill>
                <a:srgbClr val="002060"/>
              </a:solidFill>
            </a:endParaRPr>
          </a:p>
          <a:p>
            <a:pPr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Describe the strength of your agency culture and illustrate how a winning workplace culture becomes the key to a high-performing agency. Show how the agency encouraged and supported employees to maintain a healthy work-life balance to help to create a culture of well-being and satisfaction. </a:t>
            </a:r>
          </a:p>
          <a:p>
            <a:pPr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How does your company stand out in the industry?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7848600" y="4781550"/>
            <a:ext cx="304800" cy="152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90600" y="895350"/>
            <a:ext cx="7056438" cy="1981200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altLang="zh-TW" sz="2000" dirty="0">
                <a:solidFill>
                  <a:srgbClr val="002060"/>
                </a:solidFill>
              </a:rPr>
              <a:t>Please paste your agency logo here</a:t>
            </a:r>
            <a:endParaRPr lang="zh-TW" altLang="en-US" sz="20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2952750"/>
            <a:ext cx="7543800" cy="923330"/>
          </a:xfrm>
          <a:prstGeom prst="rect">
            <a:avLst/>
          </a:prstGeom>
          <a:noFill/>
          <a:ln w="3175"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TW" dirty="0">
                <a:solidFill>
                  <a:srgbClr val="0070C0"/>
                </a:solidFill>
                <a:ea typeface="+mj-ea"/>
                <a:cs typeface="+mj-cs"/>
              </a:rPr>
              <a:t>Please provide the following information:</a:t>
            </a:r>
          </a:p>
          <a:p>
            <a:pPr marL="457200" indent="-457200">
              <a:defRPr/>
            </a:pPr>
            <a:r>
              <a:rPr lang="en-US" altLang="zh-TW" dirty="0">
                <a:solidFill>
                  <a:srgbClr val="002060"/>
                </a:solidFill>
                <a:ea typeface="+mj-ea"/>
                <a:cs typeface="+mj-cs"/>
              </a:rPr>
              <a:t>1. Name of Category:</a:t>
            </a:r>
            <a:r>
              <a:rPr lang="en-US" altLang="zh-TW" dirty="0">
                <a:solidFill>
                  <a:srgbClr val="002060"/>
                </a:solidFill>
              </a:rPr>
              <a:t> </a:t>
            </a:r>
            <a:r>
              <a:rPr lang="en-US" altLang="zh-TW" sz="1100" dirty="0">
                <a:solidFill>
                  <a:srgbClr val="FF0000"/>
                </a:solidFill>
              </a:rPr>
              <a:t>(This template is </a:t>
            </a:r>
            <a:r>
              <a:rPr lang="en-US" altLang="zh-TW" sz="1100" b="1" dirty="0">
                <a:solidFill>
                  <a:srgbClr val="FF0000"/>
                </a:solidFill>
              </a:rPr>
              <a:t>ONLY </a:t>
            </a:r>
            <a:r>
              <a:rPr lang="en-US" altLang="zh-TW" sz="1100" dirty="0">
                <a:solidFill>
                  <a:srgbClr val="FF0000"/>
                </a:solidFill>
              </a:rPr>
              <a:t>for those who are entering </a:t>
            </a:r>
            <a:r>
              <a:rPr lang="en-US" altLang="zh-TW" sz="1100" b="1" dirty="0">
                <a:solidFill>
                  <a:srgbClr val="FF0000"/>
                </a:solidFill>
              </a:rPr>
              <a:t>Best Agency Culture)</a:t>
            </a:r>
            <a:endParaRPr lang="en-US" altLang="zh-TW" sz="800" dirty="0">
              <a:solidFill>
                <a:srgbClr val="002060"/>
              </a:solidFill>
              <a:ea typeface="+mj-ea"/>
              <a:cs typeface="+mj-cs"/>
            </a:endParaRPr>
          </a:p>
          <a:p>
            <a:pPr>
              <a:defRPr/>
            </a:pPr>
            <a:r>
              <a:rPr lang="en-GB" altLang="zh-TW" dirty="0">
                <a:solidFill>
                  <a:srgbClr val="002060"/>
                </a:solidFill>
                <a:latin typeface="Calibri" pitchFamily="34" charset="0"/>
              </a:rPr>
              <a:t>2. Name of </a:t>
            </a:r>
            <a:r>
              <a:rPr lang="en-US" altLang="zh-TW" dirty="0">
                <a:solidFill>
                  <a:srgbClr val="002060"/>
                </a:solidFill>
                <a:latin typeface="Calibri" pitchFamily="34" charset="0"/>
              </a:rPr>
              <a:t>Agency: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3200" b="1" dirty="0">
                <a:ea typeface="+mj-ea"/>
                <a:cs typeface="+mj-cs"/>
              </a:rPr>
              <a:t>Entry Details</a:t>
            </a:r>
            <a:endParaRPr kumimoji="0" lang="zh-TW" altLang="en-US" sz="3200" b="1" dirty="0">
              <a:ea typeface="+mj-ea"/>
              <a:cs typeface="+mj-cs"/>
            </a:endParaRP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304800" y="4622588"/>
            <a:ext cx="8534401" cy="52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en-US" altLang="zh-TW" sz="1200" dirty="0">
                <a:solidFill>
                  <a:srgbClr val="002060"/>
                </a:solidFill>
                <a:latin typeface="Calibri" pitchFamily="34" charset="0"/>
              </a:rPr>
              <a:t>NOTE: </a:t>
            </a:r>
            <a:br>
              <a:rPr lang="en-US" altLang="zh-TW" sz="1200" dirty="0">
                <a:solidFill>
                  <a:srgbClr val="002060"/>
                </a:solidFill>
                <a:latin typeface="Calibri" pitchFamily="34" charset="0"/>
              </a:rPr>
            </a:br>
            <a:r>
              <a:rPr lang="en-US" altLang="zh-TW" sz="1200" dirty="0">
                <a:solidFill>
                  <a:srgbClr val="002060"/>
                </a:solidFill>
                <a:latin typeface="Calibri" pitchFamily="34" charset="0"/>
              </a:rPr>
              <a:t>Any specific information or content intended for judging purposes only must be clearly indicated in</a:t>
            </a:r>
            <a:r>
              <a:rPr lang="en-US" altLang="zh-TW" sz="1200" dirty="0">
                <a:solidFill>
                  <a:srgbClr val="FF0000"/>
                </a:solidFill>
                <a:latin typeface="Calibri" pitchFamily="34" charset="0"/>
              </a:rPr>
              <a:t> Red</a:t>
            </a:r>
            <a:r>
              <a:rPr lang="en-US" altLang="zh-TW" sz="1200" dirty="0">
                <a:solidFill>
                  <a:srgbClr val="002060"/>
                </a:solidFill>
                <a:latin typeface="Calibri" pitchFamily="34" charset="0"/>
              </a:rPr>
              <a:t>, or highlighted in</a:t>
            </a:r>
            <a:r>
              <a:rPr lang="en-US" altLang="zh-TW" sz="1200" dirty="0">
                <a:solidFill>
                  <a:schemeClr val="bg1"/>
                </a:solidFill>
                <a:latin typeface="Calibri" pitchFamily="34" charset="0"/>
              </a:rPr>
              <a:t> red</a:t>
            </a:r>
            <a:r>
              <a:rPr lang="en-US" altLang="zh-TW" sz="1200" dirty="0">
                <a:solidFill>
                  <a:srgbClr val="002060"/>
                </a:solidFill>
                <a:latin typeface="Calibri" pitchFamily="34" charset="0"/>
              </a:rPr>
              <a:t>. </a:t>
            </a:r>
            <a:br>
              <a:rPr lang="en-US" altLang="zh-TW" sz="1200" dirty="0">
                <a:solidFill>
                  <a:srgbClr val="002060"/>
                </a:solidFill>
                <a:latin typeface="Calibri" pitchFamily="34" charset="0"/>
              </a:rPr>
            </a:br>
            <a:r>
              <a:rPr lang="en-US" altLang="zh-TW" sz="1200" dirty="0">
                <a:solidFill>
                  <a:srgbClr val="002060"/>
                </a:solidFill>
                <a:latin typeface="Calibri" pitchFamily="34" charset="0"/>
              </a:rPr>
              <a:t>Marks may be deducted if  the entry submission exceeds the outlined number of slides allowed</a:t>
            </a:r>
            <a:endParaRPr lang="zh-TW" altLang="en-US" sz="1200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3200" b="1" dirty="0">
                <a:ea typeface="+mj-ea"/>
                <a:cs typeface="+mj-cs"/>
              </a:rPr>
              <a:t>Entry Video</a:t>
            </a:r>
            <a:endParaRPr kumimoji="0" lang="zh-TW" altLang="en-US" sz="3200" b="1" dirty="0"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90600" y="1352550"/>
            <a:ext cx="7056438" cy="2286000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>
                <a:solidFill>
                  <a:srgbClr val="002060"/>
                </a:solidFill>
              </a:rPr>
              <a:t>Please paste the entry video link if there is any.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>
                <a:solidFill>
                  <a:srgbClr val="002060"/>
                </a:solidFill>
              </a:rPr>
              <a:t>(optional but strongly recommended)</a:t>
            </a:r>
          </a:p>
          <a:p>
            <a:pPr algn="ctr" fontAlgn="auto">
              <a:spcAft>
                <a:spcPts val="0"/>
              </a:spcAft>
              <a:defRPr/>
            </a:pPr>
            <a:endParaRPr lang="en-US" altLang="zh-TW" sz="2000" dirty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en-US" altLang="zh-TW" sz="2000" dirty="0">
                <a:solidFill>
                  <a:srgbClr val="002060"/>
                </a:solidFill>
              </a:rPr>
              <a:t>Maximum length of video is </a:t>
            </a:r>
            <a:r>
              <a:rPr lang="en-US" altLang="zh-TW" sz="2000" b="1" dirty="0">
                <a:solidFill>
                  <a:srgbClr val="002060"/>
                </a:solidFill>
              </a:rPr>
              <a:t>3 minutes</a:t>
            </a:r>
            <a:r>
              <a:rPr lang="en-US" altLang="zh-TW" sz="2000" dirty="0">
                <a:solidFill>
                  <a:srgbClr val="002060"/>
                </a:solidFill>
              </a:rPr>
              <a:t>. </a:t>
            </a:r>
            <a:br>
              <a:rPr lang="en-US" altLang="zh-TW" sz="2000" dirty="0">
                <a:solidFill>
                  <a:srgbClr val="002060"/>
                </a:solidFill>
              </a:rPr>
            </a:br>
            <a:br>
              <a:rPr lang="en-US" altLang="zh-TW" sz="2000" dirty="0">
                <a:solidFill>
                  <a:srgbClr val="002060"/>
                </a:solidFill>
              </a:rPr>
            </a:br>
            <a:br>
              <a:rPr lang="en-US" altLang="zh-TW" sz="2000" dirty="0">
                <a:solidFill>
                  <a:srgbClr val="002060"/>
                </a:solidFill>
              </a:rPr>
            </a:br>
            <a:r>
              <a:rPr lang="en-US" altLang="zh-TW" sz="2000" dirty="0">
                <a:solidFill>
                  <a:srgbClr val="002060"/>
                </a:solidFill>
              </a:rPr>
              <a:t>Password (if any):</a:t>
            </a:r>
            <a:endParaRPr lang="zh-TW" altLang="en-US" sz="2000" dirty="0">
              <a:solidFill>
                <a:srgbClr val="002060"/>
              </a:solidFill>
            </a:endParaRPr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683568" y="4299942"/>
            <a:ext cx="792956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  <a:latin typeface="+mj-lt"/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is accepted for each entry. 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Extra content beyond this time limit will NOT be viewed. </a:t>
            </a:r>
            <a:br>
              <a:rPr lang="en-US" altLang="zh-TW" sz="1400" dirty="0">
                <a:solidFill>
                  <a:srgbClr val="FF0000"/>
                </a:solidFill>
                <a:latin typeface="+mj-lt"/>
              </a:rPr>
            </a:b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52400" y="0"/>
            <a:ext cx="2133600" cy="895350"/>
          </a:xfrm>
          <a:prstGeom prst="rect">
            <a:avLst/>
          </a:prstGeom>
        </p:spPr>
        <p:txBody>
          <a:bodyPr anchor="ctr"/>
          <a:lstStyle/>
          <a:p>
            <a:pPr fontAlgn="auto">
              <a:lnSpc>
                <a:spcPts val="2000"/>
              </a:lnSpc>
              <a:spcAft>
                <a:spcPts val="0"/>
              </a:spcAft>
              <a:defRPr/>
            </a:pPr>
            <a:r>
              <a:rPr lang="en-US" altLang="zh-TW" sz="2000" b="1" dirty="0"/>
              <a:t>Office culture &amp; workplace design</a:t>
            </a:r>
            <a:endParaRPr lang="zh-TW" altLang="en-US" sz="2000" dirty="0"/>
          </a:p>
        </p:txBody>
      </p:sp>
      <p:sp>
        <p:nvSpPr>
          <p:cNvPr id="7" name="Rectangle 6"/>
          <p:cNvSpPr/>
          <p:nvPr/>
        </p:nvSpPr>
        <p:spPr>
          <a:xfrm>
            <a:off x="2133600" y="-1378"/>
            <a:ext cx="5867400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050" u="sng" dirty="0">
                <a:solidFill>
                  <a:srgbClr val="002060"/>
                </a:solidFill>
              </a:rPr>
              <a:t>(25%) Max. 500 words 2 slides (1/2)</a:t>
            </a:r>
            <a:endParaRPr lang="en-US" altLang="zh-TW" sz="1050" dirty="0">
              <a:solidFill>
                <a:srgbClr val="002060"/>
              </a:solidFill>
            </a:endParaRPr>
          </a:p>
          <a:p>
            <a:pPr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Describe how your company integrates workplace design and office culture together to maintain a positive and healthy work environment.</a:t>
            </a:r>
          </a:p>
          <a:p>
            <a:pPr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Show how the agency created a culture of diversity, equity, and inclusion to help to foster a sense of belonging, respect, and understanding among employees.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228600" y="895350"/>
          <a:ext cx="8686800" cy="403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038600"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endParaRPr lang="zh-TW" altLang="en-US" sz="1600" b="0" i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52400" y="0"/>
            <a:ext cx="2133600" cy="895350"/>
          </a:xfrm>
          <a:prstGeom prst="rect">
            <a:avLst/>
          </a:prstGeom>
        </p:spPr>
        <p:txBody>
          <a:bodyPr anchor="ctr"/>
          <a:lstStyle/>
          <a:p>
            <a:pPr fontAlgn="auto">
              <a:lnSpc>
                <a:spcPts val="2000"/>
              </a:lnSpc>
              <a:spcAft>
                <a:spcPts val="0"/>
              </a:spcAft>
              <a:defRPr/>
            </a:pPr>
            <a:r>
              <a:rPr lang="en-US" altLang="zh-TW" sz="2000" b="1" dirty="0"/>
              <a:t>Office culture &amp; workplace design</a:t>
            </a:r>
            <a:endParaRPr lang="zh-TW" altLang="en-US" sz="20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228600" y="895350"/>
          <a:ext cx="8686800" cy="403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038600"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endParaRPr lang="zh-TW" altLang="en-US" sz="1600" b="0" i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2133600" y="-1378"/>
            <a:ext cx="5867400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050" u="sng" dirty="0">
                <a:solidFill>
                  <a:srgbClr val="002060"/>
                </a:solidFill>
              </a:rPr>
              <a:t>(25%) Max. 500 words 2 slides (2/2)</a:t>
            </a:r>
            <a:endParaRPr lang="en-US" altLang="zh-TW" sz="1050" dirty="0">
              <a:solidFill>
                <a:srgbClr val="002060"/>
              </a:solidFill>
            </a:endParaRPr>
          </a:p>
          <a:p>
            <a:pPr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Describe how your company integrates workplace design and office culture together to maintain a positive and healthy work environment.</a:t>
            </a:r>
          </a:p>
          <a:p>
            <a:pPr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Show how the agency created a culture of diversity, equity, and inclusion to help to foster a sense of belonging, respect, and understanding among employees.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52400" y="5423"/>
            <a:ext cx="2282663" cy="895350"/>
          </a:xfrm>
          <a:prstGeom prst="rect">
            <a:avLst/>
          </a:prstGeom>
        </p:spPr>
        <p:txBody>
          <a:bodyPr anchor="ctr"/>
          <a:lstStyle/>
          <a:p>
            <a:pPr fontAlgn="auto">
              <a:lnSpc>
                <a:spcPts val="2000"/>
              </a:lnSpc>
              <a:spcAft>
                <a:spcPts val="0"/>
              </a:spcAft>
              <a:defRPr/>
            </a:pPr>
            <a:r>
              <a:rPr lang="en-US" altLang="zh-TW" sz="2000" b="1" dirty="0"/>
              <a:t>Internal communications</a:t>
            </a:r>
            <a:endParaRPr lang="zh-TW" alt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1981200" y="0"/>
            <a:ext cx="5715000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050" u="sng" dirty="0">
                <a:solidFill>
                  <a:srgbClr val="002060"/>
                </a:solidFill>
              </a:rPr>
              <a:t>(25%) Max. 500 words 2 slides (1/2)</a:t>
            </a:r>
            <a:endParaRPr lang="en-US" altLang="zh-TW" sz="1050" dirty="0">
              <a:solidFill>
                <a:srgbClr val="002060"/>
              </a:solidFill>
            </a:endParaRPr>
          </a:p>
          <a:p>
            <a:pPr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Elaborate on the effective internal communications that your company uses in improving collaboration, productivity and staff/business performance, as well as boosting morale. Show how the agency developed open lines of communication, transparent policies and procedures, and/or regular check-ins with employees to help create a culture of trust, accountability and mutual understanding. 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895350"/>
          <a:ext cx="8686800" cy="41347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34791">
                <a:tc>
                  <a:txBody>
                    <a:bodyPr/>
                    <a:lstStyle/>
                    <a:p>
                      <a:endParaRPr lang="zh-TW" altLang="en-US" sz="1600" b="0" i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52400" y="5423"/>
            <a:ext cx="2282663" cy="895350"/>
          </a:xfrm>
          <a:prstGeom prst="rect">
            <a:avLst/>
          </a:prstGeom>
        </p:spPr>
        <p:txBody>
          <a:bodyPr anchor="ctr"/>
          <a:lstStyle/>
          <a:p>
            <a:pPr fontAlgn="auto">
              <a:lnSpc>
                <a:spcPts val="2000"/>
              </a:lnSpc>
              <a:spcAft>
                <a:spcPts val="0"/>
              </a:spcAft>
              <a:defRPr/>
            </a:pPr>
            <a:r>
              <a:rPr lang="en-US" altLang="zh-TW" sz="2000" b="1" dirty="0"/>
              <a:t>Internal communications</a:t>
            </a:r>
            <a:endParaRPr lang="zh-TW" alt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1981200" y="0"/>
            <a:ext cx="5715000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050" u="sng" dirty="0">
                <a:solidFill>
                  <a:srgbClr val="002060"/>
                </a:solidFill>
              </a:rPr>
              <a:t>(25%) Max. 500 words 2 slides (2/2)</a:t>
            </a:r>
            <a:endParaRPr lang="en-US" altLang="zh-TW" sz="1050" dirty="0">
              <a:solidFill>
                <a:srgbClr val="002060"/>
              </a:solidFill>
            </a:endParaRPr>
          </a:p>
          <a:p>
            <a:pPr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Elaborate on the effective internal communications that your company uses in improving collaboration, productivity and staff/business performance, as well as boosting morale. Show how the agency developed open lines of communication, transparent policies and procedures, and/or regular check-ins with employees to help create a culture of trust, accountability and mutual understanding. 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895350"/>
          <a:ext cx="8686800" cy="41347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34791">
                <a:tc>
                  <a:txBody>
                    <a:bodyPr/>
                    <a:lstStyle/>
                    <a:p>
                      <a:endParaRPr lang="zh-TW" altLang="en-US" sz="1600" b="0" i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10851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09800" y="6884"/>
            <a:ext cx="5486400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050" u="sng" dirty="0">
                <a:solidFill>
                  <a:srgbClr val="002060"/>
                </a:solidFill>
              </a:rPr>
              <a:t>(25%) Max. 500 words 2 slides (1/2)</a:t>
            </a:r>
            <a:endParaRPr lang="en-US" altLang="zh-TW" sz="1050" dirty="0">
              <a:solidFill>
                <a:srgbClr val="002060"/>
              </a:solidFill>
            </a:endParaRPr>
          </a:p>
          <a:p>
            <a:pPr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Describe the strategic execution of incentives, training and development initiatives of your company. What makes them significant and unique? Agencies must demonstrate their success through the effective incentives, e</a:t>
            </a:r>
            <a:r>
              <a:rPr lang="en-US" sz="1050" dirty="0">
                <a:solidFill>
                  <a:srgbClr val="002060"/>
                </a:solidFill>
              </a:rPr>
              <a:t>mployee empowerment, </a:t>
            </a:r>
            <a:r>
              <a:rPr lang="en-US" altLang="zh-TW" sz="1050" dirty="0">
                <a:solidFill>
                  <a:srgbClr val="002060"/>
                </a:solidFill>
              </a:rPr>
              <a:t>training &amp; development, recognition &amp; appreciation in fostering a foster a positive and motivating culture.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895350"/>
          <a:ext cx="8686800" cy="41347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34791">
                <a:tc>
                  <a:txBody>
                    <a:bodyPr/>
                    <a:lstStyle/>
                    <a:p>
                      <a:endParaRPr lang="zh-TW" altLang="en-US" sz="1600" b="0" i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152400" y="11780"/>
            <a:ext cx="2286000" cy="89535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ts val="2000"/>
              </a:lnSpc>
              <a:defRPr/>
            </a:pPr>
            <a:r>
              <a:rPr lang="en-US" altLang="zh-TW" sz="2000" b="1" dirty="0"/>
              <a:t>Incentives, training &amp; development initiatives</a:t>
            </a:r>
            <a:endParaRPr lang="zh-TW" altLang="en-US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09800" y="6884"/>
            <a:ext cx="5486400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050" u="sng" dirty="0">
                <a:solidFill>
                  <a:srgbClr val="002060"/>
                </a:solidFill>
              </a:rPr>
              <a:t>(25%) Max. 500 words 2 slides (2/2)</a:t>
            </a:r>
            <a:endParaRPr lang="en-US" altLang="zh-TW" sz="1050" dirty="0">
              <a:solidFill>
                <a:srgbClr val="002060"/>
              </a:solidFill>
            </a:endParaRPr>
          </a:p>
          <a:p>
            <a:pPr>
              <a:defRPr/>
            </a:pPr>
            <a:r>
              <a:rPr lang="en-US" altLang="zh-TW" sz="1050" dirty="0">
                <a:solidFill>
                  <a:srgbClr val="002060"/>
                </a:solidFill>
              </a:rPr>
              <a:t>Describe the strategic execution of incentives, training and development initiatives of your company. What makes them significant and unique? Agencies must demonstrate their success through the effective incentives, e</a:t>
            </a:r>
            <a:r>
              <a:rPr lang="en-US" sz="1050" dirty="0">
                <a:solidFill>
                  <a:srgbClr val="002060"/>
                </a:solidFill>
              </a:rPr>
              <a:t>mployee empowerment, </a:t>
            </a:r>
            <a:r>
              <a:rPr lang="en-US" altLang="zh-TW" sz="1050" dirty="0">
                <a:solidFill>
                  <a:srgbClr val="002060"/>
                </a:solidFill>
              </a:rPr>
              <a:t>training &amp; development, recognition &amp; appreciation in fostering a foster a positive and motivating culture.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895350"/>
          <a:ext cx="8686800" cy="41347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34791">
                <a:tc>
                  <a:txBody>
                    <a:bodyPr/>
                    <a:lstStyle/>
                    <a:p>
                      <a:endParaRPr lang="zh-TW" altLang="en-US" sz="1600" b="0" i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152400" y="11780"/>
            <a:ext cx="2286000" cy="89535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ts val="2000"/>
              </a:lnSpc>
              <a:defRPr/>
            </a:pPr>
            <a:r>
              <a:rPr lang="en-US" altLang="zh-TW" sz="2000" b="1" dirty="0"/>
              <a:t>Incentives, training &amp; development initiatives</a:t>
            </a:r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290505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1474</TotalTime>
  <Words>791</Words>
  <Application>Microsoft Office PowerPoint</Application>
  <PresentationFormat>On-screen Show (16:9)</PresentationFormat>
  <Paragraphs>44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1_Custom Design</vt:lpstr>
      <vt:lpstr>Custom Design</vt:lpstr>
      <vt:lpstr>Core Submission Document Template  Best Agency Culture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at Buffalo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ENTRY SUBMISSION  DOCUMENT TEMPLATE</dc:title>
  <dc:creator>Andy</dc:creator>
  <cp:lastModifiedBy>Selina Kwok</cp:lastModifiedBy>
  <cp:revision>158</cp:revision>
  <dcterms:created xsi:type="dcterms:W3CDTF">2015-09-21T09:08:18Z</dcterms:created>
  <dcterms:modified xsi:type="dcterms:W3CDTF">2023-12-06T02:36:55Z</dcterms:modified>
</cp:coreProperties>
</file>